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55"/>
  </p:notesMasterIdLst>
  <p:sldIdLst>
    <p:sldId id="256" r:id="rId2"/>
    <p:sldId id="258" r:id="rId3"/>
    <p:sldId id="321" r:id="rId4"/>
    <p:sldId id="325" r:id="rId5"/>
    <p:sldId id="326" r:id="rId6"/>
    <p:sldId id="371" r:id="rId7"/>
    <p:sldId id="327" r:id="rId8"/>
    <p:sldId id="328" r:id="rId9"/>
    <p:sldId id="329" r:id="rId10"/>
    <p:sldId id="331" r:id="rId11"/>
    <p:sldId id="332" r:id="rId12"/>
    <p:sldId id="330" r:id="rId13"/>
    <p:sldId id="333" r:id="rId14"/>
    <p:sldId id="335" r:id="rId15"/>
    <p:sldId id="334" r:id="rId16"/>
    <p:sldId id="324" r:id="rId17"/>
    <p:sldId id="336" r:id="rId18"/>
    <p:sldId id="337" r:id="rId19"/>
    <p:sldId id="323" r:id="rId20"/>
    <p:sldId id="338" r:id="rId21"/>
    <p:sldId id="339" r:id="rId22"/>
    <p:sldId id="340" r:id="rId23"/>
    <p:sldId id="341" r:id="rId24"/>
    <p:sldId id="342" r:id="rId25"/>
    <p:sldId id="343" r:id="rId26"/>
    <p:sldId id="344" r:id="rId27"/>
    <p:sldId id="346" r:id="rId28"/>
    <p:sldId id="345" r:id="rId29"/>
    <p:sldId id="347" r:id="rId30"/>
    <p:sldId id="348" r:id="rId31"/>
    <p:sldId id="349" r:id="rId32"/>
    <p:sldId id="350" r:id="rId33"/>
    <p:sldId id="351" r:id="rId34"/>
    <p:sldId id="352" r:id="rId35"/>
    <p:sldId id="353" r:id="rId36"/>
    <p:sldId id="354" r:id="rId37"/>
    <p:sldId id="355" r:id="rId38"/>
    <p:sldId id="356" r:id="rId39"/>
    <p:sldId id="357" r:id="rId40"/>
    <p:sldId id="359" r:id="rId41"/>
    <p:sldId id="360" r:id="rId42"/>
    <p:sldId id="361" r:id="rId43"/>
    <p:sldId id="362" r:id="rId44"/>
    <p:sldId id="365" r:id="rId45"/>
    <p:sldId id="373" r:id="rId46"/>
    <p:sldId id="363" r:id="rId47"/>
    <p:sldId id="370" r:id="rId48"/>
    <p:sldId id="366" r:id="rId49"/>
    <p:sldId id="367" r:id="rId50"/>
    <p:sldId id="374" r:id="rId51"/>
    <p:sldId id="372" r:id="rId52"/>
    <p:sldId id="368" r:id="rId53"/>
    <p:sldId id="369" r:id="rId54"/>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9544"/>
    <a:srgbClr val="07999B"/>
    <a:srgbClr val="BD0000"/>
    <a:srgbClr val="5BB3CA"/>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065" autoAdjust="0"/>
    <p:restoredTop sz="88157" autoAdjust="0"/>
  </p:normalViewPr>
  <p:slideViewPr>
    <p:cSldViewPr snapToGrid="0">
      <p:cViewPr varScale="1">
        <p:scale>
          <a:sx n="59" d="100"/>
          <a:sy n="59" d="100"/>
        </p:scale>
        <p:origin x="40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Date Placeholder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59DC9314-87DB-476A-8F10-414ADC6C8610}" type="datetimeFigureOut">
              <a:rPr lang="he-IL" smtClean="0"/>
              <a:t>י"ד/חשון/תשפ"ג</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Slide Number Placeholder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E8678561-68DC-494E-AB1E-45FF0B1D3520}" type="slidenum">
              <a:rPr lang="he-IL" smtClean="0"/>
              <a:t>‹#›</a:t>
            </a:fld>
            <a:endParaRPr lang="he-IL"/>
          </a:p>
        </p:txBody>
      </p:sp>
    </p:spTree>
    <p:extLst>
      <p:ext uri="{BB962C8B-B14F-4D97-AF65-F5344CB8AC3E}">
        <p14:creationId xmlns:p14="http://schemas.microsoft.com/office/powerpoint/2010/main" val="524807307"/>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journals.sagepub.com/doi/full/10.1177/0956797613504966"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678561-68DC-494E-AB1E-45FF0B1D3520}" type="slidenum">
              <a:rPr lang="he-IL" smtClean="0"/>
              <a:t>5</a:t>
            </a:fld>
            <a:endParaRPr lang="he-IL"/>
          </a:p>
        </p:txBody>
      </p:sp>
    </p:spTree>
    <p:extLst>
      <p:ext uri="{BB962C8B-B14F-4D97-AF65-F5344CB8AC3E}">
        <p14:creationId xmlns:p14="http://schemas.microsoft.com/office/powerpoint/2010/main" val="31219572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he-IL" dirty="0"/>
          </a:p>
        </p:txBody>
      </p:sp>
      <p:sp>
        <p:nvSpPr>
          <p:cNvPr id="4" name="Slide Number Placeholder 3"/>
          <p:cNvSpPr>
            <a:spLocks noGrp="1"/>
          </p:cNvSpPr>
          <p:nvPr>
            <p:ph type="sldNum" sz="quarter" idx="5"/>
          </p:nvPr>
        </p:nvSpPr>
        <p:spPr/>
        <p:txBody>
          <a:bodyPr/>
          <a:lstStyle/>
          <a:p>
            <a:fld id="{E8678561-68DC-494E-AB1E-45FF0B1D3520}" type="slidenum">
              <a:rPr lang="he-IL" smtClean="0"/>
              <a:t>17</a:t>
            </a:fld>
            <a:endParaRPr lang="he-IL"/>
          </a:p>
        </p:txBody>
      </p:sp>
    </p:spTree>
    <p:extLst>
      <p:ext uri="{BB962C8B-B14F-4D97-AF65-F5344CB8AC3E}">
        <p14:creationId xmlns:p14="http://schemas.microsoft.com/office/powerpoint/2010/main" val="2597552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he-IL" dirty="0"/>
          </a:p>
        </p:txBody>
      </p:sp>
      <p:sp>
        <p:nvSpPr>
          <p:cNvPr id="4" name="Slide Number Placeholder 3"/>
          <p:cNvSpPr>
            <a:spLocks noGrp="1"/>
          </p:cNvSpPr>
          <p:nvPr>
            <p:ph type="sldNum" sz="quarter" idx="5"/>
          </p:nvPr>
        </p:nvSpPr>
        <p:spPr/>
        <p:txBody>
          <a:bodyPr/>
          <a:lstStyle/>
          <a:p>
            <a:fld id="{E8678561-68DC-494E-AB1E-45FF0B1D3520}" type="slidenum">
              <a:rPr lang="he-IL" smtClean="0"/>
              <a:t>18</a:t>
            </a:fld>
            <a:endParaRPr lang="he-IL"/>
          </a:p>
        </p:txBody>
      </p:sp>
    </p:spTree>
    <p:extLst>
      <p:ext uri="{BB962C8B-B14F-4D97-AF65-F5344CB8AC3E}">
        <p14:creationId xmlns:p14="http://schemas.microsoft.com/office/powerpoint/2010/main" val="3778286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678561-68DC-494E-AB1E-45FF0B1D3520}" type="slidenum">
              <a:rPr lang="he-IL" smtClean="0"/>
              <a:t>23</a:t>
            </a:fld>
            <a:endParaRPr lang="he-IL"/>
          </a:p>
        </p:txBody>
      </p:sp>
    </p:spTree>
    <p:extLst>
      <p:ext uri="{BB962C8B-B14F-4D97-AF65-F5344CB8AC3E}">
        <p14:creationId xmlns:p14="http://schemas.microsoft.com/office/powerpoint/2010/main" val="598927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678561-68DC-494E-AB1E-45FF0B1D3520}" type="slidenum">
              <a:rPr lang="he-IL" smtClean="0"/>
              <a:t>24</a:t>
            </a:fld>
            <a:endParaRPr lang="he-IL"/>
          </a:p>
        </p:txBody>
      </p:sp>
    </p:spTree>
    <p:extLst>
      <p:ext uri="{BB962C8B-B14F-4D97-AF65-F5344CB8AC3E}">
        <p14:creationId xmlns:p14="http://schemas.microsoft.com/office/powerpoint/2010/main" val="2777721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678561-68DC-494E-AB1E-45FF0B1D3520}" type="slidenum">
              <a:rPr lang="he-IL" smtClean="0"/>
              <a:t>31</a:t>
            </a:fld>
            <a:endParaRPr lang="he-IL"/>
          </a:p>
        </p:txBody>
      </p:sp>
    </p:spTree>
    <p:extLst>
      <p:ext uri="{BB962C8B-B14F-4D97-AF65-F5344CB8AC3E}">
        <p14:creationId xmlns:p14="http://schemas.microsoft.com/office/powerpoint/2010/main" val="2623997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678561-68DC-494E-AB1E-45FF0B1D3520}" type="slidenum">
              <a:rPr lang="he-IL" smtClean="0"/>
              <a:t>32</a:t>
            </a:fld>
            <a:endParaRPr lang="he-IL"/>
          </a:p>
        </p:txBody>
      </p:sp>
    </p:spTree>
    <p:extLst>
      <p:ext uri="{BB962C8B-B14F-4D97-AF65-F5344CB8AC3E}">
        <p14:creationId xmlns:p14="http://schemas.microsoft.com/office/powerpoint/2010/main" val="1184737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678561-68DC-494E-AB1E-45FF0B1D3520}" type="slidenum">
              <a:rPr lang="he-IL" smtClean="0"/>
              <a:t>33</a:t>
            </a:fld>
            <a:endParaRPr lang="he-IL"/>
          </a:p>
        </p:txBody>
      </p:sp>
    </p:spTree>
    <p:extLst>
      <p:ext uri="{BB962C8B-B14F-4D97-AF65-F5344CB8AC3E}">
        <p14:creationId xmlns:p14="http://schemas.microsoft.com/office/powerpoint/2010/main" val="8700033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678561-68DC-494E-AB1E-45FF0B1D3520}" type="slidenum">
              <a:rPr lang="he-IL" smtClean="0"/>
              <a:t>35</a:t>
            </a:fld>
            <a:endParaRPr lang="he-IL"/>
          </a:p>
        </p:txBody>
      </p:sp>
    </p:spTree>
    <p:extLst>
      <p:ext uri="{BB962C8B-B14F-4D97-AF65-F5344CB8AC3E}">
        <p14:creationId xmlns:p14="http://schemas.microsoft.com/office/powerpoint/2010/main" val="1329224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678561-68DC-494E-AB1E-45FF0B1D3520}" type="slidenum">
              <a:rPr lang="he-IL" smtClean="0"/>
              <a:t>36</a:t>
            </a:fld>
            <a:endParaRPr lang="he-IL"/>
          </a:p>
        </p:txBody>
      </p:sp>
    </p:spTree>
    <p:extLst>
      <p:ext uri="{BB962C8B-B14F-4D97-AF65-F5344CB8AC3E}">
        <p14:creationId xmlns:p14="http://schemas.microsoft.com/office/powerpoint/2010/main" val="17266732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678561-68DC-494E-AB1E-45FF0B1D3520}" type="slidenum">
              <a:rPr lang="he-IL" smtClean="0"/>
              <a:t>37</a:t>
            </a:fld>
            <a:endParaRPr lang="he-IL"/>
          </a:p>
        </p:txBody>
      </p:sp>
    </p:spTree>
    <p:extLst>
      <p:ext uri="{BB962C8B-B14F-4D97-AF65-F5344CB8AC3E}">
        <p14:creationId xmlns:p14="http://schemas.microsoft.com/office/powerpoint/2010/main" val="3880153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E8678561-68DC-494E-AB1E-45FF0B1D3520}" type="slidenum">
              <a:rPr lang="he-IL" smtClean="0"/>
              <a:t>8</a:t>
            </a:fld>
            <a:endParaRPr lang="he-IL"/>
          </a:p>
        </p:txBody>
      </p:sp>
    </p:spTree>
    <p:extLst>
      <p:ext uri="{BB962C8B-B14F-4D97-AF65-F5344CB8AC3E}">
        <p14:creationId xmlns:p14="http://schemas.microsoft.com/office/powerpoint/2010/main" val="13248300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678561-68DC-494E-AB1E-45FF0B1D3520}" type="slidenum">
              <a:rPr lang="he-IL" smtClean="0"/>
              <a:t>38</a:t>
            </a:fld>
            <a:endParaRPr lang="he-IL"/>
          </a:p>
        </p:txBody>
      </p:sp>
    </p:spTree>
    <p:extLst>
      <p:ext uri="{BB962C8B-B14F-4D97-AF65-F5344CB8AC3E}">
        <p14:creationId xmlns:p14="http://schemas.microsoft.com/office/powerpoint/2010/main" val="42502843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678561-68DC-494E-AB1E-45FF0B1D3520}" type="slidenum">
              <a:rPr lang="he-IL" smtClean="0"/>
              <a:t>40</a:t>
            </a:fld>
            <a:endParaRPr lang="he-IL"/>
          </a:p>
        </p:txBody>
      </p:sp>
    </p:spTree>
    <p:extLst>
      <p:ext uri="{BB962C8B-B14F-4D97-AF65-F5344CB8AC3E}">
        <p14:creationId xmlns:p14="http://schemas.microsoft.com/office/powerpoint/2010/main" val="776602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678561-68DC-494E-AB1E-45FF0B1D3520}" type="slidenum">
              <a:rPr lang="he-IL" smtClean="0"/>
              <a:t>41</a:t>
            </a:fld>
            <a:endParaRPr lang="he-IL"/>
          </a:p>
        </p:txBody>
      </p:sp>
    </p:spTree>
    <p:extLst>
      <p:ext uri="{BB962C8B-B14F-4D97-AF65-F5344CB8AC3E}">
        <p14:creationId xmlns:p14="http://schemas.microsoft.com/office/powerpoint/2010/main" val="20322692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678561-68DC-494E-AB1E-45FF0B1D3520}" type="slidenum">
              <a:rPr lang="he-IL" smtClean="0"/>
              <a:t>42</a:t>
            </a:fld>
            <a:endParaRPr lang="he-IL"/>
          </a:p>
        </p:txBody>
      </p:sp>
    </p:spTree>
    <p:extLst>
      <p:ext uri="{BB962C8B-B14F-4D97-AF65-F5344CB8AC3E}">
        <p14:creationId xmlns:p14="http://schemas.microsoft.com/office/powerpoint/2010/main" val="2961670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678561-68DC-494E-AB1E-45FF0B1D3520}" type="slidenum">
              <a:rPr lang="he-IL" smtClean="0"/>
              <a:t>43</a:t>
            </a:fld>
            <a:endParaRPr lang="he-IL"/>
          </a:p>
        </p:txBody>
      </p:sp>
    </p:spTree>
    <p:extLst>
      <p:ext uri="{BB962C8B-B14F-4D97-AF65-F5344CB8AC3E}">
        <p14:creationId xmlns:p14="http://schemas.microsoft.com/office/powerpoint/2010/main" val="25514735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678561-68DC-494E-AB1E-45FF0B1D3520}" type="slidenum">
              <a:rPr lang="he-IL" smtClean="0"/>
              <a:t>44</a:t>
            </a:fld>
            <a:endParaRPr lang="he-IL"/>
          </a:p>
        </p:txBody>
      </p:sp>
    </p:spTree>
    <p:extLst>
      <p:ext uri="{BB962C8B-B14F-4D97-AF65-F5344CB8AC3E}">
        <p14:creationId xmlns:p14="http://schemas.microsoft.com/office/powerpoint/2010/main" val="18749588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678561-68DC-494E-AB1E-45FF0B1D3520}" type="slidenum">
              <a:rPr lang="he-IL" smtClean="0"/>
              <a:t>45</a:t>
            </a:fld>
            <a:endParaRPr lang="he-IL"/>
          </a:p>
        </p:txBody>
      </p:sp>
    </p:spTree>
    <p:extLst>
      <p:ext uri="{BB962C8B-B14F-4D97-AF65-F5344CB8AC3E}">
        <p14:creationId xmlns:p14="http://schemas.microsoft.com/office/powerpoint/2010/main" val="41813409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Simulated power in this figure 50%</a:t>
            </a:r>
          </a:p>
          <a:p>
            <a:pPr algn="l" rtl="0"/>
            <a:endParaRPr lang="en-US" dirty="0"/>
          </a:p>
          <a:p>
            <a:pPr algn="l" rtl="0"/>
            <a:r>
              <a:rPr lang="en-US" dirty="0"/>
              <a:t>Consider also to include:</a:t>
            </a:r>
          </a:p>
          <a:p>
            <a:pPr algn="l" rtl="0"/>
            <a:r>
              <a:rPr lang="en-US" dirty="0"/>
              <a:t>What does an experiment tell us about the likely result if we repeat that experiment? For each experiment in </a:t>
            </a:r>
            <a:r>
              <a:rPr lang="en-US" dirty="0">
                <a:hlinkClick r:id="rId3" tooltip="Open Figure Viewer"/>
              </a:rPr>
              <a:t>Figure 1</a:t>
            </a:r>
            <a:r>
              <a:rPr lang="en-US" dirty="0"/>
              <a:t>, note whether the CI includes the mean of the next experiment. In 20 of the 24 cases, the 95% CI includes the mean next above it in the figure. That is 83.3% of the experiments, which happens to be very close to the long-run average of 83.4% (</a:t>
            </a:r>
            <a:r>
              <a:rPr lang="en-US" dirty="0">
                <a:hlinkClick r:id="rId3"/>
              </a:rPr>
              <a:t>Cumming &amp; </a:t>
            </a:r>
            <a:r>
              <a:rPr lang="en-US" dirty="0" err="1">
                <a:hlinkClick r:id="rId3"/>
              </a:rPr>
              <a:t>Maillardet</a:t>
            </a:r>
            <a:r>
              <a:rPr lang="en-US" dirty="0">
                <a:hlinkClick r:id="rId3"/>
              </a:rPr>
              <a:t>, 2006</a:t>
            </a:r>
            <a:r>
              <a:rPr lang="en-US" dirty="0"/>
              <a:t>; </a:t>
            </a:r>
            <a:r>
              <a:rPr lang="en-US" dirty="0">
                <a:hlinkClick r:id="rId3"/>
              </a:rPr>
              <a:t>Cumming, Williams, &amp; Fidler, 2004</a:t>
            </a:r>
            <a:r>
              <a:rPr lang="en-US" dirty="0"/>
              <a:t>). So a 95% CI is an 83% prediction interval for the ES estimate of a replication experiment. In other words, a CI is usefully informative about what is likely to happen next time.</a:t>
            </a:r>
          </a:p>
          <a:p>
            <a:pPr algn="l" rtl="0"/>
            <a:r>
              <a:rPr lang="en-US" dirty="0"/>
              <a:t>Now consider NHST. A replication has traditionally been regarded as “successful” if its statistical-significance status matches that of the original experiment—both </a:t>
            </a:r>
            <a:r>
              <a:rPr lang="en-US" i="1" dirty="0" err="1"/>
              <a:t>p</a:t>
            </a:r>
            <a:r>
              <a:rPr lang="en-US" dirty="0" err="1"/>
              <a:t>s</a:t>
            </a:r>
            <a:r>
              <a:rPr lang="en-US" dirty="0"/>
              <a:t> &lt; .05 or both </a:t>
            </a:r>
            <a:r>
              <a:rPr lang="en-US" i="1" dirty="0" err="1"/>
              <a:t>p</a:t>
            </a:r>
            <a:r>
              <a:rPr lang="en-US" dirty="0" err="1"/>
              <a:t>s</a:t>
            </a:r>
            <a:r>
              <a:rPr lang="en-US" dirty="0"/>
              <a:t> ≥ .05. In </a:t>
            </a:r>
            <a:r>
              <a:rPr lang="en-US" dirty="0">
                <a:hlinkClick r:id="rId3" tooltip="Open Figure Viewer"/>
              </a:rPr>
              <a:t>Figure 1</a:t>
            </a:r>
            <a:r>
              <a:rPr lang="en-US" dirty="0"/>
              <a:t>, just 9 of the 24 (38%) replications match the significance status of the experiment immediately below, and are thus successful by this criterion. With power of .50, as here, in the long run we can expect 50% to be successful. Even with power of .80, only 68% of replications will be successful. This example illustrates that NHST gives only poor information about the likely result of a replication.</a:t>
            </a:r>
          </a:p>
          <a:p>
            <a:pPr algn="l" rtl="0"/>
            <a:endParaRPr lang="en-US" dirty="0"/>
          </a:p>
        </p:txBody>
      </p:sp>
      <p:sp>
        <p:nvSpPr>
          <p:cNvPr id="4" name="Slide Number Placeholder 3"/>
          <p:cNvSpPr>
            <a:spLocks noGrp="1"/>
          </p:cNvSpPr>
          <p:nvPr>
            <p:ph type="sldNum" sz="quarter" idx="5"/>
          </p:nvPr>
        </p:nvSpPr>
        <p:spPr/>
        <p:txBody>
          <a:bodyPr/>
          <a:lstStyle/>
          <a:p>
            <a:fld id="{E8678561-68DC-494E-AB1E-45FF0B1D3520}" type="slidenum">
              <a:rPr lang="he-IL" smtClean="0"/>
              <a:t>46</a:t>
            </a:fld>
            <a:endParaRPr lang="he-IL"/>
          </a:p>
        </p:txBody>
      </p:sp>
    </p:spTree>
    <p:extLst>
      <p:ext uri="{BB962C8B-B14F-4D97-AF65-F5344CB8AC3E}">
        <p14:creationId xmlns:p14="http://schemas.microsoft.com/office/powerpoint/2010/main" val="13496725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1" dirty="0">
                <a:latin typeface="Alef" panose="00000500000000000000" pitchFamily="2" charset="-79"/>
                <a:ea typeface="Cambria Math" panose="02040503050406030204" pitchFamily="18" charset="0"/>
                <a:cs typeface="Alef" panose="00000500000000000000" pitchFamily="2" charset="-79"/>
              </a:rPr>
              <a:t>if the parameter under H0 is included in CI, we will not reject the H0; if it isn’t included in the CI we will reject H0. </a:t>
            </a:r>
            <a:endParaRPr lang="en-US" dirty="0"/>
          </a:p>
        </p:txBody>
      </p:sp>
      <p:sp>
        <p:nvSpPr>
          <p:cNvPr id="4" name="Slide Number Placeholder 3"/>
          <p:cNvSpPr>
            <a:spLocks noGrp="1"/>
          </p:cNvSpPr>
          <p:nvPr>
            <p:ph type="sldNum" sz="quarter" idx="5"/>
          </p:nvPr>
        </p:nvSpPr>
        <p:spPr/>
        <p:txBody>
          <a:bodyPr/>
          <a:lstStyle/>
          <a:p>
            <a:fld id="{E8678561-68DC-494E-AB1E-45FF0B1D3520}" type="slidenum">
              <a:rPr lang="he-IL" smtClean="0"/>
              <a:t>47</a:t>
            </a:fld>
            <a:endParaRPr lang="he-IL"/>
          </a:p>
        </p:txBody>
      </p:sp>
    </p:spTree>
    <p:extLst>
      <p:ext uri="{BB962C8B-B14F-4D97-AF65-F5344CB8AC3E}">
        <p14:creationId xmlns:p14="http://schemas.microsoft.com/office/powerpoint/2010/main" val="39373636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678561-68DC-494E-AB1E-45FF0B1D3520}" type="slidenum">
              <a:rPr lang="he-IL" smtClean="0"/>
              <a:t>48</a:t>
            </a:fld>
            <a:endParaRPr lang="he-IL"/>
          </a:p>
        </p:txBody>
      </p:sp>
    </p:spTree>
    <p:extLst>
      <p:ext uri="{BB962C8B-B14F-4D97-AF65-F5344CB8AC3E}">
        <p14:creationId xmlns:p14="http://schemas.microsoft.com/office/powerpoint/2010/main" val="2804687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he-IL" dirty="0"/>
          </a:p>
        </p:txBody>
      </p:sp>
      <p:sp>
        <p:nvSpPr>
          <p:cNvPr id="4" name="Slide Number Placeholder 3"/>
          <p:cNvSpPr>
            <a:spLocks noGrp="1"/>
          </p:cNvSpPr>
          <p:nvPr>
            <p:ph type="sldNum" sz="quarter" idx="5"/>
          </p:nvPr>
        </p:nvSpPr>
        <p:spPr/>
        <p:txBody>
          <a:bodyPr/>
          <a:lstStyle/>
          <a:p>
            <a:fld id="{E8678561-68DC-494E-AB1E-45FF0B1D3520}" type="slidenum">
              <a:rPr lang="he-IL" smtClean="0"/>
              <a:t>9</a:t>
            </a:fld>
            <a:endParaRPr lang="he-IL"/>
          </a:p>
        </p:txBody>
      </p:sp>
    </p:spTree>
    <p:extLst>
      <p:ext uri="{BB962C8B-B14F-4D97-AF65-F5344CB8AC3E}">
        <p14:creationId xmlns:p14="http://schemas.microsoft.com/office/powerpoint/2010/main" val="39472270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678561-68DC-494E-AB1E-45FF0B1D3520}" type="slidenum">
              <a:rPr lang="he-IL" smtClean="0"/>
              <a:t>49</a:t>
            </a:fld>
            <a:endParaRPr lang="he-IL"/>
          </a:p>
        </p:txBody>
      </p:sp>
    </p:spTree>
    <p:extLst>
      <p:ext uri="{BB962C8B-B14F-4D97-AF65-F5344CB8AC3E}">
        <p14:creationId xmlns:p14="http://schemas.microsoft.com/office/powerpoint/2010/main" val="36044572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678561-68DC-494E-AB1E-45FF0B1D3520}" type="slidenum">
              <a:rPr lang="he-IL" smtClean="0"/>
              <a:t>50</a:t>
            </a:fld>
            <a:endParaRPr lang="he-IL"/>
          </a:p>
        </p:txBody>
      </p:sp>
    </p:spTree>
    <p:extLst>
      <p:ext uri="{BB962C8B-B14F-4D97-AF65-F5344CB8AC3E}">
        <p14:creationId xmlns:p14="http://schemas.microsoft.com/office/powerpoint/2010/main" val="23224693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8678561-68DC-494E-AB1E-45FF0B1D3520}" type="slidenum">
              <a:rPr lang="he-IL" smtClean="0"/>
              <a:t>51</a:t>
            </a:fld>
            <a:endParaRPr lang="he-IL"/>
          </a:p>
        </p:txBody>
      </p:sp>
    </p:spTree>
    <p:extLst>
      <p:ext uri="{BB962C8B-B14F-4D97-AF65-F5344CB8AC3E}">
        <p14:creationId xmlns:p14="http://schemas.microsoft.com/office/powerpoint/2010/main" val="18744120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green – points just discussed.</a:t>
            </a:r>
          </a:p>
          <a:p>
            <a:pPr algn="l" rtl="0"/>
            <a:r>
              <a:rPr lang="en-US" dirty="0"/>
              <a:t>In orange – to be discussed in the remainder of the semester.</a:t>
            </a:r>
          </a:p>
          <a:p>
            <a:pPr algn="l" rtl="0"/>
            <a:r>
              <a:rPr lang="en-US" dirty="0"/>
              <a:t>In pink–additional points for thought</a:t>
            </a:r>
          </a:p>
        </p:txBody>
      </p:sp>
      <p:sp>
        <p:nvSpPr>
          <p:cNvPr id="4" name="Slide Number Placeholder 3"/>
          <p:cNvSpPr>
            <a:spLocks noGrp="1"/>
          </p:cNvSpPr>
          <p:nvPr>
            <p:ph type="sldNum" sz="quarter" idx="5"/>
          </p:nvPr>
        </p:nvSpPr>
        <p:spPr/>
        <p:txBody>
          <a:bodyPr/>
          <a:lstStyle/>
          <a:p>
            <a:fld id="{E8678561-68DC-494E-AB1E-45FF0B1D3520}" type="slidenum">
              <a:rPr lang="he-IL" smtClean="0"/>
              <a:t>52</a:t>
            </a:fld>
            <a:endParaRPr lang="he-IL"/>
          </a:p>
        </p:txBody>
      </p:sp>
    </p:spTree>
    <p:extLst>
      <p:ext uri="{BB962C8B-B14F-4D97-AF65-F5344CB8AC3E}">
        <p14:creationId xmlns:p14="http://schemas.microsoft.com/office/powerpoint/2010/main" val="15731752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678561-68DC-494E-AB1E-45FF0B1D3520}" type="slidenum">
              <a:rPr lang="he-IL" smtClean="0"/>
              <a:t>53</a:t>
            </a:fld>
            <a:endParaRPr lang="he-IL"/>
          </a:p>
        </p:txBody>
      </p:sp>
    </p:spTree>
    <p:extLst>
      <p:ext uri="{BB962C8B-B14F-4D97-AF65-F5344CB8AC3E}">
        <p14:creationId xmlns:p14="http://schemas.microsoft.com/office/powerpoint/2010/main" val="3358063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he-IL" dirty="0"/>
          </a:p>
        </p:txBody>
      </p:sp>
      <p:sp>
        <p:nvSpPr>
          <p:cNvPr id="4" name="Slide Number Placeholder 3"/>
          <p:cNvSpPr>
            <a:spLocks noGrp="1"/>
          </p:cNvSpPr>
          <p:nvPr>
            <p:ph type="sldNum" sz="quarter" idx="5"/>
          </p:nvPr>
        </p:nvSpPr>
        <p:spPr/>
        <p:txBody>
          <a:bodyPr/>
          <a:lstStyle/>
          <a:p>
            <a:fld id="{E8678561-68DC-494E-AB1E-45FF0B1D3520}" type="slidenum">
              <a:rPr lang="he-IL" smtClean="0"/>
              <a:t>10</a:t>
            </a:fld>
            <a:endParaRPr lang="he-IL"/>
          </a:p>
        </p:txBody>
      </p:sp>
    </p:spTree>
    <p:extLst>
      <p:ext uri="{BB962C8B-B14F-4D97-AF65-F5344CB8AC3E}">
        <p14:creationId xmlns:p14="http://schemas.microsoft.com/office/powerpoint/2010/main" val="33438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he-IL" dirty="0"/>
          </a:p>
        </p:txBody>
      </p:sp>
      <p:sp>
        <p:nvSpPr>
          <p:cNvPr id="4" name="Slide Number Placeholder 3"/>
          <p:cNvSpPr>
            <a:spLocks noGrp="1"/>
          </p:cNvSpPr>
          <p:nvPr>
            <p:ph type="sldNum" sz="quarter" idx="5"/>
          </p:nvPr>
        </p:nvSpPr>
        <p:spPr/>
        <p:txBody>
          <a:bodyPr/>
          <a:lstStyle/>
          <a:p>
            <a:fld id="{E8678561-68DC-494E-AB1E-45FF0B1D3520}" type="slidenum">
              <a:rPr lang="he-IL" smtClean="0"/>
              <a:t>11</a:t>
            </a:fld>
            <a:endParaRPr lang="he-IL"/>
          </a:p>
        </p:txBody>
      </p:sp>
    </p:spTree>
    <p:extLst>
      <p:ext uri="{BB962C8B-B14F-4D97-AF65-F5344CB8AC3E}">
        <p14:creationId xmlns:p14="http://schemas.microsoft.com/office/powerpoint/2010/main" val="1645543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he-IL" dirty="0"/>
          </a:p>
        </p:txBody>
      </p:sp>
      <p:sp>
        <p:nvSpPr>
          <p:cNvPr id="4" name="Slide Number Placeholder 3"/>
          <p:cNvSpPr>
            <a:spLocks noGrp="1"/>
          </p:cNvSpPr>
          <p:nvPr>
            <p:ph type="sldNum" sz="quarter" idx="5"/>
          </p:nvPr>
        </p:nvSpPr>
        <p:spPr/>
        <p:txBody>
          <a:bodyPr/>
          <a:lstStyle/>
          <a:p>
            <a:fld id="{E8678561-68DC-494E-AB1E-45FF0B1D3520}" type="slidenum">
              <a:rPr lang="he-IL" smtClean="0"/>
              <a:t>12</a:t>
            </a:fld>
            <a:endParaRPr lang="he-IL"/>
          </a:p>
        </p:txBody>
      </p:sp>
    </p:spTree>
    <p:extLst>
      <p:ext uri="{BB962C8B-B14F-4D97-AF65-F5344CB8AC3E}">
        <p14:creationId xmlns:p14="http://schemas.microsoft.com/office/powerpoint/2010/main" val="1891089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he-IL" dirty="0"/>
          </a:p>
        </p:txBody>
      </p:sp>
      <p:sp>
        <p:nvSpPr>
          <p:cNvPr id="4" name="Slide Number Placeholder 3"/>
          <p:cNvSpPr>
            <a:spLocks noGrp="1"/>
          </p:cNvSpPr>
          <p:nvPr>
            <p:ph type="sldNum" sz="quarter" idx="5"/>
          </p:nvPr>
        </p:nvSpPr>
        <p:spPr/>
        <p:txBody>
          <a:bodyPr/>
          <a:lstStyle/>
          <a:p>
            <a:fld id="{E8678561-68DC-494E-AB1E-45FF0B1D3520}" type="slidenum">
              <a:rPr lang="he-IL" smtClean="0"/>
              <a:t>13</a:t>
            </a:fld>
            <a:endParaRPr lang="he-IL"/>
          </a:p>
        </p:txBody>
      </p:sp>
    </p:spTree>
    <p:extLst>
      <p:ext uri="{BB962C8B-B14F-4D97-AF65-F5344CB8AC3E}">
        <p14:creationId xmlns:p14="http://schemas.microsoft.com/office/powerpoint/2010/main" val="2877622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he-IL" dirty="0"/>
          </a:p>
        </p:txBody>
      </p:sp>
      <p:sp>
        <p:nvSpPr>
          <p:cNvPr id="4" name="Slide Number Placeholder 3"/>
          <p:cNvSpPr>
            <a:spLocks noGrp="1"/>
          </p:cNvSpPr>
          <p:nvPr>
            <p:ph type="sldNum" sz="quarter" idx="5"/>
          </p:nvPr>
        </p:nvSpPr>
        <p:spPr/>
        <p:txBody>
          <a:bodyPr/>
          <a:lstStyle/>
          <a:p>
            <a:fld id="{E8678561-68DC-494E-AB1E-45FF0B1D3520}" type="slidenum">
              <a:rPr lang="he-IL" smtClean="0"/>
              <a:t>14</a:t>
            </a:fld>
            <a:endParaRPr lang="he-IL"/>
          </a:p>
        </p:txBody>
      </p:sp>
    </p:spTree>
    <p:extLst>
      <p:ext uri="{BB962C8B-B14F-4D97-AF65-F5344CB8AC3E}">
        <p14:creationId xmlns:p14="http://schemas.microsoft.com/office/powerpoint/2010/main" val="5952634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he-IL" dirty="0"/>
          </a:p>
        </p:txBody>
      </p:sp>
      <p:sp>
        <p:nvSpPr>
          <p:cNvPr id="4" name="Slide Number Placeholder 3"/>
          <p:cNvSpPr>
            <a:spLocks noGrp="1"/>
          </p:cNvSpPr>
          <p:nvPr>
            <p:ph type="sldNum" sz="quarter" idx="5"/>
          </p:nvPr>
        </p:nvSpPr>
        <p:spPr/>
        <p:txBody>
          <a:bodyPr/>
          <a:lstStyle/>
          <a:p>
            <a:fld id="{E8678561-68DC-494E-AB1E-45FF0B1D3520}" type="slidenum">
              <a:rPr lang="he-IL" smtClean="0"/>
              <a:t>15</a:t>
            </a:fld>
            <a:endParaRPr lang="he-IL"/>
          </a:p>
        </p:txBody>
      </p:sp>
    </p:spTree>
    <p:extLst>
      <p:ext uri="{BB962C8B-B14F-4D97-AF65-F5344CB8AC3E}">
        <p14:creationId xmlns:p14="http://schemas.microsoft.com/office/powerpoint/2010/main" val="1965678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p:cNvSpPr>
            <a:spLocks noGrp="1"/>
          </p:cNvSpPr>
          <p:nvPr>
            <p:ph type="dt" sz="half" idx="10"/>
          </p:nvPr>
        </p:nvSpPr>
        <p:spPr/>
        <p:txBody>
          <a:bodyPr/>
          <a:lstStyle/>
          <a:p>
            <a:fld id="{D0BCC15E-413B-4920-89EC-754C55B17070}" type="datetimeFigureOut">
              <a:rPr lang="he-IL" smtClean="0"/>
              <a:t>י"ד/חשון/תשפ"ג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F0953BCB-9703-4A3B-B7F0-1F3176332ED4}" type="slidenum">
              <a:rPr lang="he-IL" smtClean="0"/>
              <a:t>‹#›</a:t>
            </a:fld>
            <a:endParaRPr lang="he-IL"/>
          </a:p>
        </p:txBody>
      </p:sp>
    </p:spTree>
    <p:extLst>
      <p:ext uri="{BB962C8B-B14F-4D97-AF65-F5344CB8AC3E}">
        <p14:creationId xmlns:p14="http://schemas.microsoft.com/office/powerpoint/2010/main" val="2366520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p>
            <a:fld id="{D0BCC15E-413B-4920-89EC-754C55B17070}" type="datetimeFigureOut">
              <a:rPr lang="he-IL" smtClean="0"/>
              <a:t>י"ד/חשון/תשפ"ג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F0953BCB-9703-4A3B-B7F0-1F3176332ED4}" type="slidenum">
              <a:rPr lang="he-IL" smtClean="0"/>
              <a:t>‹#›</a:t>
            </a:fld>
            <a:endParaRPr lang="he-IL"/>
          </a:p>
        </p:txBody>
      </p:sp>
    </p:spTree>
    <p:extLst>
      <p:ext uri="{BB962C8B-B14F-4D97-AF65-F5344CB8AC3E}">
        <p14:creationId xmlns:p14="http://schemas.microsoft.com/office/powerpoint/2010/main" val="4025366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p>
            <a:fld id="{D0BCC15E-413B-4920-89EC-754C55B17070}" type="datetimeFigureOut">
              <a:rPr lang="he-IL" smtClean="0"/>
              <a:t>י"ד/חשון/תשפ"ג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F0953BCB-9703-4A3B-B7F0-1F3176332ED4}" type="slidenum">
              <a:rPr lang="he-IL" smtClean="0"/>
              <a:t>‹#›</a:t>
            </a:fld>
            <a:endParaRPr lang="he-IL"/>
          </a:p>
        </p:txBody>
      </p:sp>
    </p:spTree>
    <p:extLst>
      <p:ext uri="{BB962C8B-B14F-4D97-AF65-F5344CB8AC3E}">
        <p14:creationId xmlns:p14="http://schemas.microsoft.com/office/powerpoint/2010/main" val="213219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p>
            <a:fld id="{D0BCC15E-413B-4920-89EC-754C55B17070}" type="datetimeFigureOut">
              <a:rPr lang="he-IL" smtClean="0"/>
              <a:t>י"ד/חשון/תשפ"ג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F0953BCB-9703-4A3B-B7F0-1F3176332ED4}" type="slidenum">
              <a:rPr lang="he-IL" smtClean="0"/>
              <a:t>‹#›</a:t>
            </a:fld>
            <a:endParaRPr lang="he-IL"/>
          </a:p>
        </p:txBody>
      </p:sp>
    </p:spTree>
    <p:extLst>
      <p:ext uri="{BB962C8B-B14F-4D97-AF65-F5344CB8AC3E}">
        <p14:creationId xmlns:p14="http://schemas.microsoft.com/office/powerpoint/2010/main" val="4074580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BCC15E-413B-4920-89EC-754C55B17070}" type="datetimeFigureOut">
              <a:rPr lang="he-IL" smtClean="0"/>
              <a:t>י"ד/חשון/תשפ"ג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F0953BCB-9703-4A3B-B7F0-1F3176332ED4}" type="slidenum">
              <a:rPr lang="he-IL" smtClean="0"/>
              <a:t>‹#›</a:t>
            </a:fld>
            <a:endParaRPr lang="he-IL"/>
          </a:p>
        </p:txBody>
      </p:sp>
    </p:spTree>
    <p:extLst>
      <p:ext uri="{BB962C8B-B14F-4D97-AF65-F5344CB8AC3E}">
        <p14:creationId xmlns:p14="http://schemas.microsoft.com/office/powerpoint/2010/main" val="4182319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p:cNvSpPr>
            <a:spLocks noGrp="1"/>
          </p:cNvSpPr>
          <p:nvPr>
            <p:ph type="dt" sz="half" idx="10"/>
          </p:nvPr>
        </p:nvSpPr>
        <p:spPr/>
        <p:txBody>
          <a:bodyPr/>
          <a:lstStyle/>
          <a:p>
            <a:fld id="{D0BCC15E-413B-4920-89EC-754C55B17070}" type="datetimeFigureOut">
              <a:rPr lang="he-IL" smtClean="0"/>
              <a:t>י"ד/חשון/תשפ"ג</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F0953BCB-9703-4A3B-B7F0-1F3176332ED4}" type="slidenum">
              <a:rPr lang="he-IL" smtClean="0"/>
              <a:t>‹#›</a:t>
            </a:fld>
            <a:endParaRPr lang="he-IL"/>
          </a:p>
        </p:txBody>
      </p:sp>
    </p:spTree>
    <p:extLst>
      <p:ext uri="{BB962C8B-B14F-4D97-AF65-F5344CB8AC3E}">
        <p14:creationId xmlns:p14="http://schemas.microsoft.com/office/powerpoint/2010/main" val="4211192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p:cNvSpPr>
            <a:spLocks noGrp="1"/>
          </p:cNvSpPr>
          <p:nvPr>
            <p:ph type="dt" sz="half" idx="10"/>
          </p:nvPr>
        </p:nvSpPr>
        <p:spPr/>
        <p:txBody>
          <a:bodyPr/>
          <a:lstStyle/>
          <a:p>
            <a:fld id="{D0BCC15E-413B-4920-89EC-754C55B17070}" type="datetimeFigureOut">
              <a:rPr lang="he-IL" smtClean="0"/>
              <a:t>י"ד/חשון/תשפ"ג</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F0953BCB-9703-4A3B-B7F0-1F3176332ED4}" type="slidenum">
              <a:rPr lang="he-IL" smtClean="0"/>
              <a:t>‹#›</a:t>
            </a:fld>
            <a:endParaRPr lang="he-IL"/>
          </a:p>
        </p:txBody>
      </p:sp>
    </p:spTree>
    <p:extLst>
      <p:ext uri="{BB962C8B-B14F-4D97-AF65-F5344CB8AC3E}">
        <p14:creationId xmlns:p14="http://schemas.microsoft.com/office/powerpoint/2010/main" val="3957495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Date Placeholder 2"/>
          <p:cNvSpPr>
            <a:spLocks noGrp="1"/>
          </p:cNvSpPr>
          <p:nvPr>
            <p:ph type="dt" sz="half" idx="10"/>
          </p:nvPr>
        </p:nvSpPr>
        <p:spPr/>
        <p:txBody>
          <a:bodyPr/>
          <a:lstStyle/>
          <a:p>
            <a:fld id="{D0BCC15E-413B-4920-89EC-754C55B17070}" type="datetimeFigureOut">
              <a:rPr lang="he-IL" smtClean="0"/>
              <a:t>י"ד/חשון/תשפ"ג</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F0953BCB-9703-4A3B-B7F0-1F3176332ED4}" type="slidenum">
              <a:rPr lang="he-IL" smtClean="0"/>
              <a:t>‹#›</a:t>
            </a:fld>
            <a:endParaRPr lang="he-IL"/>
          </a:p>
        </p:txBody>
      </p:sp>
    </p:spTree>
    <p:extLst>
      <p:ext uri="{BB962C8B-B14F-4D97-AF65-F5344CB8AC3E}">
        <p14:creationId xmlns:p14="http://schemas.microsoft.com/office/powerpoint/2010/main" val="2214436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BCC15E-413B-4920-89EC-754C55B17070}" type="datetimeFigureOut">
              <a:rPr lang="he-IL" smtClean="0"/>
              <a:t>י"ד/חשון/תשפ"ג</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F0953BCB-9703-4A3B-B7F0-1F3176332ED4}" type="slidenum">
              <a:rPr lang="he-IL" smtClean="0"/>
              <a:t>‹#›</a:t>
            </a:fld>
            <a:endParaRPr lang="he-IL"/>
          </a:p>
        </p:txBody>
      </p:sp>
    </p:spTree>
    <p:extLst>
      <p:ext uri="{BB962C8B-B14F-4D97-AF65-F5344CB8AC3E}">
        <p14:creationId xmlns:p14="http://schemas.microsoft.com/office/powerpoint/2010/main" val="4281371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BCC15E-413B-4920-89EC-754C55B17070}" type="datetimeFigureOut">
              <a:rPr lang="he-IL" smtClean="0"/>
              <a:t>י"ד/חשון/תשפ"ג</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F0953BCB-9703-4A3B-B7F0-1F3176332ED4}" type="slidenum">
              <a:rPr lang="he-IL" smtClean="0"/>
              <a:t>‹#›</a:t>
            </a:fld>
            <a:endParaRPr lang="he-IL"/>
          </a:p>
        </p:txBody>
      </p:sp>
    </p:spTree>
    <p:extLst>
      <p:ext uri="{BB962C8B-B14F-4D97-AF65-F5344CB8AC3E}">
        <p14:creationId xmlns:p14="http://schemas.microsoft.com/office/powerpoint/2010/main" val="780890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BCC15E-413B-4920-89EC-754C55B17070}" type="datetimeFigureOut">
              <a:rPr lang="he-IL" smtClean="0"/>
              <a:t>י"ד/חשון/תשפ"ג</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F0953BCB-9703-4A3B-B7F0-1F3176332ED4}" type="slidenum">
              <a:rPr lang="he-IL" smtClean="0"/>
              <a:t>‹#›</a:t>
            </a:fld>
            <a:endParaRPr lang="he-IL"/>
          </a:p>
        </p:txBody>
      </p:sp>
    </p:spTree>
    <p:extLst>
      <p:ext uri="{BB962C8B-B14F-4D97-AF65-F5344CB8AC3E}">
        <p14:creationId xmlns:p14="http://schemas.microsoft.com/office/powerpoint/2010/main" val="3584714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en-US"/>
              <a:t>Click to edit Master title style</a:t>
            </a:r>
            <a:endParaRPr lang="he-IL"/>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D0BCC15E-413B-4920-89EC-754C55B17070}" type="datetimeFigureOut">
              <a:rPr lang="he-IL" smtClean="0"/>
              <a:t>י"ד/חשון/תשפ"ג</a:t>
            </a:fld>
            <a:endParaRPr lang="he-I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F0953BCB-9703-4A3B-B7F0-1F3176332ED4}" type="slidenum">
              <a:rPr lang="he-IL" smtClean="0"/>
              <a:t>‹#›</a:t>
            </a:fld>
            <a:endParaRPr lang="he-IL"/>
          </a:p>
        </p:txBody>
      </p:sp>
    </p:spTree>
    <p:extLst>
      <p:ext uri="{BB962C8B-B14F-4D97-AF65-F5344CB8AC3E}">
        <p14:creationId xmlns:p14="http://schemas.microsoft.com/office/powerpoint/2010/main" val="26148879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1.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90.png"/><Relationship Id="rId7"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daniellakens.blogspot.com/2015/01/always-use-welchs-t-test-instead-of.htm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40.png"/><Relationship Id="rId5" Type="http://schemas.openxmlformats.org/officeDocument/2006/relationships/image" Target="../media/image47.png"/><Relationship Id="rId4" Type="http://schemas.openxmlformats.org/officeDocument/2006/relationships/image" Target="../media/image460.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journals.sagepub.com/doi/full/10.1177/0956797613504966"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7.w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oleObject" Target="../embeddings/oleObject1.bin"/><Relationship Id="rId5" Type="http://schemas.openxmlformats.org/officeDocument/2006/relationships/image" Target="../media/image56.svg"/><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www.youtube.com/watch?v=5OL1RqHrZQ8"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thenewstatistics.com/itns/2022/03/17/open-science-practices-patchy-progress-in-two-psychology-journals/"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hyperlink" Target="https://statmodeling.stat.columbia.edu/" TargetMode="External"/><Relationship Id="rId5" Type="http://schemas.openxmlformats.org/officeDocument/2006/relationships/hyperlink" Target="https://psycnet.apa.org/record/2020-58797-001" TargetMode="External"/><Relationship Id="rId4" Type="http://schemas.openxmlformats.org/officeDocument/2006/relationships/hyperlink" Target="https://www.ncbi.nlm.nih.gov/pmc/articles/PMC6874217/"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550400" cy="2387600"/>
          </a:xfrm>
        </p:spPr>
        <p:txBody>
          <a:bodyPr>
            <a:normAutofit/>
          </a:bodyPr>
          <a:lstStyle/>
          <a:p>
            <a:pPr rtl="0"/>
            <a:r>
              <a:rPr lang="en-US" sz="4800" dirty="0">
                <a:effectLst/>
                <a:latin typeface="Alef" panose="00000500000000000000" pitchFamily="2" charset="-79"/>
                <a:cs typeface="Alef" panose="00000500000000000000" pitchFamily="2" charset="-79"/>
              </a:rPr>
              <a:t>Statistics for Graduate Students:</a:t>
            </a:r>
            <a:br>
              <a:rPr lang="en-US" sz="4800" dirty="0">
                <a:effectLst/>
                <a:latin typeface="Alef" panose="00000500000000000000" pitchFamily="2" charset="-79"/>
                <a:cs typeface="Alef" panose="00000500000000000000" pitchFamily="2" charset="-79"/>
              </a:rPr>
            </a:br>
            <a:r>
              <a:rPr lang="en-US" sz="4800" dirty="0">
                <a:effectLst/>
                <a:latin typeface="Alef" panose="00000500000000000000" pitchFamily="2" charset="-79"/>
                <a:cs typeface="Alef" panose="00000500000000000000" pitchFamily="2" charset="-79"/>
              </a:rPr>
              <a:t>Class #2</a:t>
            </a:r>
            <a:endParaRPr lang="he-IL" sz="4800" dirty="0">
              <a:latin typeface="Alef" panose="00000500000000000000" pitchFamily="2" charset="-79"/>
              <a:cs typeface="Alef" panose="00000500000000000000" pitchFamily="2" charset="-79"/>
            </a:endParaRPr>
          </a:p>
        </p:txBody>
      </p:sp>
      <p:sp>
        <p:nvSpPr>
          <p:cNvPr id="3" name="Subtitle 2"/>
          <p:cNvSpPr>
            <a:spLocks noGrp="1"/>
          </p:cNvSpPr>
          <p:nvPr>
            <p:ph type="subTitle" idx="1"/>
          </p:nvPr>
        </p:nvSpPr>
        <p:spPr>
          <a:xfrm>
            <a:off x="1727200" y="3734118"/>
            <a:ext cx="9144000" cy="1655762"/>
          </a:xfrm>
        </p:spPr>
        <p:txBody>
          <a:bodyPr>
            <a:normAutofit/>
          </a:bodyPr>
          <a:lstStyle/>
          <a:p>
            <a:pPr rtl="0"/>
            <a:r>
              <a:rPr lang="en-US" sz="2000" dirty="0">
                <a:latin typeface="Alef" panose="00000500000000000000" pitchFamily="2" charset="-79"/>
                <a:cs typeface="Alef" panose="00000500000000000000" pitchFamily="2" charset="-79"/>
              </a:rPr>
              <a:t>Statistical errors: Type I and Type II</a:t>
            </a:r>
            <a:endParaRPr lang="he-IL" sz="2000" dirty="0">
              <a:latin typeface="Alef" panose="00000500000000000000" pitchFamily="2" charset="-79"/>
              <a:cs typeface="Alef" panose="00000500000000000000" pitchFamily="2" charset="-79"/>
            </a:endParaRPr>
          </a:p>
          <a:p>
            <a:pPr rtl="0"/>
            <a:r>
              <a:rPr lang="en-US" sz="2000" dirty="0">
                <a:latin typeface="Alef" panose="00000500000000000000" pitchFamily="2" charset="-79"/>
                <a:cs typeface="Alef" panose="00000500000000000000" pitchFamily="2" charset="-79"/>
              </a:rPr>
              <a:t>Two-sample t tests</a:t>
            </a:r>
          </a:p>
          <a:p>
            <a:pPr rtl="0"/>
            <a:r>
              <a:rPr lang="en-US" sz="2000" dirty="0">
                <a:latin typeface="Alef" panose="00000500000000000000" pitchFamily="2" charset="-79"/>
                <a:cs typeface="Alef" panose="00000500000000000000" pitchFamily="2" charset="-79"/>
              </a:rPr>
              <a:t>Beyond dichotomous inference: Confidence intervals, effect size estimates</a:t>
            </a:r>
            <a:endParaRPr lang="he-IL" sz="2000" dirty="0">
              <a:latin typeface="Alef" panose="00000500000000000000" pitchFamily="2" charset="-79"/>
              <a:cs typeface="Alef" panose="00000500000000000000" pitchFamily="2" charset="-79"/>
            </a:endParaRPr>
          </a:p>
          <a:p>
            <a:pPr rtl="0"/>
            <a:endParaRPr lang="he-IL" sz="2000" dirty="0">
              <a:latin typeface="Alef" panose="00000500000000000000" pitchFamily="2" charset="-79"/>
              <a:cs typeface="Alef" panose="00000500000000000000" pitchFamily="2" charset="-79"/>
            </a:endParaRPr>
          </a:p>
        </p:txBody>
      </p:sp>
    </p:spTree>
    <p:extLst>
      <p:ext uri="{BB962C8B-B14F-4D97-AF65-F5344CB8AC3E}">
        <p14:creationId xmlns:p14="http://schemas.microsoft.com/office/powerpoint/2010/main" val="1896500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 y="-69215"/>
            <a:ext cx="11211560" cy="1325563"/>
          </a:xfrm>
        </p:spPr>
        <p:txBody>
          <a:bodyPr/>
          <a:lstStyle/>
          <a:p>
            <a:pPr algn="l" rtl="0"/>
            <a:r>
              <a:rPr lang="en-US" sz="4000" dirty="0">
                <a:latin typeface="Alef" panose="00000500000000000000" pitchFamily="2" charset="-79"/>
                <a:cs typeface="Alef" panose="00000500000000000000" pitchFamily="2" charset="-79"/>
              </a:rPr>
              <a:t>Type II error</a:t>
            </a:r>
            <a:endParaRPr lang="he-IL" sz="4000" dirty="0">
              <a:latin typeface="Alef" panose="00000500000000000000" pitchFamily="2" charset="-79"/>
              <a:cs typeface="Alef" panose="00000500000000000000" pitchFamily="2" charset="-79"/>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3DC3FB12-04BF-4299-24EB-BD5C4316E346}"/>
                  </a:ext>
                </a:extLst>
              </p:cNvPr>
              <p:cNvSpPr>
                <a:spLocks noGrp="1"/>
              </p:cNvSpPr>
              <p:nvPr>
                <p:ph idx="1"/>
              </p:nvPr>
            </p:nvSpPr>
            <p:spPr>
              <a:xfrm>
                <a:off x="609600" y="1143000"/>
                <a:ext cx="11094720" cy="5246370"/>
              </a:xfrm>
            </p:spPr>
            <p:txBody>
              <a:bodyPr>
                <a:normAutofit/>
              </a:bodyPr>
              <a:lstStyle/>
              <a:p>
                <a:pPr marL="0" indent="0" algn="l" rtl="0">
                  <a:buNone/>
                </a:pPr>
                <a:r>
                  <a:rPr lang="en-US" b="1" i="1" dirty="0">
                    <a:latin typeface="Alef" panose="00000500000000000000" pitchFamily="2" charset="-79"/>
                    <a:cs typeface="Alef" panose="00000500000000000000" pitchFamily="2" charset="-79"/>
                  </a:rPr>
                  <a:t>What determines Type II rate?</a:t>
                </a:r>
              </a:p>
              <a:p>
                <a:pPr algn="l" rtl="0"/>
                <a:endParaRPr lang="en-US" sz="2400" b="1" dirty="0">
                  <a:latin typeface="Alef" panose="00000500000000000000" pitchFamily="2" charset="-79"/>
                  <a:cs typeface="Alef" panose="00000500000000000000" pitchFamily="2" charset="-79"/>
                </a:endParaRPr>
              </a:p>
              <a:p>
                <a:pPr marL="457200" indent="-457200" algn="l" rtl="0">
                  <a:buAutoNum type="arabicParenR"/>
                </a:pPr>
                <a:r>
                  <a:rPr lang="en-US" sz="2400" b="1" dirty="0">
                    <a:latin typeface="Alef" panose="00000500000000000000" pitchFamily="2" charset="-79"/>
                    <a:cs typeface="Alef" panose="00000500000000000000" pitchFamily="2" charset="-79"/>
                  </a:rPr>
                  <a:t>Type I error rate.</a:t>
                </a:r>
              </a:p>
              <a:p>
                <a:pPr marL="457200" lvl="1" indent="0" algn="l" rtl="0">
                  <a:buNone/>
                </a:pPr>
                <a:r>
                  <a:rPr lang="en-US" sz="2000" dirty="0">
                    <a:latin typeface="Alef" panose="00000500000000000000" pitchFamily="2" charset="-79"/>
                    <a:cs typeface="Alef" panose="00000500000000000000" pitchFamily="2" charset="-79"/>
                  </a:rPr>
                  <a:t>lower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lef" panose="00000500000000000000" pitchFamily="2" charset="-79"/>
                      </a:rPr>
                      <m:t>𝛼</m:t>
                    </m:r>
                    <m:r>
                      <a:rPr lang="en-US" sz="2000" b="0" i="1" smtClean="0">
                        <a:latin typeface="Cambria Math" panose="02040503050406030204" pitchFamily="18" charset="0"/>
                        <a:ea typeface="Cambria Math" panose="02040503050406030204" pitchFamily="18" charset="0"/>
                        <a:cs typeface="Alef" panose="00000500000000000000" pitchFamily="2" charset="-79"/>
                      </a:rPr>
                      <m:t> </m:t>
                    </m:r>
                  </m:oMath>
                </a14:m>
                <a:r>
                  <a:rPr lang="en-US" sz="2000" dirty="0">
                    <a:latin typeface="Alef" panose="00000500000000000000" pitchFamily="2" charset="-79"/>
                    <a:cs typeface="Alef" panose="00000500000000000000" pitchFamily="2" charset="-79"/>
                    <a:sym typeface="Wingdings" panose="05000000000000000000" pitchFamily="2" charset="2"/>
                  </a:rPr>
                  <a:t> </a:t>
                </a:r>
                <a:r>
                  <a:rPr lang="en-US" sz="2000" dirty="0">
                    <a:latin typeface="Alef" panose="00000500000000000000" pitchFamily="2" charset="-79"/>
                    <a:cs typeface="Alef" panose="00000500000000000000" pitchFamily="2" charset="-79"/>
                  </a:rPr>
                  <a:t>higher </a:t>
                </a:r>
                <a14:m>
                  <m:oMath xmlns:m="http://schemas.openxmlformats.org/officeDocument/2006/math">
                    <m:r>
                      <a:rPr lang="en-US" sz="2000" b="0" i="1">
                        <a:latin typeface="Cambria Math" panose="02040503050406030204" pitchFamily="18" charset="0"/>
                        <a:ea typeface="Cambria Math" panose="02040503050406030204" pitchFamily="18" charset="0"/>
                        <a:cs typeface="Alef" panose="00000500000000000000" pitchFamily="2" charset="-79"/>
                      </a:rPr>
                      <m:t>𝛽</m:t>
                    </m:r>
                  </m:oMath>
                </a14:m>
                <a:r>
                  <a:rPr lang="en-US" sz="2000" dirty="0">
                    <a:latin typeface="Alef" panose="00000500000000000000" pitchFamily="2" charset="-79"/>
                    <a:cs typeface="Alef" panose="00000500000000000000" pitchFamily="2" charset="-79"/>
                    <a:sym typeface="Wingdings" panose="05000000000000000000" pitchFamily="2" charset="2"/>
                  </a:rPr>
                  <a:t>, lower power</a:t>
                </a:r>
                <a:r>
                  <a:rPr lang="en-US" sz="2000" dirty="0">
                    <a:latin typeface="Alef" panose="00000500000000000000" pitchFamily="2" charset="-79"/>
                    <a:cs typeface="Alef" panose="00000500000000000000" pitchFamily="2" charset="-79"/>
                  </a:rPr>
                  <a:t> </a:t>
                </a:r>
              </a:p>
              <a:p>
                <a:pPr marL="457200" lvl="1" indent="0" algn="l" rtl="0">
                  <a:buNone/>
                </a:pPr>
                <a:r>
                  <a:rPr lang="en-US" sz="2000" dirty="0">
                    <a:latin typeface="Alef" panose="00000500000000000000" pitchFamily="2" charset="-79"/>
                    <a:cs typeface="Alef" panose="00000500000000000000" pitchFamily="2" charset="-79"/>
                  </a:rPr>
                  <a:t>higher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lef" panose="00000500000000000000" pitchFamily="2" charset="-79"/>
                      </a:rPr>
                      <m:t>𝛼</m:t>
                    </m:r>
                    <m:r>
                      <a:rPr lang="en-US" sz="2000" b="0" i="1" smtClean="0">
                        <a:latin typeface="Cambria Math" panose="02040503050406030204" pitchFamily="18" charset="0"/>
                        <a:ea typeface="Cambria Math" panose="02040503050406030204" pitchFamily="18" charset="0"/>
                        <a:cs typeface="Alef" panose="00000500000000000000" pitchFamily="2" charset="-79"/>
                      </a:rPr>
                      <m:t> </m:t>
                    </m:r>
                  </m:oMath>
                </a14:m>
                <a:r>
                  <a:rPr lang="en-US" sz="2000" dirty="0">
                    <a:latin typeface="Alef" panose="00000500000000000000" pitchFamily="2" charset="-79"/>
                    <a:cs typeface="Alef" panose="00000500000000000000" pitchFamily="2" charset="-79"/>
                    <a:sym typeface="Wingdings" panose="05000000000000000000" pitchFamily="2" charset="2"/>
                  </a:rPr>
                  <a:t> </a:t>
                </a:r>
                <a:r>
                  <a:rPr lang="en-US" sz="2000" dirty="0">
                    <a:latin typeface="Alef" panose="00000500000000000000" pitchFamily="2" charset="-79"/>
                    <a:cs typeface="Alef" panose="00000500000000000000" pitchFamily="2" charset="-79"/>
                  </a:rPr>
                  <a:t>lower</a:t>
                </a:r>
                <a:r>
                  <a:rPr lang="en-US" sz="2000" dirty="0">
                    <a:ea typeface="Cambria Math" panose="02040503050406030204" pitchFamily="18" charset="0"/>
                    <a:cs typeface="Alef" panose="00000500000000000000" pitchFamily="2" charset="-79"/>
                  </a:rPr>
                  <a:t> </a:t>
                </a:r>
                <a14:m>
                  <m:oMath xmlns:m="http://schemas.openxmlformats.org/officeDocument/2006/math">
                    <m:r>
                      <a:rPr lang="en-US" sz="2000" b="0" i="1">
                        <a:latin typeface="Cambria Math" panose="02040503050406030204" pitchFamily="18" charset="0"/>
                        <a:ea typeface="Cambria Math" panose="02040503050406030204" pitchFamily="18" charset="0"/>
                        <a:cs typeface="Alef" panose="00000500000000000000" pitchFamily="2" charset="-79"/>
                      </a:rPr>
                      <m:t>𝛽</m:t>
                    </m:r>
                  </m:oMath>
                </a14:m>
                <a:r>
                  <a:rPr lang="en-US" sz="2000" dirty="0">
                    <a:latin typeface="Alef" panose="00000500000000000000" pitchFamily="2" charset="-79"/>
                    <a:cs typeface="Alef" panose="00000500000000000000" pitchFamily="2" charset="-79"/>
                    <a:sym typeface="Wingdings" panose="05000000000000000000" pitchFamily="2" charset="2"/>
                  </a:rPr>
                  <a:t>, higher power</a:t>
                </a:r>
                <a:r>
                  <a:rPr lang="en-US" sz="2000" dirty="0">
                    <a:latin typeface="Alef" panose="00000500000000000000" pitchFamily="2" charset="-79"/>
                    <a:cs typeface="Alef" panose="00000500000000000000" pitchFamily="2" charset="-79"/>
                  </a:rPr>
                  <a:t> </a:t>
                </a:r>
              </a:p>
              <a:p>
                <a:pPr marL="457200" lvl="1" indent="0" algn="l" rtl="0">
                  <a:buNone/>
                </a:pPr>
                <a:endParaRPr lang="en-US" sz="2000" dirty="0">
                  <a:latin typeface="Alef" panose="00000500000000000000" pitchFamily="2" charset="-79"/>
                  <a:cs typeface="Alef" panose="00000500000000000000" pitchFamily="2" charset="-79"/>
                </a:endParaRPr>
              </a:p>
              <a:p>
                <a:pPr marL="457200" lvl="1" indent="0" algn="l" rtl="0">
                  <a:buNone/>
                </a:pPr>
                <a:endParaRPr lang="en-US" sz="2000" b="1" dirty="0">
                  <a:latin typeface="Alef" panose="00000500000000000000" pitchFamily="2" charset="-79"/>
                  <a:cs typeface="Alef" panose="00000500000000000000" pitchFamily="2" charset="-79"/>
                </a:endParaRPr>
              </a:p>
              <a:p>
                <a:pPr marL="457200" lvl="1" indent="0" algn="l" rtl="0">
                  <a:buNone/>
                </a:pPr>
                <a:r>
                  <a:rPr lang="en-US" sz="2000" b="1" dirty="0">
                    <a:latin typeface="Alef" panose="00000500000000000000" pitchFamily="2" charset="-79"/>
                    <a:cs typeface="Alef" panose="00000500000000000000" pitchFamily="2" charset="-79"/>
                  </a:rPr>
                  <a:t>A trade-off: </a:t>
                </a:r>
                <a:r>
                  <a:rPr lang="en-US" sz="2000" dirty="0">
                    <a:latin typeface="Alef" panose="00000500000000000000" pitchFamily="2" charset="-79"/>
                    <a:cs typeface="Alef" panose="00000500000000000000" pitchFamily="2" charset="-79"/>
                  </a:rPr>
                  <a:t>If we are more conservative (i.e., require a more extreme observation to reject H0), we will miss true effects more often.</a:t>
                </a:r>
              </a:p>
              <a:p>
                <a:pPr marL="457200" lvl="1" indent="0" algn="l" rtl="0">
                  <a:buNone/>
                </a:pPr>
                <a:endParaRPr lang="en-US" sz="2000" b="1" dirty="0">
                  <a:latin typeface="Alef" panose="00000500000000000000" pitchFamily="2" charset="-79"/>
                  <a:cs typeface="Alef" panose="00000500000000000000" pitchFamily="2" charset="-79"/>
                </a:endParaRPr>
              </a:p>
              <a:p>
                <a:pPr marL="457200" lvl="1" indent="-457200" algn="l" rtl="0">
                  <a:spcBef>
                    <a:spcPts val="1000"/>
                  </a:spcBef>
                  <a:buFont typeface="+mj-lt"/>
                  <a:buAutoNum type="arabicParenR" startAt="2"/>
                </a:pPr>
                <a:r>
                  <a:rPr lang="en-US" b="1" dirty="0">
                    <a:latin typeface="Alef" panose="00000500000000000000" pitchFamily="2" charset="-79"/>
                    <a:cs typeface="Alef" panose="00000500000000000000" pitchFamily="2" charset="-79"/>
                  </a:rPr>
                  <a:t>The allocation of Type I error rate</a:t>
                </a:r>
              </a:p>
              <a:p>
                <a:pPr marL="457200" lvl="1" indent="0" algn="l" rtl="0">
                  <a:lnSpc>
                    <a:spcPct val="100000"/>
                  </a:lnSpc>
                  <a:buNone/>
                </a:pPr>
                <a:r>
                  <a:rPr lang="en-US" sz="2000" dirty="0">
                    <a:latin typeface="Alef" panose="00000500000000000000" pitchFamily="2" charset="-79"/>
                    <a:cs typeface="Alef" panose="00000500000000000000" pitchFamily="2" charset="-79"/>
                  </a:rPr>
                  <a:t>One-tailed test </a:t>
                </a:r>
                <a:r>
                  <a:rPr lang="en-US" sz="2000" dirty="0">
                    <a:latin typeface="Alef" panose="00000500000000000000" pitchFamily="2" charset="-79"/>
                    <a:cs typeface="Alef" panose="00000500000000000000" pitchFamily="2" charset="-79"/>
                    <a:sym typeface="Wingdings" panose="05000000000000000000" pitchFamily="2" charset="2"/>
                  </a:rPr>
                  <a:t> </a:t>
                </a:r>
                <a:r>
                  <a:rPr lang="en-US" sz="2000" dirty="0">
                    <a:latin typeface="Alef" panose="00000500000000000000" pitchFamily="2" charset="-79"/>
                    <a:cs typeface="Alef" panose="00000500000000000000" pitchFamily="2" charset="-79"/>
                  </a:rPr>
                  <a:t>lower </a:t>
                </a:r>
                <a14:m>
                  <m:oMath xmlns:m="http://schemas.openxmlformats.org/officeDocument/2006/math">
                    <m:r>
                      <a:rPr lang="en-US" sz="2000">
                        <a:latin typeface="Cambria Math" panose="02040503050406030204" pitchFamily="18" charset="0"/>
                        <a:cs typeface="Alef" panose="00000500000000000000" pitchFamily="2" charset="-79"/>
                      </a:rPr>
                      <m:t>𝛽</m:t>
                    </m:r>
                  </m:oMath>
                </a14:m>
                <a:r>
                  <a:rPr lang="en-US" sz="2000" dirty="0">
                    <a:latin typeface="Alef" panose="00000500000000000000" pitchFamily="2" charset="-79"/>
                    <a:cs typeface="Alef" panose="00000500000000000000" pitchFamily="2" charset="-79"/>
                  </a:rPr>
                  <a:t>, higher power</a:t>
                </a:r>
              </a:p>
              <a:p>
                <a:pPr marL="457200" lvl="1" indent="0" algn="l" rtl="0">
                  <a:lnSpc>
                    <a:spcPct val="100000"/>
                  </a:lnSpc>
                  <a:buNone/>
                </a:pPr>
                <a:r>
                  <a:rPr lang="en-US" sz="2000" dirty="0">
                    <a:latin typeface="Alef" panose="00000500000000000000" pitchFamily="2" charset="-79"/>
                    <a:cs typeface="Alef" panose="00000500000000000000" pitchFamily="2" charset="-79"/>
                  </a:rPr>
                  <a:t>Two-tailed test </a:t>
                </a:r>
                <a:r>
                  <a:rPr lang="en-US" sz="2000" dirty="0">
                    <a:latin typeface="Alef" panose="00000500000000000000" pitchFamily="2" charset="-79"/>
                    <a:cs typeface="Alef" panose="00000500000000000000" pitchFamily="2" charset="-79"/>
                    <a:sym typeface="Wingdings" panose="05000000000000000000" pitchFamily="2" charset="2"/>
                  </a:rPr>
                  <a:t> higher</a:t>
                </a:r>
                <a14:m>
                  <m:oMath xmlns:m="http://schemas.openxmlformats.org/officeDocument/2006/math">
                    <m:r>
                      <a:rPr lang="en-US" sz="2000" b="0" i="0" smtClean="0">
                        <a:latin typeface="Cambria Math" panose="02040503050406030204" pitchFamily="18" charset="0"/>
                        <a:cs typeface="Alef" panose="00000500000000000000" pitchFamily="2" charset="-79"/>
                      </a:rPr>
                      <m:t> </m:t>
                    </m:r>
                    <m:r>
                      <a:rPr lang="en-US" sz="2000">
                        <a:latin typeface="Cambria Math" panose="02040503050406030204" pitchFamily="18" charset="0"/>
                        <a:cs typeface="Alef" panose="00000500000000000000" pitchFamily="2" charset="-79"/>
                      </a:rPr>
                      <m:t>𝛽</m:t>
                    </m:r>
                  </m:oMath>
                </a14:m>
                <a:r>
                  <a:rPr lang="en-US" sz="2000" dirty="0">
                    <a:latin typeface="Alef" panose="00000500000000000000" pitchFamily="2" charset="-79"/>
                    <a:cs typeface="Alef" panose="00000500000000000000" pitchFamily="2" charset="-79"/>
                  </a:rPr>
                  <a:t>, lower power.</a:t>
                </a:r>
              </a:p>
              <a:p>
                <a:pPr marL="457200" lvl="1" indent="0" algn="l" rtl="0">
                  <a:lnSpc>
                    <a:spcPct val="100000"/>
                  </a:lnSpc>
                  <a:buNone/>
                </a:pPr>
                <a:endParaRPr lang="en-US" sz="2000" dirty="0">
                  <a:latin typeface="Alef" panose="00000500000000000000" pitchFamily="2" charset="-79"/>
                  <a:cs typeface="Alef" panose="00000500000000000000" pitchFamily="2" charset="-79"/>
                </a:endParaRPr>
              </a:p>
              <a:p>
                <a:pPr marL="0" indent="0" algn="l" rtl="0">
                  <a:buNone/>
                </a:pPr>
                <a:endParaRPr lang="en-US" sz="2400" dirty="0">
                  <a:latin typeface="Alef" panose="00000500000000000000" pitchFamily="2" charset="-79"/>
                  <a:cs typeface="Alef" panose="00000500000000000000" pitchFamily="2" charset="-79"/>
                </a:endParaRPr>
              </a:p>
            </p:txBody>
          </p:sp>
        </mc:Choice>
        <mc:Fallback xmlns="">
          <p:sp>
            <p:nvSpPr>
              <p:cNvPr id="4" name="Content Placeholder 2">
                <a:extLst>
                  <a:ext uri="{FF2B5EF4-FFF2-40B4-BE49-F238E27FC236}">
                    <a16:creationId xmlns:a16="http://schemas.microsoft.com/office/drawing/2014/main" id="{3DC3FB12-04BF-4299-24EB-BD5C4316E346}"/>
                  </a:ext>
                </a:extLst>
              </p:cNvPr>
              <p:cNvSpPr>
                <a:spLocks noGrp="1" noRot="1" noChangeAspect="1" noMove="1" noResize="1" noEditPoints="1" noAdjustHandles="1" noChangeArrowheads="1" noChangeShapeType="1" noTextEdit="1"/>
              </p:cNvSpPr>
              <p:nvPr>
                <p:ph idx="1"/>
              </p:nvPr>
            </p:nvSpPr>
            <p:spPr>
              <a:xfrm>
                <a:off x="609600" y="1143000"/>
                <a:ext cx="11094720" cy="5246370"/>
              </a:xfrm>
              <a:blipFill>
                <a:blip r:embed="rId3"/>
                <a:stretch>
                  <a:fillRect l="-1099" t="-186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E93C9E2-0640-1C0E-8ADD-55EFC84F8A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39602" y="49912"/>
            <a:ext cx="4752397" cy="1688822"/>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29BA87E-F02E-20B1-A263-4D8DCBF90E38}"/>
                  </a:ext>
                </a:extLst>
              </p:cNvPr>
              <p:cNvSpPr txBox="1"/>
              <p:nvPr/>
            </p:nvSpPr>
            <p:spPr>
              <a:xfrm>
                <a:off x="9288308" y="752478"/>
                <a:ext cx="347159" cy="276999"/>
              </a:xfrm>
              <a:prstGeom prst="rect">
                <a:avLst/>
              </a:prstGeom>
              <a:noFill/>
              <a:ln>
                <a:noFill/>
              </a:ln>
            </p:spPr>
            <p:txBody>
              <a:bodyPr wrap="square" rtlCol="1">
                <a:spAutoFit/>
              </a:bodyPr>
              <a:lstStyle/>
              <a:p>
                <a:pPr algn="l" rtl="0"/>
                <a14:m>
                  <m:oMathPara xmlns:m="http://schemas.openxmlformats.org/officeDocument/2006/math">
                    <m:oMathParaPr>
                      <m:jc m:val="centerGroup"/>
                    </m:oMathParaPr>
                    <m:oMath xmlns:m="http://schemas.openxmlformats.org/officeDocument/2006/math">
                      <m:r>
                        <a:rPr lang="el-GR" sz="1200" b="1" i="1" smtClean="0">
                          <a:solidFill>
                            <a:srgbClr val="F79544"/>
                          </a:solidFill>
                          <a:latin typeface="Cambria Math" panose="02040503050406030204" pitchFamily="18" charset="0"/>
                          <a:ea typeface="Cambria Math" panose="02040503050406030204" pitchFamily="18" charset="0"/>
                        </a:rPr>
                        <m:t>𝜷</m:t>
                      </m:r>
                    </m:oMath>
                  </m:oMathPara>
                </a14:m>
                <a:endParaRPr lang="he-IL" sz="1200" b="1" i="1" dirty="0">
                  <a:solidFill>
                    <a:srgbClr val="F79544"/>
                  </a:solidFill>
                </a:endParaRPr>
              </a:p>
            </p:txBody>
          </p:sp>
        </mc:Choice>
        <mc:Fallback xmlns="">
          <p:sp>
            <p:nvSpPr>
              <p:cNvPr id="34" name="TextBox 33">
                <a:extLst>
                  <a:ext uri="{FF2B5EF4-FFF2-40B4-BE49-F238E27FC236}">
                    <a16:creationId xmlns:a16="http://schemas.microsoft.com/office/drawing/2014/main" id="{629BA87E-F02E-20B1-A263-4D8DCBF90E38}"/>
                  </a:ext>
                </a:extLst>
              </p:cNvPr>
              <p:cNvSpPr txBox="1">
                <a:spLocks noRot="1" noChangeAspect="1" noMove="1" noResize="1" noEditPoints="1" noAdjustHandles="1" noChangeArrowheads="1" noChangeShapeType="1" noTextEdit="1"/>
              </p:cNvSpPr>
              <p:nvPr/>
            </p:nvSpPr>
            <p:spPr>
              <a:xfrm>
                <a:off x="9288308" y="752478"/>
                <a:ext cx="347159" cy="276999"/>
              </a:xfrm>
              <a:prstGeom prst="rect">
                <a:avLst/>
              </a:prstGeom>
              <a:blipFill>
                <a:blip r:embed="rId5"/>
                <a:stretch>
                  <a:fillRect b="-6522"/>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3A809C6-0505-AAD4-B268-BCAD44157D42}"/>
                  </a:ext>
                </a:extLst>
              </p:cNvPr>
              <p:cNvSpPr txBox="1"/>
              <p:nvPr/>
            </p:nvSpPr>
            <p:spPr>
              <a:xfrm>
                <a:off x="9996991" y="866778"/>
                <a:ext cx="347159" cy="276999"/>
              </a:xfrm>
              <a:prstGeom prst="rect">
                <a:avLst/>
              </a:prstGeom>
              <a:noFill/>
              <a:ln>
                <a:noFill/>
              </a:ln>
            </p:spPr>
            <p:txBody>
              <a:bodyPr wrap="square" rtlCol="1">
                <a:spAutoFit/>
              </a:bodyPr>
              <a:lstStyle/>
              <a:p>
                <a:pPr algn="l" rtl="0"/>
                <a14:m>
                  <m:oMathPara xmlns:m="http://schemas.openxmlformats.org/officeDocument/2006/math">
                    <m:oMathParaPr>
                      <m:jc m:val="centerGroup"/>
                    </m:oMathParaPr>
                    <m:oMath xmlns:m="http://schemas.openxmlformats.org/officeDocument/2006/math">
                      <m:r>
                        <a:rPr lang="en-US" sz="1200" b="1" i="1" smtClean="0">
                          <a:solidFill>
                            <a:srgbClr val="5BB3CA"/>
                          </a:solidFill>
                          <a:latin typeface="Cambria Math" panose="02040503050406030204" pitchFamily="18" charset="0"/>
                        </a:rPr>
                        <m:t>𝜶</m:t>
                      </m:r>
                    </m:oMath>
                  </m:oMathPara>
                </a14:m>
                <a:endParaRPr lang="he-IL" sz="1200" b="1" i="1" dirty="0">
                  <a:solidFill>
                    <a:srgbClr val="5BB3CA"/>
                  </a:solidFill>
                </a:endParaRPr>
              </a:p>
            </p:txBody>
          </p:sp>
        </mc:Choice>
        <mc:Fallback xmlns="">
          <p:sp>
            <p:nvSpPr>
              <p:cNvPr id="17" name="TextBox 16">
                <a:extLst>
                  <a:ext uri="{FF2B5EF4-FFF2-40B4-BE49-F238E27FC236}">
                    <a16:creationId xmlns:a16="http://schemas.microsoft.com/office/drawing/2014/main" id="{D3A809C6-0505-AAD4-B268-BCAD44157D42}"/>
                  </a:ext>
                </a:extLst>
              </p:cNvPr>
              <p:cNvSpPr txBox="1">
                <a:spLocks noRot="1" noChangeAspect="1" noMove="1" noResize="1" noEditPoints="1" noAdjustHandles="1" noChangeArrowheads="1" noChangeShapeType="1" noTextEdit="1"/>
              </p:cNvSpPr>
              <p:nvPr/>
            </p:nvSpPr>
            <p:spPr>
              <a:xfrm>
                <a:off x="9996991" y="866778"/>
                <a:ext cx="347159" cy="276999"/>
              </a:xfrm>
              <a:prstGeom prst="rect">
                <a:avLst/>
              </a:prstGeom>
              <a:blipFill>
                <a:blip r:embed="rId6"/>
                <a:stretch>
                  <a:fillRect/>
                </a:stretch>
              </a:blipFill>
              <a:ln>
                <a:noFill/>
              </a:ln>
            </p:spPr>
            <p:txBody>
              <a:bodyPr/>
              <a:lstStyle/>
              <a:p>
                <a:r>
                  <a:rPr lang="he-IL">
                    <a:noFill/>
                  </a:rPr>
                  <a:t> </a:t>
                </a:r>
              </a:p>
            </p:txBody>
          </p:sp>
        </mc:Fallback>
      </mc:AlternateContent>
    </p:spTree>
    <p:extLst>
      <p:ext uri="{BB962C8B-B14F-4D97-AF65-F5344CB8AC3E}">
        <p14:creationId xmlns:p14="http://schemas.microsoft.com/office/powerpoint/2010/main" val="2953676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 y="-69215"/>
            <a:ext cx="11211560" cy="1325563"/>
          </a:xfrm>
        </p:spPr>
        <p:txBody>
          <a:bodyPr/>
          <a:lstStyle/>
          <a:p>
            <a:pPr algn="l" rtl="0"/>
            <a:r>
              <a:rPr lang="en-US" sz="4000" dirty="0">
                <a:latin typeface="Alef" panose="00000500000000000000" pitchFamily="2" charset="-79"/>
                <a:cs typeface="Alef" panose="00000500000000000000" pitchFamily="2" charset="-79"/>
              </a:rPr>
              <a:t>Type II error</a:t>
            </a:r>
            <a:endParaRPr lang="he-IL" sz="4000" dirty="0">
              <a:latin typeface="Alef" panose="00000500000000000000" pitchFamily="2" charset="-79"/>
              <a:cs typeface="Alef" panose="00000500000000000000" pitchFamily="2" charset="-79"/>
            </a:endParaRPr>
          </a:p>
        </p:txBody>
      </p:sp>
      <p:sp>
        <p:nvSpPr>
          <p:cNvPr id="4" name="Content Placeholder 2">
            <a:extLst>
              <a:ext uri="{FF2B5EF4-FFF2-40B4-BE49-F238E27FC236}">
                <a16:creationId xmlns:a16="http://schemas.microsoft.com/office/drawing/2014/main" id="{3DC3FB12-04BF-4299-24EB-BD5C4316E346}"/>
              </a:ext>
            </a:extLst>
          </p:cNvPr>
          <p:cNvSpPr>
            <a:spLocks noGrp="1"/>
          </p:cNvSpPr>
          <p:nvPr>
            <p:ph idx="1"/>
          </p:nvPr>
        </p:nvSpPr>
        <p:spPr>
          <a:xfrm>
            <a:off x="609600" y="1143000"/>
            <a:ext cx="11094720" cy="1931670"/>
          </a:xfrm>
        </p:spPr>
        <p:txBody>
          <a:bodyPr>
            <a:normAutofit fontScale="92500" lnSpcReduction="20000"/>
          </a:bodyPr>
          <a:lstStyle/>
          <a:p>
            <a:pPr marL="0" indent="0" algn="l" rtl="0">
              <a:buNone/>
            </a:pPr>
            <a:r>
              <a:rPr lang="en-US" b="1" i="1" dirty="0">
                <a:latin typeface="Alef" panose="00000500000000000000" pitchFamily="2" charset="-79"/>
                <a:cs typeface="Alef" panose="00000500000000000000" pitchFamily="2" charset="-79"/>
              </a:rPr>
              <a:t>What determines Type II rate?</a:t>
            </a:r>
          </a:p>
          <a:p>
            <a:pPr algn="l" rtl="0"/>
            <a:endParaRPr lang="en-US" sz="2400" b="1" dirty="0">
              <a:latin typeface="Alef" panose="00000500000000000000" pitchFamily="2" charset="-79"/>
              <a:cs typeface="Alef" panose="00000500000000000000" pitchFamily="2" charset="-79"/>
            </a:endParaRPr>
          </a:p>
          <a:p>
            <a:pPr marL="457200" indent="-457200" algn="l" rtl="0">
              <a:buFont typeface="+mj-lt"/>
              <a:buAutoNum type="arabicParenR" startAt="3"/>
            </a:pPr>
            <a:r>
              <a:rPr lang="en-US" sz="2400" b="1" dirty="0">
                <a:latin typeface="Alef" panose="00000500000000000000" pitchFamily="2" charset="-79"/>
                <a:cs typeface="Alef" panose="00000500000000000000" pitchFamily="2" charset="-79"/>
              </a:rPr>
              <a:t>The overlap between sampling distributions </a:t>
            </a:r>
            <a:r>
              <a:rPr lang="en-US" sz="2400" dirty="0">
                <a:latin typeface="Alef" panose="00000500000000000000" pitchFamily="2" charset="-79"/>
                <a:cs typeface="Alef" panose="00000500000000000000" pitchFamily="2" charset="-79"/>
              </a:rPr>
              <a:t>under H0 and H1</a:t>
            </a:r>
          </a:p>
          <a:p>
            <a:pPr marL="0" indent="0" algn="l" rtl="0">
              <a:buNone/>
            </a:pPr>
            <a:r>
              <a:rPr lang="en-US" sz="2400" dirty="0">
                <a:latin typeface="Alef" panose="00000500000000000000" pitchFamily="2" charset="-79"/>
                <a:cs typeface="Alef" panose="00000500000000000000" pitchFamily="2" charset="-79"/>
              </a:rPr>
              <a:t>Generally speaking – more overlap, higher Type II error rate, lower power.</a:t>
            </a:r>
          </a:p>
          <a:p>
            <a:pPr marL="0" indent="0" algn="l" rtl="0">
              <a:buNone/>
            </a:pPr>
            <a:r>
              <a:rPr lang="en-US" sz="2400" b="1" dirty="0">
                <a:latin typeface="Alef" panose="00000500000000000000" pitchFamily="2" charset="-79"/>
                <a:cs typeface="Alef" panose="00000500000000000000" pitchFamily="2" charset="-79"/>
              </a:rPr>
              <a:t>3.1) The distance between their means: </a:t>
            </a:r>
          </a:p>
          <a:p>
            <a:pPr marL="457200" lvl="1" indent="0" algn="l" rtl="0">
              <a:buNone/>
            </a:pPr>
            <a:endParaRPr lang="en-US" sz="2000" dirty="0">
              <a:latin typeface="Alef" panose="00000500000000000000" pitchFamily="2" charset="-79"/>
              <a:cs typeface="Alef" panose="00000500000000000000" pitchFamily="2" charset="-79"/>
            </a:endParaRPr>
          </a:p>
          <a:p>
            <a:pPr marL="0" indent="0" algn="l" rtl="0">
              <a:buNone/>
            </a:pPr>
            <a:endParaRPr lang="en-US" sz="2400" dirty="0">
              <a:latin typeface="Alef" panose="00000500000000000000" pitchFamily="2" charset="-79"/>
              <a:cs typeface="Alef" panose="00000500000000000000" pitchFamily="2" charset="-79"/>
            </a:endParaRPr>
          </a:p>
        </p:txBody>
      </p:sp>
      <p:pic>
        <p:nvPicPr>
          <p:cNvPr id="5" name="Picture 4">
            <a:extLst>
              <a:ext uri="{FF2B5EF4-FFF2-40B4-BE49-F238E27FC236}">
                <a16:creationId xmlns:a16="http://schemas.microsoft.com/office/drawing/2014/main" id="{FE93C9E2-0640-1C0E-8ADD-55EFC84F8A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39602" y="49912"/>
            <a:ext cx="4752397" cy="1688822"/>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29BA87E-F02E-20B1-A263-4D8DCBF90E38}"/>
                  </a:ext>
                </a:extLst>
              </p:cNvPr>
              <p:cNvSpPr txBox="1"/>
              <p:nvPr/>
            </p:nvSpPr>
            <p:spPr>
              <a:xfrm>
                <a:off x="9288308" y="752478"/>
                <a:ext cx="347159" cy="276999"/>
              </a:xfrm>
              <a:prstGeom prst="rect">
                <a:avLst/>
              </a:prstGeom>
              <a:noFill/>
              <a:ln>
                <a:noFill/>
              </a:ln>
            </p:spPr>
            <p:txBody>
              <a:bodyPr wrap="square" rtlCol="1">
                <a:spAutoFit/>
              </a:bodyPr>
              <a:lstStyle/>
              <a:p>
                <a:pPr algn="l" rtl="0"/>
                <a14:m>
                  <m:oMathPara xmlns:m="http://schemas.openxmlformats.org/officeDocument/2006/math">
                    <m:oMathParaPr>
                      <m:jc m:val="centerGroup"/>
                    </m:oMathParaPr>
                    <m:oMath xmlns:m="http://schemas.openxmlformats.org/officeDocument/2006/math">
                      <m:r>
                        <a:rPr lang="el-GR" sz="1200" b="1" i="1" smtClean="0">
                          <a:solidFill>
                            <a:srgbClr val="F79544"/>
                          </a:solidFill>
                          <a:latin typeface="Cambria Math" panose="02040503050406030204" pitchFamily="18" charset="0"/>
                          <a:ea typeface="Cambria Math" panose="02040503050406030204" pitchFamily="18" charset="0"/>
                        </a:rPr>
                        <m:t>𝜷</m:t>
                      </m:r>
                    </m:oMath>
                  </m:oMathPara>
                </a14:m>
                <a:endParaRPr lang="he-IL" sz="1200" b="1" i="1" dirty="0">
                  <a:solidFill>
                    <a:srgbClr val="F79544"/>
                  </a:solidFill>
                </a:endParaRPr>
              </a:p>
            </p:txBody>
          </p:sp>
        </mc:Choice>
        <mc:Fallback xmlns="">
          <p:sp>
            <p:nvSpPr>
              <p:cNvPr id="34" name="TextBox 33">
                <a:extLst>
                  <a:ext uri="{FF2B5EF4-FFF2-40B4-BE49-F238E27FC236}">
                    <a16:creationId xmlns:a16="http://schemas.microsoft.com/office/drawing/2014/main" id="{629BA87E-F02E-20B1-A263-4D8DCBF90E38}"/>
                  </a:ext>
                </a:extLst>
              </p:cNvPr>
              <p:cNvSpPr txBox="1">
                <a:spLocks noRot="1" noChangeAspect="1" noMove="1" noResize="1" noEditPoints="1" noAdjustHandles="1" noChangeArrowheads="1" noChangeShapeType="1" noTextEdit="1"/>
              </p:cNvSpPr>
              <p:nvPr/>
            </p:nvSpPr>
            <p:spPr>
              <a:xfrm>
                <a:off x="9288308" y="752478"/>
                <a:ext cx="347159" cy="276999"/>
              </a:xfrm>
              <a:prstGeom prst="rect">
                <a:avLst/>
              </a:prstGeom>
              <a:blipFill>
                <a:blip r:embed="rId4"/>
                <a:stretch>
                  <a:fillRect b="-6522"/>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3A809C6-0505-AAD4-B268-BCAD44157D42}"/>
                  </a:ext>
                </a:extLst>
              </p:cNvPr>
              <p:cNvSpPr txBox="1"/>
              <p:nvPr/>
            </p:nvSpPr>
            <p:spPr>
              <a:xfrm>
                <a:off x="9996991" y="866778"/>
                <a:ext cx="347159" cy="276999"/>
              </a:xfrm>
              <a:prstGeom prst="rect">
                <a:avLst/>
              </a:prstGeom>
              <a:noFill/>
              <a:ln>
                <a:noFill/>
              </a:ln>
            </p:spPr>
            <p:txBody>
              <a:bodyPr wrap="square" rtlCol="1">
                <a:spAutoFit/>
              </a:bodyPr>
              <a:lstStyle/>
              <a:p>
                <a:pPr algn="l" rtl="0"/>
                <a14:m>
                  <m:oMathPara xmlns:m="http://schemas.openxmlformats.org/officeDocument/2006/math">
                    <m:oMathParaPr>
                      <m:jc m:val="centerGroup"/>
                    </m:oMathParaPr>
                    <m:oMath xmlns:m="http://schemas.openxmlformats.org/officeDocument/2006/math">
                      <m:r>
                        <a:rPr lang="en-US" sz="1200" b="1" i="1" smtClean="0">
                          <a:solidFill>
                            <a:srgbClr val="5BB3CA"/>
                          </a:solidFill>
                          <a:latin typeface="Cambria Math" panose="02040503050406030204" pitchFamily="18" charset="0"/>
                        </a:rPr>
                        <m:t>𝜶</m:t>
                      </m:r>
                    </m:oMath>
                  </m:oMathPara>
                </a14:m>
                <a:endParaRPr lang="he-IL" sz="1200" b="1" i="1" dirty="0">
                  <a:solidFill>
                    <a:srgbClr val="5BB3CA"/>
                  </a:solidFill>
                </a:endParaRPr>
              </a:p>
            </p:txBody>
          </p:sp>
        </mc:Choice>
        <mc:Fallback xmlns="">
          <p:sp>
            <p:nvSpPr>
              <p:cNvPr id="17" name="TextBox 16">
                <a:extLst>
                  <a:ext uri="{FF2B5EF4-FFF2-40B4-BE49-F238E27FC236}">
                    <a16:creationId xmlns:a16="http://schemas.microsoft.com/office/drawing/2014/main" id="{D3A809C6-0505-AAD4-B268-BCAD44157D42}"/>
                  </a:ext>
                </a:extLst>
              </p:cNvPr>
              <p:cNvSpPr txBox="1">
                <a:spLocks noRot="1" noChangeAspect="1" noMove="1" noResize="1" noEditPoints="1" noAdjustHandles="1" noChangeArrowheads="1" noChangeShapeType="1" noTextEdit="1"/>
              </p:cNvSpPr>
              <p:nvPr/>
            </p:nvSpPr>
            <p:spPr>
              <a:xfrm>
                <a:off x="9996991" y="866778"/>
                <a:ext cx="347159" cy="276999"/>
              </a:xfrm>
              <a:prstGeom prst="rect">
                <a:avLst/>
              </a:prstGeom>
              <a:blipFill>
                <a:blip r:embed="rId5"/>
                <a:stretch>
                  <a:fillRect/>
                </a:stretch>
              </a:blipFill>
              <a:ln>
                <a:noFill/>
              </a:ln>
            </p:spPr>
            <p:txBody>
              <a:bodyPr/>
              <a:lstStyle/>
              <a:p>
                <a:r>
                  <a:rPr lang="he-IL">
                    <a:noFill/>
                  </a:rPr>
                  <a:t> </a:t>
                </a:r>
              </a:p>
            </p:txBody>
          </p:sp>
        </mc:Fallback>
      </mc:AlternateContent>
      <p:sp>
        <p:nvSpPr>
          <p:cNvPr id="8" name="Rectangle 3">
            <a:extLst>
              <a:ext uri="{FF2B5EF4-FFF2-40B4-BE49-F238E27FC236}">
                <a16:creationId xmlns:a16="http://schemas.microsoft.com/office/drawing/2014/main" id="{FA049725-9298-4E20-2CCE-BB5C84BD87B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he-IL"/>
          </a:p>
        </p:txBody>
      </p:sp>
      <p:sp>
        <p:nvSpPr>
          <p:cNvPr id="28" name="TextBox 27">
            <a:extLst>
              <a:ext uri="{FF2B5EF4-FFF2-40B4-BE49-F238E27FC236}">
                <a16:creationId xmlns:a16="http://schemas.microsoft.com/office/drawing/2014/main" id="{53F00594-CE98-67EA-18FB-D2E60EECF52A}"/>
              </a:ext>
            </a:extLst>
          </p:cNvPr>
          <p:cNvSpPr txBox="1"/>
          <p:nvPr/>
        </p:nvSpPr>
        <p:spPr>
          <a:xfrm>
            <a:off x="6800850" y="3639334"/>
            <a:ext cx="4903470" cy="1477328"/>
          </a:xfrm>
          <a:prstGeom prst="rect">
            <a:avLst/>
          </a:prstGeom>
          <a:noFill/>
        </p:spPr>
        <p:txBody>
          <a:bodyPr wrap="square" rtlCol="1">
            <a:spAutoFit/>
          </a:bodyPr>
          <a:lstStyle/>
          <a:p>
            <a:pPr algn="l" rtl="0"/>
            <a:r>
              <a:rPr lang="en-US" b="1" i="1" dirty="0">
                <a:latin typeface="Alef" panose="00000500000000000000" pitchFamily="2" charset="-79"/>
                <a:cs typeface="Alef" panose="00000500000000000000" pitchFamily="2" charset="-79"/>
              </a:rPr>
              <a:t>The population effect size</a:t>
            </a:r>
            <a:r>
              <a:rPr lang="en-US" dirty="0">
                <a:latin typeface="Alef" panose="00000500000000000000" pitchFamily="2" charset="-79"/>
                <a:cs typeface="Alef" panose="00000500000000000000" pitchFamily="2" charset="-79"/>
              </a:rPr>
              <a:t>: The actual size of the effect in the population.</a:t>
            </a:r>
          </a:p>
          <a:p>
            <a:pPr algn="l" rtl="0"/>
            <a:endParaRPr lang="en-US" dirty="0">
              <a:latin typeface="Alef" panose="00000500000000000000" pitchFamily="2" charset="-79"/>
              <a:cs typeface="Alef" panose="00000500000000000000" pitchFamily="2" charset="-79"/>
            </a:endParaRPr>
          </a:p>
          <a:p>
            <a:pPr algn="l" rtl="0"/>
            <a:r>
              <a:rPr lang="en-US" dirty="0">
                <a:latin typeface="Alef" panose="00000500000000000000" pitchFamily="2" charset="-79"/>
                <a:cs typeface="Alef" panose="00000500000000000000" pitchFamily="2" charset="-79"/>
              </a:rPr>
              <a:t>Larger population effect size, less overlap </a:t>
            </a:r>
            <a:r>
              <a:rPr lang="en-US" dirty="0">
                <a:latin typeface="Alef" panose="00000500000000000000" pitchFamily="2" charset="-79"/>
                <a:cs typeface="Alef" panose="00000500000000000000" pitchFamily="2" charset="-79"/>
                <a:sym typeface="Wingdings" panose="05000000000000000000" pitchFamily="2" charset="2"/>
              </a:rPr>
              <a:t> Lower Type II error rate, higher power.</a:t>
            </a:r>
            <a:r>
              <a:rPr lang="en-US" dirty="0">
                <a:latin typeface="Alef" panose="00000500000000000000" pitchFamily="2" charset="-79"/>
                <a:cs typeface="Alef" panose="00000500000000000000" pitchFamily="2" charset="-79"/>
              </a:rPr>
              <a:t> </a:t>
            </a:r>
            <a:endParaRPr lang="he-IL" dirty="0">
              <a:latin typeface="Alef" panose="00000500000000000000" pitchFamily="2" charset="-79"/>
              <a:cs typeface="Alef" panose="00000500000000000000" pitchFamily="2" charset="-79"/>
            </a:endParaRPr>
          </a:p>
        </p:txBody>
      </p:sp>
      <p:pic>
        <p:nvPicPr>
          <p:cNvPr id="1030" name="Picture 6" descr="Drawing A Normal Distribution - Party Hat Transparent PNG - 759x258 - Free  Download on NicePNG">
            <a:extLst>
              <a:ext uri="{FF2B5EF4-FFF2-40B4-BE49-F238E27FC236}">
                <a16:creationId xmlns:a16="http://schemas.microsoft.com/office/drawing/2014/main" id="{2BB29DC9-5958-7FBA-D9D8-A2E63CE30ED3}"/>
              </a:ext>
            </a:extLst>
          </p:cNvPr>
          <p:cNvPicPr>
            <a:picLocks noChangeAspect="1" noChangeArrowheads="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247775" y="3174269"/>
            <a:ext cx="3914775" cy="161365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Drawing A Normal Distribution - Party Hat Transparent PNG - 759x258 - Free  Download on NicePNG">
            <a:extLst>
              <a:ext uri="{FF2B5EF4-FFF2-40B4-BE49-F238E27FC236}">
                <a16:creationId xmlns:a16="http://schemas.microsoft.com/office/drawing/2014/main" id="{F9F1D96C-2F9E-860E-A024-D5990A94E61B}"/>
              </a:ext>
            </a:extLst>
          </p:cNvPr>
          <p:cNvPicPr>
            <a:picLocks noChangeAspect="1" noChangeArrowheads="1"/>
          </p:cNvPicPr>
          <p:nvPr/>
        </p:nvPicPr>
        <p:blipFill>
          <a:blip r:embed="rId6">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064716" y="3169143"/>
            <a:ext cx="3926509" cy="161848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964FEA8-230E-9F29-1B4C-B594A7EA474B}"/>
                  </a:ext>
                </a:extLst>
              </p:cNvPr>
              <p:cNvSpPr txBox="1"/>
              <p:nvPr/>
            </p:nvSpPr>
            <p:spPr>
              <a:xfrm>
                <a:off x="5254118" y="6321964"/>
                <a:ext cx="515248" cy="461665"/>
              </a:xfrm>
              <a:prstGeom prst="rect">
                <a:avLst/>
              </a:prstGeom>
              <a:noFill/>
              <a:ln>
                <a:solidFill>
                  <a:srgbClr val="5BB3CA"/>
                </a:solidFill>
              </a:ln>
            </p:spPr>
            <p:txBody>
              <a:bodyPr wrap="square" rtlCol="1">
                <a:spAutoFit/>
              </a:bodyPr>
              <a:lstStyle/>
              <a:p>
                <a:pPr algn="l" rtl="0"/>
                <a14:m>
                  <m:oMathPara xmlns:m="http://schemas.openxmlformats.org/officeDocument/2006/math">
                    <m:oMathParaPr>
                      <m:jc m:val="centerGroup"/>
                    </m:oMathParaPr>
                    <m:oMath xmlns:m="http://schemas.openxmlformats.org/officeDocument/2006/math">
                      <m:r>
                        <a:rPr lang="en-US" sz="2400" b="1" i="1" smtClean="0">
                          <a:solidFill>
                            <a:srgbClr val="5BB3CA"/>
                          </a:solidFill>
                          <a:latin typeface="Cambria Math" panose="02040503050406030204" pitchFamily="18" charset="0"/>
                        </a:rPr>
                        <m:t>𝜶</m:t>
                      </m:r>
                    </m:oMath>
                  </m:oMathPara>
                </a14:m>
                <a:endParaRPr lang="he-IL" sz="2400" b="1" i="1" dirty="0">
                  <a:solidFill>
                    <a:srgbClr val="5BB3CA"/>
                  </a:solidFill>
                </a:endParaRPr>
              </a:p>
            </p:txBody>
          </p:sp>
        </mc:Choice>
        <mc:Fallback xmlns="">
          <p:sp>
            <p:nvSpPr>
              <p:cNvPr id="22" name="TextBox 21">
                <a:extLst>
                  <a:ext uri="{FF2B5EF4-FFF2-40B4-BE49-F238E27FC236}">
                    <a16:creationId xmlns:a16="http://schemas.microsoft.com/office/drawing/2014/main" id="{A964FEA8-230E-9F29-1B4C-B594A7EA474B}"/>
                  </a:ext>
                </a:extLst>
              </p:cNvPr>
              <p:cNvSpPr txBox="1">
                <a:spLocks noRot="1" noChangeAspect="1" noMove="1" noResize="1" noEditPoints="1" noAdjustHandles="1" noChangeArrowheads="1" noChangeShapeType="1" noTextEdit="1"/>
              </p:cNvSpPr>
              <p:nvPr/>
            </p:nvSpPr>
            <p:spPr>
              <a:xfrm>
                <a:off x="5254118" y="6321964"/>
                <a:ext cx="515248" cy="461665"/>
              </a:xfrm>
              <a:prstGeom prst="rect">
                <a:avLst/>
              </a:prstGeom>
              <a:blipFill>
                <a:blip r:embed="rId7"/>
                <a:stretch>
                  <a:fillRect/>
                </a:stretch>
              </a:blipFill>
              <a:ln>
                <a:solidFill>
                  <a:srgbClr val="5BB3CA"/>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173D747-AF5D-0D89-EE23-011B62214116}"/>
                  </a:ext>
                </a:extLst>
              </p:cNvPr>
              <p:cNvSpPr txBox="1"/>
              <p:nvPr/>
            </p:nvSpPr>
            <p:spPr>
              <a:xfrm>
                <a:off x="4578292" y="6321964"/>
                <a:ext cx="515248" cy="461665"/>
              </a:xfrm>
              <a:prstGeom prst="rect">
                <a:avLst/>
              </a:prstGeom>
              <a:noFill/>
              <a:ln>
                <a:solidFill>
                  <a:srgbClr val="F79544"/>
                </a:solidFill>
              </a:ln>
            </p:spPr>
            <p:txBody>
              <a:bodyPr wrap="square" rtlCol="1">
                <a:spAutoFit/>
              </a:bodyPr>
              <a:lstStyle/>
              <a:p>
                <a:pPr algn="l" rtl="0"/>
                <a14:m>
                  <m:oMathPara xmlns:m="http://schemas.openxmlformats.org/officeDocument/2006/math">
                    <m:oMathParaPr>
                      <m:jc m:val="centerGroup"/>
                    </m:oMathParaPr>
                    <m:oMath xmlns:m="http://schemas.openxmlformats.org/officeDocument/2006/math">
                      <m:r>
                        <a:rPr lang="el-GR" sz="2400" b="1" i="1" smtClean="0">
                          <a:solidFill>
                            <a:srgbClr val="F79544"/>
                          </a:solidFill>
                          <a:latin typeface="Cambria Math" panose="02040503050406030204" pitchFamily="18" charset="0"/>
                          <a:ea typeface="Cambria Math" panose="02040503050406030204" pitchFamily="18" charset="0"/>
                        </a:rPr>
                        <m:t>𝜷</m:t>
                      </m:r>
                    </m:oMath>
                  </m:oMathPara>
                </a14:m>
                <a:endParaRPr lang="he-IL" sz="2400" b="1" i="1" dirty="0">
                  <a:solidFill>
                    <a:srgbClr val="F79544"/>
                  </a:solidFill>
                </a:endParaRPr>
              </a:p>
            </p:txBody>
          </p:sp>
        </mc:Choice>
        <mc:Fallback xmlns="">
          <p:sp>
            <p:nvSpPr>
              <p:cNvPr id="23" name="TextBox 22">
                <a:extLst>
                  <a:ext uri="{FF2B5EF4-FFF2-40B4-BE49-F238E27FC236}">
                    <a16:creationId xmlns:a16="http://schemas.microsoft.com/office/drawing/2014/main" id="{4173D747-AF5D-0D89-EE23-011B62214116}"/>
                  </a:ext>
                </a:extLst>
              </p:cNvPr>
              <p:cNvSpPr txBox="1">
                <a:spLocks noRot="1" noChangeAspect="1" noMove="1" noResize="1" noEditPoints="1" noAdjustHandles="1" noChangeArrowheads="1" noChangeShapeType="1" noTextEdit="1"/>
              </p:cNvSpPr>
              <p:nvPr/>
            </p:nvSpPr>
            <p:spPr>
              <a:xfrm>
                <a:off x="4578292" y="6321964"/>
                <a:ext cx="515248" cy="461665"/>
              </a:xfrm>
              <a:prstGeom prst="rect">
                <a:avLst/>
              </a:prstGeom>
              <a:blipFill>
                <a:blip r:embed="rId8"/>
                <a:stretch>
                  <a:fillRect b="-17949"/>
                </a:stretch>
              </a:blipFill>
              <a:ln>
                <a:solidFill>
                  <a:srgbClr val="F79544"/>
                </a:solidFill>
              </a:ln>
            </p:spPr>
            <p:txBody>
              <a:bodyPr/>
              <a:lstStyle/>
              <a:p>
                <a:r>
                  <a:rPr lang="en-US">
                    <a:noFill/>
                  </a:rPr>
                  <a:t> </a:t>
                </a:r>
              </a:p>
            </p:txBody>
          </p:sp>
        </mc:Fallback>
      </mc:AlternateContent>
      <p:sp>
        <p:nvSpPr>
          <p:cNvPr id="24" name="TextBox 23">
            <a:extLst>
              <a:ext uri="{FF2B5EF4-FFF2-40B4-BE49-F238E27FC236}">
                <a16:creationId xmlns:a16="http://schemas.microsoft.com/office/drawing/2014/main" id="{C49942EB-080F-7BBD-B310-8F77F4CEBCA9}"/>
              </a:ext>
            </a:extLst>
          </p:cNvPr>
          <p:cNvSpPr txBox="1"/>
          <p:nvPr/>
        </p:nvSpPr>
        <p:spPr>
          <a:xfrm>
            <a:off x="602086" y="6383519"/>
            <a:ext cx="3196590" cy="369332"/>
          </a:xfrm>
          <a:prstGeom prst="rect">
            <a:avLst/>
          </a:prstGeom>
          <a:noFill/>
          <a:ln>
            <a:solidFill>
              <a:srgbClr val="BD0000"/>
            </a:solidFill>
          </a:ln>
        </p:spPr>
        <p:txBody>
          <a:bodyPr wrap="square" rtlCol="1">
            <a:spAutoFit/>
          </a:bodyPr>
          <a:lstStyle/>
          <a:p>
            <a:pPr algn="l" rtl="0"/>
            <a:r>
              <a:rPr lang="en-US" dirty="0">
                <a:solidFill>
                  <a:srgbClr val="BD0000"/>
                </a:solidFill>
              </a:rPr>
              <a:t>Value associated with p=0.05</a:t>
            </a:r>
            <a:endParaRPr lang="he-IL" dirty="0">
              <a:solidFill>
                <a:srgbClr val="BD0000"/>
              </a:solidFill>
            </a:endParaRPr>
          </a:p>
        </p:txBody>
      </p:sp>
      <p:cxnSp>
        <p:nvCxnSpPr>
          <p:cNvPr id="26" name="Straight Connector 25">
            <a:extLst>
              <a:ext uri="{FF2B5EF4-FFF2-40B4-BE49-F238E27FC236}">
                <a16:creationId xmlns:a16="http://schemas.microsoft.com/office/drawing/2014/main" id="{56051FF1-CDA0-8142-BBA1-B26AA3615C73}"/>
              </a:ext>
            </a:extLst>
          </p:cNvPr>
          <p:cNvCxnSpPr/>
          <p:nvPr/>
        </p:nvCxnSpPr>
        <p:spPr>
          <a:xfrm flipV="1">
            <a:off x="4125310" y="3449749"/>
            <a:ext cx="0" cy="1057275"/>
          </a:xfrm>
          <a:prstGeom prst="line">
            <a:avLst/>
          </a:prstGeom>
          <a:ln w="19050">
            <a:solidFill>
              <a:srgbClr val="BD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90FF0FA-E25C-2A95-E2A7-A40005E91DF2}"/>
              </a:ext>
            </a:extLst>
          </p:cNvPr>
          <p:cNvCxnSpPr/>
          <p:nvPr/>
        </p:nvCxnSpPr>
        <p:spPr>
          <a:xfrm flipH="1">
            <a:off x="4115785" y="4314825"/>
            <a:ext cx="75215" cy="8572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1D8CB79-92B0-1EEA-E86C-5D0923E08725}"/>
              </a:ext>
            </a:extLst>
          </p:cNvPr>
          <p:cNvCxnSpPr>
            <a:cxnSpLocks/>
          </p:cNvCxnSpPr>
          <p:nvPr/>
        </p:nvCxnSpPr>
        <p:spPr>
          <a:xfrm flipH="1">
            <a:off x="4149214" y="4352925"/>
            <a:ext cx="117986" cy="13447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9A4283E-F9AD-B381-FCF7-68C190CF7E24}"/>
              </a:ext>
            </a:extLst>
          </p:cNvPr>
          <p:cNvCxnSpPr>
            <a:cxnSpLocks/>
          </p:cNvCxnSpPr>
          <p:nvPr/>
        </p:nvCxnSpPr>
        <p:spPr>
          <a:xfrm flipH="1">
            <a:off x="4267200" y="4400550"/>
            <a:ext cx="76200" cy="868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700D072-09DE-ACC9-ED7D-DB25510EFBC4}"/>
              </a:ext>
            </a:extLst>
          </p:cNvPr>
          <p:cNvCxnSpPr/>
          <p:nvPr/>
        </p:nvCxnSpPr>
        <p:spPr>
          <a:xfrm flipH="1">
            <a:off x="3078136" y="3449749"/>
            <a:ext cx="1037649" cy="1037649"/>
          </a:xfrm>
          <a:prstGeom prst="line">
            <a:avLst/>
          </a:prstGeom>
          <a:ln w="28575">
            <a:solidFill>
              <a:srgbClr val="F79544"/>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0DBE5A6-83F8-A8AC-CBFB-F880CCDA2841}"/>
              </a:ext>
            </a:extLst>
          </p:cNvPr>
          <p:cNvCxnSpPr>
            <a:cxnSpLocks/>
          </p:cNvCxnSpPr>
          <p:nvPr/>
        </p:nvCxnSpPr>
        <p:spPr>
          <a:xfrm flipH="1">
            <a:off x="3317679" y="3713681"/>
            <a:ext cx="793343" cy="793343"/>
          </a:xfrm>
          <a:prstGeom prst="line">
            <a:avLst/>
          </a:prstGeom>
          <a:ln w="28575">
            <a:solidFill>
              <a:srgbClr val="F79544"/>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EAE8077-902E-A617-2B35-1BD34464C175}"/>
              </a:ext>
            </a:extLst>
          </p:cNvPr>
          <p:cNvCxnSpPr>
            <a:cxnSpLocks/>
          </p:cNvCxnSpPr>
          <p:nvPr/>
        </p:nvCxnSpPr>
        <p:spPr>
          <a:xfrm flipH="1">
            <a:off x="3557222" y="3915932"/>
            <a:ext cx="571466" cy="571466"/>
          </a:xfrm>
          <a:prstGeom prst="line">
            <a:avLst/>
          </a:prstGeom>
          <a:ln w="28575">
            <a:solidFill>
              <a:srgbClr val="F79544"/>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A653BB6-F407-39A3-2FC1-0B5F5FFB6F5F}"/>
              </a:ext>
            </a:extLst>
          </p:cNvPr>
          <p:cNvCxnSpPr>
            <a:cxnSpLocks/>
          </p:cNvCxnSpPr>
          <p:nvPr/>
        </p:nvCxnSpPr>
        <p:spPr>
          <a:xfrm flipH="1">
            <a:off x="3800592" y="4201665"/>
            <a:ext cx="285733" cy="285733"/>
          </a:xfrm>
          <a:prstGeom prst="line">
            <a:avLst/>
          </a:prstGeom>
          <a:ln w="28575">
            <a:solidFill>
              <a:srgbClr val="F79544"/>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FE443E8-3EB3-5284-E466-1ABB659965F7}"/>
              </a:ext>
            </a:extLst>
          </p:cNvPr>
          <p:cNvCxnSpPr/>
          <p:nvPr/>
        </p:nvCxnSpPr>
        <p:spPr>
          <a:xfrm flipH="1">
            <a:off x="2934664" y="3422948"/>
            <a:ext cx="1037649" cy="1037649"/>
          </a:xfrm>
          <a:prstGeom prst="line">
            <a:avLst/>
          </a:prstGeom>
          <a:ln w="28575">
            <a:solidFill>
              <a:srgbClr val="F79544"/>
            </a:solidFill>
          </a:ln>
        </p:spPr>
        <p:style>
          <a:lnRef idx="1">
            <a:schemeClr val="accent1"/>
          </a:lnRef>
          <a:fillRef idx="0">
            <a:schemeClr val="accent1"/>
          </a:fillRef>
          <a:effectRef idx="0">
            <a:schemeClr val="accent1"/>
          </a:effectRef>
          <a:fontRef idx="minor">
            <a:schemeClr val="tx1"/>
          </a:fontRef>
        </p:style>
      </p:cxnSp>
      <p:pic>
        <p:nvPicPr>
          <p:cNvPr id="46" name="Picture 6" descr="Drawing A Normal Distribution - Party Hat Transparent PNG - 759x258 - Free  Download on NicePNG">
            <a:extLst>
              <a:ext uri="{FF2B5EF4-FFF2-40B4-BE49-F238E27FC236}">
                <a16:creationId xmlns:a16="http://schemas.microsoft.com/office/drawing/2014/main" id="{AF39EA08-0AB0-F2B3-9235-D03B39F002DA}"/>
              </a:ext>
            </a:extLst>
          </p:cNvPr>
          <p:cNvPicPr>
            <a:picLocks noChangeAspect="1" noChangeArrowheads="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255091" y="4640586"/>
            <a:ext cx="3914775" cy="161365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Drawing A Normal Distribution - Party Hat Transparent PNG - 759x258 - Free  Download on NicePNG">
            <a:extLst>
              <a:ext uri="{FF2B5EF4-FFF2-40B4-BE49-F238E27FC236}">
                <a16:creationId xmlns:a16="http://schemas.microsoft.com/office/drawing/2014/main" id="{BE2986FD-6DAF-8A06-D2C6-D4093A0FD89C}"/>
              </a:ext>
            </a:extLst>
          </p:cNvPr>
          <p:cNvPicPr>
            <a:picLocks noChangeAspect="1" noChangeArrowheads="1"/>
          </p:cNvPicPr>
          <p:nvPr/>
        </p:nvPicPr>
        <p:blipFill>
          <a:blip r:embed="rId6">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2864512" y="4635460"/>
            <a:ext cx="3926509" cy="1618488"/>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Straight Connector 47">
            <a:extLst>
              <a:ext uri="{FF2B5EF4-FFF2-40B4-BE49-F238E27FC236}">
                <a16:creationId xmlns:a16="http://schemas.microsoft.com/office/drawing/2014/main" id="{C8D950EE-9D51-BC29-80A4-64DEB396155D}"/>
              </a:ext>
            </a:extLst>
          </p:cNvPr>
          <p:cNvCxnSpPr>
            <a:cxnSpLocks/>
          </p:cNvCxnSpPr>
          <p:nvPr/>
        </p:nvCxnSpPr>
        <p:spPr>
          <a:xfrm flipV="1">
            <a:off x="4132626" y="5501640"/>
            <a:ext cx="0" cy="471701"/>
          </a:xfrm>
          <a:prstGeom prst="line">
            <a:avLst/>
          </a:prstGeom>
          <a:ln w="19050">
            <a:solidFill>
              <a:srgbClr val="BD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088747B-BC57-DA6C-84A9-FA3BC68D6DDD}"/>
              </a:ext>
            </a:extLst>
          </p:cNvPr>
          <p:cNvCxnSpPr/>
          <p:nvPr/>
        </p:nvCxnSpPr>
        <p:spPr>
          <a:xfrm flipH="1">
            <a:off x="4123101" y="5781142"/>
            <a:ext cx="75215" cy="8572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D32F0F3-9FF6-92AD-19B8-5CE9D42A44EC}"/>
              </a:ext>
            </a:extLst>
          </p:cNvPr>
          <p:cNvCxnSpPr>
            <a:cxnSpLocks/>
          </p:cNvCxnSpPr>
          <p:nvPr/>
        </p:nvCxnSpPr>
        <p:spPr>
          <a:xfrm flipH="1">
            <a:off x="4156530" y="5819242"/>
            <a:ext cx="117986" cy="13447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9FF6A47-6F34-ECA0-4635-760DFA409B42}"/>
              </a:ext>
            </a:extLst>
          </p:cNvPr>
          <p:cNvCxnSpPr>
            <a:cxnSpLocks/>
          </p:cNvCxnSpPr>
          <p:nvPr/>
        </p:nvCxnSpPr>
        <p:spPr>
          <a:xfrm flipH="1">
            <a:off x="4274516" y="5866867"/>
            <a:ext cx="76200" cy="868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8C3EF43-2100-F136-0A0F-AF5FF1685A45}"/>
              </a:ext>
            </a:extLst>
          </p:cNvPr>
          <p:cNvCxnSpPr>
            <a:cxnSpLocks/>
          </p:cNvCxnSpPr>
          <p:nvPr/>
        </p:nvCxnSpPr>
        <p:spPr>
          <a:xfrm flipH="1">
            <a:off x="3601118" y="5806164"/>
            <a:ext cx="142425" cy="142425"/>
          </a:xfrm>
          <a:prstGeom prst="line">
            <a:avLst/>
          </a:prstGeom>
          <a:ln w="28575">
            <a:solidFill>
              <a:srgbClr val="F79544"/>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469BD87-5233-3D6D-6876-574401EEACEB}"/>
              </a:ext>
            </a:extLst>
          </p:cNvPr>
          <p:cNvCxnSpPr>
            <a:cxnSpLocks/>
          </p:cNvCxnSpPr>
          <p:nvPr/>
        </p:nvCxnSpPr>
        <p:spPr>
          <a:xfrm flipH="1">
            <a:off x="3725888" y="5567750"/>
            <a:ext cx="360437" cy="360437"/>
          </a:xfrm>
          <a:prstGeom prst="line">
            <a:avLst/>
          </a:prstGeom>
          <a:ln w="28575">
            <a:solidFill>
              <a:srgbClr val="F79544"/>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ACF5A30-C49B-1035-26FD-74FA8F063224}"/>
              </a:ext>
            </a:extLst>
          </p:cNvPr>
          <p:cNvCxnSpPr>
            <a:cxnSpLocks/>
          </p:cNvCxnSpPr>
          <p:nvPr/>
        </p:nvCxnSpPr>
        <p:spPr>
          <a:xfrm flipH="1">
            <a:off x="3825289" y="5670584"/>
            <a:ext cx="299590" cy="299590"/>
          </a:xfrm>
          <a:prstGeom prst="line">
            <a:avLst/>
          </a:prstGeom>
          <a:ln w="28575">
            <a:solidFill>
              <a:srgbClr val="F79544"/>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B890624-101A-89A4-850E-5F736EE93FC9}"/>
              </a:ext>
            </a:extLst>
          </p:cNvPr>
          <p:cNvCxnSpPr>
            <a:cxnSpLocks/>
          </p:cNvCxnSpPr>
          <p:nvPr/>
        </p:nvCxnSpPr>
        <p:spPr>
          <a:xfrm flipH="1">
            <a:off x="3968155" y="5781142"/>
            <a:ext cx="156724" cy="156724"/>
          </a:xfrm>
          <a:prstGeom prst="line">
            <a:avLst/>
          </a:prstGeom>
          <a:ln w="28575">
            <a:solidFill>
              <a:srgbClr val="F79544"/>
            </a:solidFill>
          </a:ln>
        </p:spPr>
        <p:style>
          <a:lnRef idx="1">
            <a:schemeClr val="accent1"/>
          </a:lnRef>
          <a:fillRef idx="0">
            <a:schemeClr val="accent1"/>
          </a:fillRef>
          <a:effectRef idx="0">
            <a:schemeClr val="accent1"/>
          </a:effectRef>
          <a:fontRef idx="minor">
            <a:schemeClr val="tx1"/>
          </a:fontRef>
        </p:style>
      </p:cxnSp>
      <p:cxnSp>
        <p:nvCxnSpPr>
          <p:cNvPr id="1024" name="Straight Arrow Connector 1023">
            <a:extLst>
              <a:ext uri="{FF2B5EF4-FFF2-40B4-BE49-F238E27FC236}">
                <a16:creationId xmlns:a16="http://schemas.microsoft.com/office/drawing/2014/main" id="{5B8F4E54-5142-464B-ED3D-EB7BA5487F28}"/>
              </a:ext>
            </a:extLst>
          </p:cNvPr>
          <p:cNvCxnSpPr>
            <a:cxnSpLocks/>
          </p:cNvCxnSpPr>
          <p:nvPr/>
        </p:nvCxnSpPr>
        <p:spPr>
          <a:xfrm>
            <a:off x="3185160" y="3299460"/>
            <a:ext cx="782995" cy="0"/>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1027" name="Straight Arrow Connector 1026">
            <a:extLst>
              <a:ext uri="{FF2B5EF4-FFF2-40B4-BE49-F238E27FC236}">
                <a16:creationId xmlns:a16="http://schemas.microsoft.com/office/drawing/2014/main" id="{D0DC2E11-30AD-8FA1-9C67-CA09110FDEB4}"/>
              </a:ext>
            </a:extLst>
          </p:cNvPr>
          <p:cNvCxnSpPr>
            <a:cxnSpLocks/>
          </p:cNvCxnSpPr>
          <p:nvPr/>
        </p:nvCxnSpPr>
        <p:spPr>
          <a:xfrm>
            <a:off x="3165724" y="4787631"/>
            <a:ext cx="1657736" cy="0"/>
          </a:xfrm>
          <a:prstGeom prst="straightConnector1">
            <a:avLst/>
          </a:prstGeom>
          <a:ln>
            <a:headEnd type="triangle"/>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1031" name="TextBox 1030">
                <a:extLst>
                  <a:ext uri="{FF2B5EF4-FFF2-40B4-BE49-F238E27FC236}">
                    <a16:creationId xmlns:a16="http://schemas.microsoft.com/office/drawing/2014/main" id="{A99BF3F7-E7EE-45D5-F6C5-67BE63C4A76F}"/>
                  </a:ext>
                </a:extLst>
              </p:cNvPr>
              <p:cNvSpPr txBox="1"/>
              <p:nvPr/>
            </p:nvSpPr>
            <p:spPr>
              <a:xfrm>
                <a:off x="5929944" y="6320927"/>
                <a:ext cx="1430504" cy="461665"/>
              </a:xfrm>
              <a:prstGeom prst="rect">
                <a:avLst/>
              </a:prstGeom>
              <a:noFill/>
              <a:ln>
                <a:solidFill>
                  <a:schemeClr val="accent6"/>
                </a:solidFill>
              </a:ln>
            </p:spPr>
            <p:txBody>
              <a:bodyPr wrap="square" rtlCol="1">
                <a:spAutoFit/>
              </a:bodyPr>
              <a:lstStyle/>
              <a:p>
                <a:pPr algn="l" rtl="0"/>
                <a14:m>
                  <m:oMathPara xmlns:m="http://schemas.openxmlformats.org/officeDocument/2006/math">
                    <m:oMathParaPr>
                      <m:jc m:val="centerGroup"/>
                    </m:oMathParaPr>
                    <m:oMath xmlns:m="http://schemas.openxmlformats.org/officeDocument/2006/math">
                      <m:sSub>
                        <m:sSubPr>
                          <m:ctrlPr>
                            <a:rPr lang="en-US" sz="2400" b="1" i="1" smtClean="0">
                              <a:solidFill>
                                <a:schemeClr val="accent6"/>
                              </a:solidFill>
                              <a:latin typeface="Cambria Math" panose="02040503050406030204" pitchFamily="18" charset="0"/>
                            </a:rPr>
                          </m:ctrlPr>
                        </m:sSubPr>
                        <m:e>
                          <m:r>
                            <a:rPr lang="en-US" sz="2400" b="1" i="1" smtClean="0">
                              <a:solidFill>
                                <a:schemeClr val="accent6"/>
                              </a:solidFill>
                              <a:latin typeface="Cambria Math" panose="02040503050406030204" pitchFamily="18" charset="0"/>
                              <a:ea typeface="Cambria Math" panose="02040503050406030204" pitchFamily="18" charset="0"/>
                            </a:rPr>
                            <m:t>𝝁</m:t>
                          </m:r>
                        </m:e>
                        <m:sub>
                          <m:r>
                            <a:rPr lang="en-US" sz="2400" b="1" i="1" smtClean="0">
                              <a:solidFill>
                                <a:schemeClr val="accent6"/>
                              </a:solidFill>
                              <a:latin typeface="Cambria Math" panose="02040503050406030204" pitchFamily="18" charset="0"/>
                            </a:rPr>
                            <m:t>𝟏</m:t>
                          </m:r>
                        </m:sub>
                      </m:sSub>
                      <m:r>
                        <a:rPr lang="en-US" sz="2400" b="1" i="1" smtClean="0">
                          <a:solidFill>
                            <a:schemeClr val="accent6"/>
                          </a:solidFill>
                          <a:latin typeface="Cambria Math" panose="02040503050406030204" pitchFamily="18" charset="0"/>
                        </a:rPr>
                        <m:t>−</m:t>
                      </m:r>
                      <m:sSub>
                        <m:sSubPr>
                          <m:ctrlPr>
                            <a:rPr lang="en-US" sz="2400" b="1" i="1">
                              <a:solidFill>
                                <a:schemeClr val="accent6"/>
                              </a:solidFill>
                              <a:latin typeface="Cambria Math" panose="02040503050406030204" pitchFamily="18" charset="0"/>
                            </a:rPr>
                          </m:ctrlPr>
                        </m:sSubPr>
                        <m:e>
                          <m:r>
                            <a:rPr lang="en-US" sz="2400" b="1" i="1">
                              <a:solidFill>
                                <a:schemeClr val="accent6"/>
                              </a:solidFill>
                              <a:latin typeface="Cambria Math" panose="02040503050406030204" pitchFamily="18" charset="0"/>
                              <a:ea typeface="Cambria Math" panose="02040503050406030204" pitchFamily="18" charset="0"/>
                            </a:rPr>
                            <m:t>𝝁</m:t>
                          </m:r>
                        </m:e>
                        <m:sub>
                          <m:r>
                            <a:rPr lang="en-US" sz="2400" b="1" i="1" smtClean="0">
                              <a:solidFill>
                                <a:schemeClr val="accent6"/>
                              </a:solidFill>
                              <a:latin typeface="Cambria Math" panose="02040503050406030204" pitchFamily="18" charset="0"/>
                            </a:rPr>
                            <m:t>𝟎</m:t>
                          </m:r>
                        </m:sub>
                      </m:sSub>
                    </m:oMath>
                  </m:oMathPara>
                </a14:m>
                <a:endParaRPr lang="he-IL" sz="2400" b="1" i="1" dirty="0">
                  <a:solidFill>
                    <a:schemeClr val="accent6"/>
                  </a:solidFill>
                </a:endParaRPr>
              </a:p>
            </p:txBody>
          </p:sp>
        </mc:Choice>
        <mc:Fallback xmlns="">
          <p:sp>
            <p:nvSpPr>
              <p:cNvPr id="1031" name="TextBox 1030">
                <a:extLst>
                  <a:ext uri="{FF2B5EF4-FFF2-40B4-BE49-F238E27FC236}">
                    <a16:creationId xmlns:a16="http://schemas.microsoft.com/office/drawing/2014/main" id="{A99BF3F7-E7EE-45D5-F6C5-67BE63C4A76F}"/>
                  </a:ext>
                </a:extLst>
              </p:cNvPr>
              <p:cNvSpPr txBox="1">
                <a:spLocks noRot="1" noChangeAspect="1" noMove="1" noResize="1" noEditPoints="1" noAdjustHandles="1" noChangeArrowheads="1" noChangeShapeType="1" noTextEdit="1"/>
              </p:cNvSpPr>
              <p:nvPr/>
            </p:nvSpPr>
            <p:spPr>
              <a:xfrm>
                <a:off x="5929944" y="6320927"/>
                <a:ext cx="1430504" cy="461665"/>
              </a:xfrm>
              <a:prstGeom prst="rect">
                <a:avLst/>
              </a:prstGeom>
              <a:blipFill>
                <a:blip r:embed="rId9"/>
                <a:stretch>
                  <a:fillRect b="-8974"/>
                </a:stretch>
              </a:blipFill>
              <a:ln>
                <a:solidFill>
                  <a:schemeClr val="accent6"/>
                </a:solidFill>
              </a:ln>
            </p:spPr>
            <p:txBody>
              <a:bodyPr/>
              <a:lstStyle/>
              <a:p>
                <a:r>
                  <a:rPr lang="en-US">
                    <a:noFill/>
                  </a:rPr>
                  <a:t> </a:t>
                </a:r>
              </a:p>
            </p:txBody>
          </p:sp>
        </mc:Fallback>
      </mc:AlternateContent>
    </p:spTree>
    <p:extLst>
      <p:ext uri="{BB962C8B-B14F-4D97-AF65-F5344CB8AC3E}">
        <p14:creationId xmlns:p14="http://schemas.microsoft.com/office/powerpoint/2010/main" val="2405463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nodeType="withEffect">
                                  <p:stCondLst>
                                    <p:cond delay="0"/>
                                  </p:stCondLst>
                                  <p:childTnLst>
                                    <p:set>
                                      <p:cBhvr>
                                        <p:cTn id="21" dur="1" fill="hold">
                                          <p:stCondLst>
                                            <p:cond delay="0"/>
                                          </p:stCondLst>
                                        </p:cTn>
                                        <p:tgtEl>
                                          <p:spTgt spid="1030"/>
                                        </p:tgtEl>
                                        <p:attrNameLst>
                                          <p:attrName>style.visibility</p:attrName>
                                        </p:attrNameLst>
                                      </p:cBhvr>
                                      <p:to>
                                        <p:strVal val="visible"/>
                                      </p:to>
                                    </p:set>
                                    <p:animEffect transition="in" filter="fade">
                                      <p:cBhvr>
                                        <p:cTn id="22" dur="500"/>
                                        <p:tgtEl>
                                          <p:spTgt spid="1030"/>
                                        </p:tgtEl>
                                      </p:cBhvr>
                                    </p:animEffect>
                                  </p:childTnLst>
                                </p:cTn>
                              </p:par>
                              <p:par>
                                <p:cTn id="23" presetID="1" presetClass="entr" presetSubtype="0" fill="hold" nodeType="withEffect">
                                  <p:stCondLst>
                                    <p:cond delay="0"/>
                                  </p:stCondLst>
                                  <p:childTnLst>
                                    <p:set>
                                      <p:cBhvr>
                                        <p:cTn id="24" dur="1" fill="hold">
                                          <p:stCondLst>
                                            <p:cond delay="0"/>
                                          </p:stCondLst>
                                        </p:cTn>
                                        <p:tgtEl>
                                          <p:spTgt spid="10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3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2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500"/>
                                        <p:tgtEl>
                                          <p:spTgt spid="52"/>
                                        </p:tgtEl>
                                      </p:cBhvr>
                                    </p:animEffect>
                                  </p:childTnLst>
                                </p:cTn>
                              </p:par>
                              <p:par>
                                <p:cTn id="72" presetID="10" presetClass="entr" presetSubtype="0" fill="hold" nodeType="withEffect">
                                  <p:stCondLst>
                                    <p:cond delay="0"/>
                                  </p:stCondLst>
                                  <p:childTnLst>
                                    <p:set>
                                      <p:cBhvr>
                                        <p:cTn id="73" dur="1" fill="hold">
                                          <p:stCondLst>
                                            <p:cond delay="0"/>
                                          </p:stCondLst>
                                        </p:cTn>
                                        <p:tgtEl>
                                          <p:spTgt spid="53"/>
                                        </p:tgtEl>
                                        <p:attrNameLst>
                                          <p:attrName>style.visibility</p:attrName>
                                        </p:attrNameLst>
                                      </p:cBhvr>
                                      <p:to>
                                        <p:strVal val="visible"/>
                                      </p:to>
                                    </p:set>
                                    <p:animEffect transition="in" filter="fade">
                                      <p:cBhvr>
                                        <p:cTn id="74" dur="500"/>
                                        <p:tgtEl>
                                          <p:spTgt spid="53"/>
                                        </p:tgtEl>
                                      </p:cBhvr>
                                    </p:animEffect>
                                  </p:childTnLst>
                                </p:cTn>
                              </p:par>
                              <p:par>
                                <p:cTn id="75" presetID="10" presetClass="entr" presetSubtype="0" fill="hold" nodeType="withEffect">
                                  <p:stCondLst>
                                    <p:cond delay="0"/>
                                  </p:stCondLst>
                                  <p:childTnLst>
                                    <p:set>
                                      <p:cBhvr>
                                        <p:cTn id="76" dur="1" fill="hold">
                                          <p:stCondLst>
                                            <p:cond delay="0"/>
                                          </p:stCondLst>
                                        </p:cTn>
                                        <p:tgtEl>
                                          <p:spTgt spid="54"/>
                                        </p:tgtEl>
                                        <p:attrNameLst>
                                          <p:attrName>style.visibility</p:attrName>
                                        </p:attrNameLst>
                                      </p:cBhvr>
                                      <p:to>
                                        <p:strVal val="visible"/>
                                      </p:to>
                                    </p:set>
                                    <p:animEffect transition="in" filter="fade">
                                      <p:cBhvr>
                                        <p:cTn id="77" dur="500"/>
                                        <p:tgtEl>
                                          <p:spTgt spid="54"/>
                                        </p:tgtEl>
                                      </p:cBhvr>
                                    </p:animEffect>
                                  </p:childTnLst>
                                </p:cTn>
                              </p:par>
                              <p:par>
                                <p:cTn id="78" presetID="10" presetClass="entr" presetSubtype="0" fill="hold" nodeType="withEffect">
                                  <p:stCondLst>
                                    <p:cond delay="0"/>
                                  </p:stCondLst>
                                  <p:childTnLst>
                                    <p:set>
                                      <p:cBhvr>
                                        <p:cTn id="79" dur="1" fill="hold">
                                          <p:stCondLst>
                                            <p:cond delay="0"/>
                                          </p:stCondLst>
                                        </p:cTn>
                                        <p:tgtEl>
                                          <p:spTgt spid="55"/>
                                        </p:tgtEl>
                                        <p:attrNameLst>
                                          <p:attrName>style.visibility</p:attrName>
                                        </p:attrNameLst>
                                      </p:cBhvr>
                                      <p:to>
                                        <p:strVal val="visible"/>
                                      </p:to>
                                    </p:set>
                                    <p:animEffect transition="in" filter="fade">
                                      <p:cBhvr>
                                        <p:cTn id="80" dur="500"/>
                                        <p:tgtEl>
                                          <p:spTgt spid="55"/>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103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 y="-69215"/>
            <a:ext cx="11211560" cy="1325563"/>
          </a:xfrm>
        </p:spPr>
        <p:txBody>
          <a:bodyPr/>
          <a:lstStyle/>
          <a:p>
            <a:pPr algn="l" rtl="0"/>
            <a:r>
              <a:rPr lang="en-US" sz="4000" dirty="0">
                <a:latin typeface="Alef" panose="00000500000000000000" pitchFamily="2" charset="-79"/>
                <a:cs typeface="Alef" panose="00000500000000000000" pitchFamily="2" charset="-79"/>
              </a:rPr>
              <a:t>Type II error</a:t>
            </a:r>
            <a:endParaRPr lang="he-IL" sz="4000" dirty="0">
              <a:latin typeface="Alef" panose="00000500000000000000" pitchFamily="2" charset="-79"/>
              <a:cs typeface="Alef" panose="00000500000000000000" pitchFamily="2" charset="-79"/>
            </a:endParaRPr>
          </a:p>
        </p:txBody>
      </p:sp>
      <p:sp>
        <p:nvSpPr>
          <p:cNvPr id="4" name="Content Placeholder 2">
            <a:extLst>
              <a:ext uri="{FF2B5EF4-FFF2-40B4-BE49-F238E27FC236}">
                <a16:creationId xmlns:a16="http://schemas.microsoft.com/office/drawing/2014/main" id="{3DC3FB12-04BF-4299-24EB-BD5C4316E346}"/>
              </a:ext>
            </a:extLst>
          </p:cNvPr>
          <p:cNvSpPr>
            <a:spLocks noGrp="1"/>
          </p:cNvSpPr>
          <p:nvPr>
            <p:ph idx="1"/>
          </p:nvPr>
        </p:nvSpPr>
        <p:spPr>
          <a:xfrm>
            <a:off x="609600" y="1142999"/>
            <a:ext cx="11094720" cy="1946489"/>
          </a:xfrm>
        </p:spPr>
        <p:txBody>
          <a:bodyPr>
            <a:normAutofit fontScale="92500" lnSpcReduction="20000"/>
          </a:bodyPr>
          <a:lstStyle/>
          <a:p>
            <a:pPr marL="0" indent="0" algn="l" rtl="0">
              <a:buNone/>
            </a:pPr>
            <a:r>
              <a:rPr lang="en-US" b="1" i="1" dirty="0">
                <a:latin typeface="Alef" panose="00000500000000000000" pitchFamily="2" charset="-79"/>
                <a:cs typeface="Alef" panose="00000500000000000000" pitchFamily="2" charset="-79"/>
              </a:rPr>
              <a:t>What determines Type II rate?</a:t>
            </a:r>
          </a:p>
          <a:p>
            <a:pPr algn="l" rtl="0"/>
            <a:endParaRPr lang="en-US" sz="2400" b="1" dirty="0">
              <a:latin typeface="Alef" panose="00000500000000000000" pitchFamily="2" charset="-79"/>
              <a:cs typeface="Alef" panose="00000500000000000000" pitchFamily="2" charset="-79"/>
            </a:endParaRPr>
          </a:p>
          <a:p>
            <a:pPr marL="457200" indent="-457200" algn="l" rtl="0">
              <a:buFont typeface="+mj-lt"/>
              <a:buAutoNum type="arabicParenR" startAt="3"/>
            </a:pPr>
            <a:r>
              <a:rPr lang="en-US" sz="2400" b="1" dirty="0">
                <a:latin typeface="Alef" panose="00000500000000000000" pitchFamily="2" charset="-79"/>
                <a:cs typeface="Alef" panose="00000500000000000000" pitchFamily="2" charset="-79"/>
              </a:rPr>
              <a:t>The overlap between sampling distributions </a:t>
            </a:r>
            <a:r>
              <a:rPr lang="en-US" sz="2400" dirty="0">
                <a:latin typeface="Alef" panose="00000500000000000000" pitchFamily="2" charset="-79"/>
                <a:cs typeface="Alef" panose="00000500000000000000" pitchFamily="2" charset="-79"/>
              </a:rPr>
              <a:t>under H0 and H1</a:t>
            </a:r>
          </a:p>
          <a:p>
            <a:pPr marL="0" indent="0" algn="l" rtl="0">
              <a:buNone/>
            </a:pPr>
            <a:r>
              <a:rPr lang="en-US" sz="2400" dirty="0">
                <a:latin typeface="Alef" panose="00000500000000000000" pitchFamily="2" charset="-79"/>
                <a:cs typeface="Alef" panose="00000500000000000000" pitchFamily="2" charset="-79"/>
              </a:rPr>
              <a:t>Generally speaking – more overlap, higher Type II error rate, lower power.</a:t>
            </a:r>
          </a:p>
          <a:p>
            <a:pPr marL="0" indent="0" algn="l" rtl="0">
              <a:buNone/>
            </a:pPr>
            <a:r>
              <a:rPr lang="en-US" sz="2400" b="1" dirty="0">
                <a:latin typeface="Alef" panose="00000500000000000000" pitchFamily="2" charset="-79"/>
                <a:cs typeface="Alef" panose="00000500000000000000" pitchFamily="2" charset="-79"/>
              </a:rPr>
              <a:t>3.2) The variance of the sampling distribution:</a:t>
            </a:r>
          </a:p>
          <a:p>
            <a:pPr marL="457200" lvl="1" indent="0" algn="l" rtl="0">
              <a:buNone/>
            </a:pPr>
            <a:endParaRPr lang="en-US" sz="2000" dirty="0">
              <a:latin typeface="Alef" panose="00000500000000000000" pitchFamily="2" charset="-79"/>
              <a:cs typeface="Alef" panose="00000500000000000000" pitchFamily="2" charset="-79"/>
            </a:endParaRPr>
          </a:p>
          <a:p>
            <a:pPr marL="0" indent="0" algn="l" rtl="0">
              <a:buNone/>
            </a:pPr>
            <a:endParaRPr lang="en-US" sz="2400" dirty="0">
              <a:latin typeface="Alef" panose="00000500000000000000" pitchFamily="2" charset="-79"/>
              <a:cs typeface="Alef" panose="00000500000000000000" pitchFamily="2" charset="-79"/>
            </a:endParaRPr>
          </a:p>
        </p:txBody>
      </p:sp>
      <p:pic>
        <p:nvPicPr>
          <p:cNvPr id="5" name="Picture 4">
            <a:extLst>
              <a:ext uri="{FF2B5EF4-FFF2-40B4-BE49-F238E27FC236}">
                <a16:creationId xmlns:a16="http://schemas.microsoft.com/office/drawing/2014/main" id="{FE93C9E2-0640-1C0E-8ADD-55EFC84F8A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39602" y="49912"/>
            <a:ext cx="4752397" cy="1688822"/>
          </a:xfrm>
          <a:prstGeom prst="rect">
            <a:avLst/>
          </a:prstGeom>
        </p:spPr>
      </p:pic>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29BA87E-F02E-20B1-A263-4D8DCBF90E38}"/>
                  </a:ext>
                </a:extLst>
              </p:cNvPr>
              <p:cNvSpPr txBox="1"/>
              <p:nvPr/>
            </p:nvSpPr>
            <p:spPr>
              <a:xfrm>
                <a:off x="9288308" y="752478"/>
                <a:ext cx="347159" cy="276999"/>
              </a:xfrm>
              <a:prstGeom prst="rect">
                <a:avLst/>
              </a:prstGeom>
              <a:noFill/>
              <a:ln>
                <a:noFill/>
              </a:ln>
            </p:spPr>
            <p:txBody>
              <a:bodyPr wrap="square" rtlCol="1">
                <a:spAutoFit/>
              </a:bodyPr>
              <a:lstStyle/>
              <a:p>
                <a:pPr algn="l" rtl="0"/>
                <a14:m>
                  <m:oMathPara xmlns:m="http://schemas.openxmlformats.org/officeDocument/2006/math">
                    <m:oMathParaPr>
                      <m:jc m:val="centerGroup"/>
                    </m:oMathParaPr>
                    <m:oMath xmlns:m="http://schemas.openxmlformats.org/officeDocument/2006/math">
                      <m:r>
                        <a:rPr lang="el-GR" sz="1200" b="1" i="1" smtClean="0">
                          <a:solidFill>
                            <a:srgbClr val="F79544"/>
                          </a:solidFill>
                          <a:latin typeface="Cambria Math" panose="02040503050406030204" pitchFamily="18" charset="0"/>
                          <a:ea typeface="Cambria Math" panose="02040503050406030204" pitchFamily="18" charset="0"/>
                        </a:rPr>
                        <m:t>𝜷</m:t>
                      </m:r>
                    </m:oMath>
                  </m:oMathPara>
                </a14:m>
                <a:endParaRPr lang="he-IL" sz="1200" b="1" i="1" dirty="0">
                  <a:solidFill>
                    <a:srgbClr val="F79544"/>
                  </a:solidFill>
                </a:endParaRPr>
              </a:p>
            </p:txBody>
          </p:sp>
        </mc:Choice>
        <mc:Fallback xmlns="">
          <p:sp>
            <p:nvSpPr>
              <p:cNvPr id="34" name="TextBox 33">
                <a:extLst>
                  <a:ext uri="{FF2B5EF4-FFF2-40B4-BE49-F238E27FC236}">
                    <a16:creationId xmlns:a16="http://schemas.microsoft.com/office/drawing/2014/main" id="{629BA87E-F02E-20B1-A263-4D8DCBF90E38}"/>
                  </a:ext>
                </a:extLst>
              </p:cNvPr>
              <p:cNvSpPr txBox="1">
                <a:spLocks noRot="1" noChangeAspect="1" noMove="1" noResize="1" noEditPoints="1" noAdjustHandles="1" noChangeArrowheads="1" noChangeShapeType="1" noTextEdit="1"/>
              </p:cNvSpPr>
              <p:nvPr/>
            </p:nvSpPr>
            <p:spPr>
              <a:xfrm>
                <a:off x="9288308" y="752478"/>
                <a:ext cx="347159" cy="276999"/>
              </a:xfrm>
              <a:prstGeom prst="rect">
                <a:avLst/>
              </a:prstGeom>
              <a:blipFill>
                <a:blip r:embed="rId4"/>
                <a:stretch>
                  <a:fillRect b="-6522"/>
                </a:stretch>
              </a:blipFill>
              <a:ln>
                <a:no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3A809C6-0505-AAD4-B268-BCAD44157D42}"/>
                  </a:ext>
                </a:extLst>
              </p:cNvPr>
              <p:cNvSpPr txBox="1"/>
              <p:nvPr/>
            </p:nvSpPr>
            <p:spPr>
              <a:xfrm>
                <a:off x="9996991" y="866778"/>
                <a:ext cx="347159" cy="276999"/>
              </a:xfrm>
              <a:prstGeom prst="rect">
                <a:avLst/>
              </a:prstGeom>
              <a:noFill/>
              <a:ln>
                <a:noFill/>
              </a:ln>
            </p:spPr>
            <p:txBody>
              <a:bodyPr wrap="square" rtlCol="1">
                <a:spAutoFit/>
              </a:bodyPr>
              <a:lstStyle/>
              <a:p>
                <a:pPr algn="l" rtl="0"/>
                <a14:m>
                  <m:oMathPara xmlns:m="http://schemas.openxmlformats.org/officeDocument/2006/math">
                    <m:oMathParaPr>
                      <m:jc m:val="centerGroup"/>
                    </m:oMathParaPr>
                    <m:oMath xmlns:m="http://schemas.openxmlformats.org/officeDocument/2006/math">
                      <m:r>
                        <a:rPr lang="en-US" sz="1200" b="1" i="1" smtClean="0">
                          <a:solidFill>
                            <a:srgbClr val="5BB3CA"/>
                          </a:solidFill>
                          <a:latin typeface="Cambria Math" panose="02040503050406030204" pitchFamily="18" charset="0"/>
                        </a:rPr>
                        <m:t>𝜶</m:t>
                      </m:r>
                    </m:oMath>
                  </m:oMathPara>
                </a14:m>
                <a:endParaRPr lang="he-IL" sz="1200" b="1" i="1" dirty="0">
                  <a:solidFill>
                    <a:srgbClr val="5BB3CA"/>
                  </a:solidFill>
                </a:endParaRPr>
              </a:p>
            </p:txBody>
          </p:sp>
        </mc:Choice>
        <mc:Fallback xmlns="">
          <p:sp>
            <p:nvSpPr>
              <p:cNvPr id="17" name="TextBox 16">
                <a:extLst>
                  <a:ext uri="{FF2B5EF4-FFF2-40B4-BE49-F238E27FC236}">
                    <a16:creationId xmlns:a16="http://schemas.microsoft.com/office/drawing/2014/main" id="{D3A809C6-0505-AAD4-B268-BCAD44157D42}"/>
                  </a:ext>
                </a:extLst>
              </p:cNvPr>
              <p:cNvSpPr txBox="1">
                <a:spLocks noRot="1" noChangeAspect="1" noMove="1" noResize="1" noEditPoints="1" noAdjustHandles="1" noChangeArrowheads="1" noChangeShapeType="1" noTextEdit="1"/>
              </p:cNvSpPr>
              <p:nvPr/>
            </p:nvSpPr>
            <p:spPr>
              <a:xfrm>
                <a:off x="9996991" y="866778"/>
                <a:ext cx="347159" cy="276999"/>
              </a:xfrm>
              <a:prstGeom prst="rect">
                <a:avLst/>
              </a:prstGeom>
              <a:blipFill>
                <a:blip r:embed="rId5"/>
                <a:stretch>
                  <a:fillRect/>
                </a:stretch>
              </a:blipFill>
              <a:ln>
                <a:noFill/>
              </a:ln>
            </p:spPr>
            <p:txBody>
              <a:bodyPr/>
              <a:lstStyle/>
              <a:p>
                <a:r>
                  <a:rPr lang="he-IL">
                    <a:noFill/>
                  </a:rPr>
                  <a:t> </a:t>
                </a:r>
              </a:p>
            </p:txBody>
          </p:sp>
        </mc:Fallback>
      </mc:AlternateContent>
      <p:pic>
        <p:nvPicPr>
          <p:cNvPr id="6146" name="Picture 10">
            <a:extLst>
              <a:ext uri="{FF2B5EF4-FFF2-40B4-BE49-F238E27FC236}">
                <a16:creationId xmlns:a16="http://schemas.microsoft.com/office/drawing/2014/main" id="{395FF196-D2AD-7BD9-F59A-CDEDD23A58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4420" y="3480293"/>
            <a:ext cx="4908550" cy="1555750"/>
          </a:xfrm>
          <a:prstGeom prst="rect">
            <a:avLst/>
          </a:prstGeom>
          <a:noFill/>
          <a:extLst>
            <a:ext uri="{909E8E84-426E-40DD-AFC4-6F175D3DCCD1}">
              <a14:hiddenFill xmlns:a14="http://schemas.microsoft.com/office/drawing/2010/main">
                <a:solidFill>
                  <a:srgbClr val="FFFFFF"/>
                </a:solidFill>
              </a14:hiddenFill>
            </a:ext>
          </a:extLst>
        </p:spPr>
      </p:pic>
      <p:pic>
        <p:nvPicPr>
          <p:cNvPr id="6145" name="Picture 11">
            <a:extLst>
              <a:ext uri="{FF2B5EF4-FFF2-40B4-BE49-F238E27FC236}">
                <a16:creationId xmlns:a16="http://schemas.microsoft.com/office/drawing/2014/main" id="{53B6E67C-B174-A079-5431-75C34C2C27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4420" y="5036043"/>
            <a:ext cx="4838700" cy="17145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FA049725-9298-4E20-2CCE-BB5C84BD87B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he-IL"/>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E5FF0A9-461E-F9B3-23D0-98A00516FCC1}"/>
                  </a:ext>
                </a:extLst>
              </p:cNvPr>
              <p:cNvSpPr txBox="1"/>
              <p:nvPr/>
            </p:nvSpPr>
            <p:spPr>
              <a:xfrm>
                <a:off x="6805301" y="3571875"/>
                <a:ext cx="4666003" cy="2751010"/>
              </a:xfrm>
              <a:prstGeom prst="rect">
                <a:avLst/>
              </a:prstGeom>
              <a:noFill/>
            </p:spPr>
            <p:txBody>
              <a:bodyPr wrap="square" rtlCol="0">
                <a:spAutoFit/>
              </a:bodyPr>
              <a:lstStyle/>
              <a:p>
                <a:pPr algn="l" rtl="0"/>
                <a:r>
                  <a:rPr lang="en-US" dirty="0">
                    <a:latin typeface="Alef" panose="00000500000000000000" pitchFamily="2" charset="-79"/>
                    <a:cs typeface="Alef" panose="00000500000000000000" pitchFamily="2" charset="-79"/>
                  </a:rPr>
                  <a:t>Determined by:</a:t>
                </a:r>
              </a:p>
              <a:p>
                <a:pPr marL="285750" indent="-285750" algn="l" rtl="0">
                  <a:buFont typeface="Arial" panose="020B0604020202020204" pitchFamily="34" charset="0"/>
                  <a:buChar char="•"/>
                </a:pPr>
                <a:r>
                  <a:rPr lang="en-US" sz="1400" b="1" dirty="0">
                    <a:latin typeface="Alef" panose="00000500000000000000" pitchFamily="2" charset="-79"/>
                    <a:cs typeface="Alef" panose="00000500000000000000" pitchFamily="2" charset="-79"/>
                  </a:rPr>
                  <a:t>The variance in the population </a:t>
                </a:r>
                <a:r>
                  <a:rPr lang="en-US" sz="1400" dirty="0">
                    <a:latin typeface="Alef" panose="00000500000000000000" pitchFamily="2" charset="-79"/>
                    <a:cs typeface="Alef" panose="00000500000000000000" pitchFamily="2" charset="-79"/>
                  </a:rPr>
                  <a:t>(“error variance”)</a:t>
                </a:r>
                <a:r>
                  <a:rPr lang="en-US" sz="1400" b="1" dirty="0">
                    <a:latin typeface="Alef" panose="00000500000000000000" pitchFamily="2" charset="-79"/>
                    <a:cs typeface="Alef" panose="00000500000000000000" pitchFamily="2" charset="-79"/>
                  </a:rPr>
                  <a:t> </a:t>
                </a:r>
              </a:p>
              <a:p>
                <a:pPr marL="742950" lvl="1" indent="-285750" algn="l" rtl="0">
                  <a:buFontTx/>
                  <a:buChar char="-"/>
                </a:pPr>
                <a:r>
                  <a:rPr lang="en-US" sz="1400" dirty="0">
                    <a:latin typeface="Alef" panose="00000500000000000000" pitchFamily="2" charset="-79"/>
                    <a:cs typeface="Alef" panose="00000500000000000000" pitchFamily="2" charset="-79"/>
                  </a:rPr>
                  <a:t>E.g., in a one-sample Z-test, </a:t>
                </a:r>
                <a14:m>
                  <m:oMath xmlns:m="http://schemas.openxmlformats.org/officeDocument/2006/math">
                    <m:acc>
                      <m:accPr>
                        <m:chr m:val="̅"/>
                        <m:ctrlPr>
                          <a:rPr lang="en-US" sz="1400" i="1" smtClean="0">
                            <a:latin typeface="Cambria Math" panose="02040503050406030204" pitchFamily="18" charset="0"/>
                            <a:cs typeface="Alef" panose="00000500000000000000" pitchFamily="2" charset="-79"/>
                          </a:rPr>
                        </m:ctrlPr>
                      </m:accPr>
                      <m:e>
                        <m:r>
                          <a:rPr lang="en-US" sz="1400" b="0" i="1" smtClean="0">
                            <a:latin typeface="Cambria Math" panose="02040503050406030204" pitchFamily="18" charset="0"/>
                            <a:cs typeface="Alef" panose="00000500000000000000" pitchFamily="2" charset="-79"/>
                          </a:rPr>
                          <m:t>𝑥</m:t>
                        </m:r>
                      </m:e>
                    </m:acc>
                    <m:sSub>
                      <m:sSubPr>
                        <m:ctrlPr>
                          <a:rPr lang="en-US" sz="1400" b="0" i="1" smtClean="0">
                            <a:latin typeface="Cambria Math" panose="02040503050406030204" pitchFamily="18" charset="0"/>
                            <a:cs typeface="Alef" panose="00000500000000000000" pitchFamily="2" charset="-79"/>
                          </a:rPr>
                        </m:ctrlPr>
                      </m:sSubPr>
                      <m:e>
                        <m:r>
                          <a:rPr lang="en-US" sz="1400" b="0" i="1" smtClean="0">
                            <a:latin typeface="Cambria Math" panose="02040503050406030204" pitchFamily="18" charset="0"/>
                            <a:cs typeface="Alef" panose="00000500000000000000" pitchFamily="2" charset="-79"/>
                          </a:rPr>
                          <m:t>~</m:t>
                        </m:r>
                      </m:e>
                      <m:sub>
                        <m:sSub>
                          <m:sSubPr>
                            <m:ctrlPr>
                              <a:rPr lang="en-US" sz="1400" b="0" i="1" smtClean="0">
                                <a:latin typeface="Cambria Math" panose="02040503050406030204" pitchFamily="18" charset="0"/>
                                <a:cs typeface="Alef" panose="00000500000000000000" pitchFamily="2" charset="-79"/>
                              </a:rPr>
                            </m:ctrlPr>
                          </m:sSubPr>
                          <m:e>
                            <m:r>
                              <a:rPr lang="en-US" sz="1400" b="0" i="1" smtClean="0">
                                <a:latin typeface="Cambria Math" panose="02040503050406030204" pitchFamily="18" charset="0"/>
                                <a:cs typeface="Alef" panose="00000500000000000000" pitchFamily="2" charset="-79"/>
                              </a:rPr>
                              <m:t>𝐻</m:t>
                            </m:r>
                          </m:e>
                          <m:sub>
                            <m:r>
                              <a:rPr lang="en-US" sz="1400" b="0" i="1" smtClean="0">
                                <a:latin typeface="Cambria Math" panose="02040503050406030204" pitchFamily="18" charset="0"/>
                                <a:cs typeface="Alef" panose="00000500000000000000" pitchFamily="2" charset="-79"/>
                              </a:rPr>
                              <m:t>0</m:t>
                            </m:r>
                          </m:sub>
                        </m:sSub>
                      </m:sub>
                    </m:sSub>
                    <m:r>
                      <a:rPr lang="en-US" sz="1400" b="0" i="1" smtClean="0">
                        <a:latin typeface="Cambria Math" panose="02040503050406030204" pitchFamily="18" charset="0"/>
                        <a:cs typeface="Alef" panose="00000500000000000000" pitchFamily="2" charset="-79"/>
                      </a:rPr>
                      <m:t>𝑁</m:t>
                    </m:r>
                    <m:d>
                      <m:dPr>
                        <m:ctrlPr>
                          <a:rPr lang="en-US" sz="1400" b="0" i="1" smtClean="0">
                            <a:latin typeface="Cambria Math" panose="02040503050406030204" pitchFamily="18" charset="0"/>
                            <a:cs typeface="Alef" panose="00000500000000000000" pitchFamily="2" charset="-79"/>
                          </a:rPr>
                        </m:ctrlPr>
                      </m:dPr>
                      <m:e>
                        <m:sSub>
                          <m:sSubPr>
                            <m:ctrlPr>
                              <a:rPr lang="en-US" sz="1400" b="0" i="1" smtClean="0">
                                <a:latin typeface="Cambria Math" panose="02040503050406030204" pitchFamily="18" charset="0"/>
                                <a:cs typeface="Alef" panose="00000500000000000000" pitchFamily="2" charset="-79"/>
                              </a:rPr>
                            </m:ctrlPr>
                          </m:sSubPr>
                          <m:e>
                            <m:r>
                              <a:rPr lang="en-US" sz="1400" i="1">
                                <a:latin typeface="Cambria Math" panose="02040503050406030204" pitchFamily="18" charset="0"/>
                                <a:ea typeface="Cambria Math" panose="02040503050406030204" pitchFamily="18" charset="0"/>
                              </a:rPr>
                              <m:t>𝜇</m:t>
                            </m:r>
                          </m:e>
                          <m:sub>
                            <m:r>
                              <a:rPr lang="en-US" sz="1400" b="0" i="1" smtClean="0">
                                <a:latin typeface="Cambria Math" panose="02040503050406030204" pitchFamily="18" charset="0"/>
                                <a:cs typeface="Alef" panose="00000500000000000000" pitchFamily="2" charset="-79"/>
                              </a:rPr>
                              <m:t>𝐻</m:t>
                            </m:r>
                            <m:r>
                              <a:rPr lang="en-US" sz="1400" b="0" i="1" smtClean="0">
                                <a:latin typeface="Cambria Math" panose="02040503050406030204" pitchFamily="18" charset="0"/>
                                <a:cs typeface="Alef" panose="00000500000000000000" pitchFamily="2" charset="-79"/>
                              </a:rPr>
                              <m:t>0</m:t>
                            </m:r>
                          </m:sub>
                        </m:sSub>
                        <m:r>
                          <a:rPr lang="en-US" sz="1400" b="0" i="1" smtClean="0">
                            <a:latin typeface="Cambria Math" panose="02040503050406030204" pitchFamily="18" charset="0"/>
                            <a:cs typeface="Alef" panose="00000500000000000000" pitchFamily="2" charset="-79"/>
                          </a:rPr>
                          <m:t>, </m:t>
                        </m:r>
                        <m:f>
                          <m:fPr>
                            <m:ctrlPr>
                              <a:rPr lang="en-US" sz="1400" i="1">
                                <a:latin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𝜎</m:t>
                            </m:r>
                          </m:num>
                          <m:den>
                            <m:rad>
                              <m:radPr>
                                <m:degHide m:val="on"/>
                                <m:ctrlPr>
                                  <a:rPr lang="en-US" sz="1400" i="1">
                                    <a:latin typeface="Cambria Math" panose="02040503050406030204" pitchFamily="18" charset="0"/>
                                  </a:rPr>
                                </m:ctrlPr>
                              </m:radPr>
                              <m:deg/>
                              <m:e>
                                <m:r>
                                  <a:rPr lang="en-US" sz="1400" b="0" i="1" smtClean="0">
                                    <a:latin typeface="Cambria Math" panose="02040503050406030204" pitchFamily="18" charset="0"/>
                                  </a:rPr>
                                  <m:t>𝑁</m:t>
                                </m:r>
                              </m:e>
                            </m:rad>
                          </m:den>
                        </m:f>
                      </m:e>
                    </m:d>
                  </m:oMath>
                </a14:m>
                <a:endParaRPr lang="en-US" sz="1050" dirty="0"/>
              </a:p>
              <a:p>
                <a:pPr marL="742950" lvl="1" indent="-285750" algn="l" rtl="0">
                  <a:buFontTx/>
                  <a:buChar char="-"/>
                </a:pPr>
                <a:r>
                  <a:rPr lang="en-US" sz="1400" dirty="0">
                    <a:latin typeface="Alef" panose="00000500000000000000" pitchFamily="2" charset="-79"/>
                    <a:cs typeface="Alef" panose="00000500000000000000" pitchFamily="2" charset="-79"/>
                  </a:rPr>
                  <a:t>Individual differences and measurement error (all variance </a:t>
                </a:r>
                <a:r>
                  <a:rPr lang="en-US" sz="1400" i="1" dirty="0">
                    <a:latin typeface="Alef" panose="00000500000000000000" pitchFamily="2" charset="-79"/>
                    <a:cs typeface="Alef" panose="00000500000000000000" pitchFamily="2" charset="-79"/>
                  </a:rPr>
                  <a:t>not </a:t>
                </a:r>
                <a:r>
                  <a:rPr lang="en-US" sz="1400" dirty="0">
                    <a:latin typeface="Alef" panose="00000500000000000000" pitchFamily="2" charset="-79"/>
                    <a:cs typeface="Alef" panose="00000500000000000000" pitchFamily="2" charset="-79"/>
                  </a:rPr>
                  <a:t>caused by our manipulation).</a:t>
                </a:r>
              </a:p>
              <a:p>
                <a:pPr marL="742950" lvl="1" indent="-285750" algn="l" rtl="0">
                  <a:buFontTx/>
                  <a:buChar char="-"/>
                </a:pPr>
                <a:r>
                  <a:rPr lang="en-US" sz="1400" dirty="0">
                    <a:latin typeface="Alef" panose="00000500000000000000" pitchFamily="2" charset="-79"/>
                    <a:cs typeface="Alef" panose="00000500000000000000" pitchFamily="2" charset="-79"/>
                  </a:rPr>
                  <a:t>Greater error variance </a:t>
                </a:r>
                <a:r>
                  <a:rPr lang="en-US" sz="1400" dirty="0">
                    <a:latin typeface="Alef" panose="00000500000000000000" pitchFamily="2" charset="-79"/>
                    <a:cs typeface="Alef" panose="00000500000000000000" pitchFamily="2" charset="-79"/>
                    <a:sym typeface="Wingdings" panose="05000000000000000000" pitchFamily="2" charset="2"/>
                  </a:rPr>
                  <a:t> higher Type II error, lower statistical power.</a:t>
                </a:r>
                <a:endParaRPr lang="en-US" sz="1400" dirty="0">
                  <a:latin typeface="Alef" panose="00000500000000000000" pitchFamily="2" charset="-79"/>
                  <a:cs typeface="Alef" panose="00000500000000000000" pitchFamily="2" charset="-79"/>
                </a:endParaRPr>
              </a:p>
              <a:p>
                <a:pPr marL="285750" indent="-285750" algn="l" rtl="0">
                  <a:buFont typeface="Arial" panose="020B0604020202020204" pitchFamily="34" charset="0"/>
                  <a:buChar char="•"/>
                </a:pPr>
                <a:r>
                  <a:rPr lang="en-US" sz="1400" b="1" dirty="0">
                    <a:latin typeface="Alef" panose="00000500000000000000" pitchFamily="2" charset="-79"/>
                    <a:cs typeface="Alef" panose="00000500000000000000" pitchFamily="2" charset="-79"/>
                  </a:rPr>
                  <a:t>The sample size</a:t>
                </a:r>
              </a:p>
              <a:p>
                <a:pPr marL="742950" lvl="1" indent="-285750" algn="l" rtl="0">
                  <a:buFontTx/>
                  <a:buChar char="-"/>
                </a:pPr>
                <a:r>
                  <a:rPr lang="en-US" sz="1400" dirty="0">
                    <a:latin typeface="Alef" panose="00000500000000000000" pitchFamily="2" charset="-79"/>
                    <a:cs typeface="Alef" panose="00000500000000000000" pitchFamily="2" charset="-79"/>
                  </a:rPr>
                  <a:t>E.g., in a one-sample Z-test, </a:t>
                </a:r>
                <a14:m>
                  <m:oMath xmlns:m="http://schemas.openxmlformats.org/officeDocument/2006/math">
                    <m:acc>
                      <m:accPr>
                        <m:chr m:val="̅"/>
                        <m:ctrlPr>
                          <a:rPr lang="en-US" sz="1400" i="1" smtClean="0">
                            <a:latin typeface="Cambria Math" panose="02040503050406030204" pitchFamily="18" charset="0"/>
                            <a:cs typeface="Alef" panose="00000500000000000000" pitchFamily="2" charset="-79"/>
                          </a:rPr>
                        </m:ctrlPr>
                      </m:accPr>
                      <m:e>
                        <m:r>
                          <a:rPr lang="en-US" sz="1400" b="0" i="1" smtClean="0">
                            <a:latin typeface="Cambria Math" panose="02040503050406030204" pitchFamily="18" charset="0"/>
                            <a:cs typeface="Alef" panose="00000500000000000000" pitchFamily="2" charset="-79"/>
                          </a:rPr>
                          <m:t>𝑥</m:t>
                        </m:r>
                      </m:e>
                    </m:acc>
                    <m:sSub>
                      <m:sSubPr>
                        <m:ctrlPr>
                          <a:rPr lang="en-US" sz="1400" b="0" i="1" smtClean="0">
                            <a:latin typeface="Cambria Math" panose="02040503050406030204" pitchFamily="18" charset="0"/>
                            <a:cs typeface="Alef" panose="00000500000000000000" pitchFamily="2" charset="-79"/>
                          </a:rPr>
                        </m:ctrlPr>
                      </m:sSubPr>
                      <m:e>
                        <m:r>
                          <a:rPr lang="en-US" sz="1400" b="0" i="1" smtClean="0">
                            <a:latin typeface="Cambria Math" panose="02040503050406030204" pitchFamily="18" charset="0"/>
                            <a:cs typeface="Alef" panose="00000500000000000000" pitchFamily="2" charset="-79"/>
                          </a:rPr>
                          <m:t>~</m:t>
                        </m:r>
                      </m:e>
                      <m:sub>
                        <m:sSub>
                          <m:sSubPr>
                            <m:ctrlPr>
                              <a:rPr lang="en-US" sz="1400" b="0" i="1" smtClean="0">
                                <a:latin typeface="Cambria Math" panose="02040503050406030204" pitchFamily="18" charset="0"/>
                                <a:cs typeface="Alef" panose="00000500000000000000" pitchFamily="2" charset="-79"/>
                              </a:rPr>
                            </m:ctrlPr>
                          </m:sSubPr>
                          <m:e>
                            <m:r>
                              <a:rPr lang="en-US" sz="1400" b="0" i="1" smtClean="0">
                                <a:latin typeface="Cambria Math" panose="02040503050406030204" pitchFamily="18" charset="0"/>
                                <a:cs typeface="Alef" panose="00000500000000000000" pitchFamily="2" charset="-79"/>
                              </a:rPr>
                              <m:t>𝐻</m:t>
                            </m:r>
                          </m:e>
                          <m:sub>
                            <m:r>
                              <a:rPr lang="en-US" sz="1400" b="0" i="1" smtClean="0">
                                <a:latin typeface="Cambria Math" panose="02040503050406030204" pitchFamily="18" charset="0"/>
                                <a:cs typeface="Alef" panose="00000500000000000000" pitchFamily="2" charset="-79"/>
                              </a:rPr>
                              <m:t>0</m:t>
                            </m:r>
                          </m:sub>
                        </m:sSub>
                      </m:sub>
                    </m:sSub>
                    <m:r>
                      <a:rPr lang="en-US" sz="1400" b="0" i="1" smtClean="0">
                        <a:latin typeface="Cambria Math" panose="02040503050406030204" pitchFamily="18" charset="0"/>
                        <a:cs typeface="Alef" panose="00000500000000000000" pitchFamily="2" charset="-79"/>
                      </a:rPr>
                      <m:t>𝑁</m:t>
                    </m:r>
                    <m:d>
                      <m:dPr>
                        <m:ctrlPr>
                          <a:rPr lang="en-US" sz="1400" b="0" i="1" smtClean="0">
                            <a:latin typeface="Cambria Math" panose="02040503050406030204" pitchFamily="18" charset="0"/>
                            <a:cs typeface="Alef" panose="00000500000000000000" pitchFamily="2" charset="-79"/>
                          </a:rPr>
                        </m:ctrlPr>
                      </m:dPr>
                      <m:e>
                        <m:sSub>
                          <m:sSubPr>
                            <m:ctrlPr>
                              <a:rPr lang="en-US" sz="1400" b="0" i="1" smtClean="0">
                                <a:latin typeface="Cambria Math" panose="02040503050406030204" pitchFamily="18" charset="0"/>
                                <a:cs typeface="Alef" panose="00000500000000000000" pitchFamily="2" charset="-79"/>
                              </a:rPr>
                            </m:ctrlPr>
                          </m:sSubPr>
                          <m:e>
                            <m:r>
                              <a:rPr lang="en-US" sz="1400" i="1">
                                <a:latin typeface="Cambria Math" panose="02040503050406030204" pitchFamily="18" charset="0"/>
                                <a:ea typeface="Cambria Math" panose="02040503050406030204" pitchFamily="18" charset="0"/>
                              </a:rPr>
                              <m:t>𝜇</m:t>
                            </m:r>
                          </m:e>
                          <m:sub>
                            <m:r>
                              <a:rPr lang="en-US" sz="1400" b="0" i="1" smtClean="0">
                                <a:latin typeface="Cambria Math" panose="02040503050406030204" pitchFamily="18" charset="0"/>
                                <a:cs typeface="Alef" panose="00000500000000000000" pitchFamily="2" charset="-79"/>
                              </a:rPr>
                              <m:t>𝐻</m:t>
                            </m:r>
                            <m:r>
                              <a:rPr lang="en-US" sz="1400" b="0" i="1" smtClean="0">
                                <a:latin typeface="Cambria Math" panose="02040503050406030204" pitchFamily="18" charset="0"/>
                                <a:cs typeface="Alef" panose="00000500000000000000" pitchFamily="2" charset="-79"/>
                              </a:rPr>
                              <m:t>0</m:t>
                            </m:r>
                          </m:sub>
                        </m:sSub>
                        <m:r>
                          <a:rPr lang="en-US" sz="1400" b="0" i="1" smtClean="0">
                            <a:latin typeface="Cambria Math" panose="02040503050406030204" pitchFamily="18" charset="0"/>
                            <a:cs typeface="Alef" panose="00000500000000000000" pitchFamily="2" charset="-79"/>
                          </a:rPr>
                          <m:t>, </m:t>
                        </m:r>
                        <m:f>
                          <m:fPr>
                            <m:ctrlPr>
                              <a:rPr lang="en-US" sz="1400" i="1">
                                <a:latin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𝜎</m:t>
                            </m:r>
                          </m:num>
                          <m:den>
                            <m:rad>
                              <m:radPr>
                                <m:degHide m:val="on"/>
                                <m:ctrlPr>
                                  <a:rPr lang="en-US" sz="1400" i="1">
                                    <a:latin typeface="Cambria Math" panose="02040503050406030204" pitchFamily="18" charset="0"/>
                                  </a:rPr>
                                </m:ctrlPr>
                              </m:radPr>
                              <m:deg/>
                              <m:e>
                                <m:r>
                                  <a:rPr lang="en-US" sz="1400" b="0" i="1" smtClean="0">
                                    <a:latin typeface="Cambria Math" panose="02040503050406030204" pitchFamily="18" charset="0"/>
                                  </a:rPr>
                                  <m:t>𝑁</m:t>
                                </m:r>
                              </m:e>
                            </m:rad>
                          </m:den>
                        </m:f>
                      </m:e>
                    </m:d>
                  </m:oMath>
                </a14:m>
                <a:endParaRPr lang="en-US" sz="1400" b="0" dirty="0">
                  <a:latin typeface="Alef" panose="00000500000000000000" pitchFamily="2" charset="-79"/>
                </a:endParaRPr>
              </a:p>
              <a:p>
                <a:pPr marL="742950" lvl="1" indent="-285750" algn="l" rtl="0">
                  <a:buFontTx/>
                  <a:buChar char="-"/>
                </a:pPr>
                <a:r>
                  <a:rPr lang="en-US" sz="1400" dirty="0">
                    <a:latin typeface="Alef" panose="00000500000000000000" pitchFamily="2" charset="-79"/>
                    <a:cs typeface="Alef" panose="00000500000000000000" pitchFamily="2" charset="-79"/>
                  </a:rPr>
                  <a:t>Larger sample size </a:t>
                </a:r>
                <a:r>
                  <a:rPr lang="en-US" sz="1400" dirty="0">
                    <a:latin typeface="Alef" panose="00000500000000000000" pitchFamily="2" charset="-79"/>
                    <a:cs typeface="Alef" panose="00000500000000000000" pitchFamily="2" charset="-79"/>
                    <a:sym typeface="Wingdings" panose="05000000000000000000" pitchFamily="2" charset="2"/>
                  </a:rPr>
                  <a:t> lower Type II error, higher statistical power.</a:t>
                </a:r>
                <a:r>
                  <a:rPr lang="en-US" sz="1400" dirty="0">
                    <a:latin typeface="Alef" panose="00000500000000000000" pitchFamily="2" charset="-79"/>
                    <a:cs typeface="Alef" panose="00000500000000000000" pitchFamily="2" charset="-79"/>
                  </a:rPr>
                  <a:t> </a:t>
                </a:r>
              </a:p>
            </p:txBody>
          </p:sp>
        </mc:Choice>
        <mc:Fallback xmlns="">
          <p:sp>
            <p:nvSpPr>
              <p:cNvPr id="3" name="TextBox 2">
                <a:extLst>
                  <a:ext uri="{FF2B5EF4-FFF2-40B4-BE49-F238E27FC236}">
                    <a16:creationId xmlns:a16="http://schemas.microsoft.com/office/drawing/2014/main" id="{2E5FF0A9-461E-F9B3-23D0-98A00516FCC1}"/>
                  </a:ext>
                </a:extLst>
              </p:cNvPr>
              <p:cNvSpPr txBox="1">
                <a:spLocks noRot="1" noChangeAspect="1" noMove="1" noResize="1" noEditPoints="1" noAdjustHandles="1" noChangeArrowheads="1" noChangeShapeType="1" noTextEdit="1"/>
              </p:cNvSpPr>
              <p:nvPr/>
            </p:nvSpPr>
            <p:spPr>
              <a:xfrm>
                <a:off x="6805301" y="3571875"/>
                <a:ext cx="4666003" cy="2751010"/>
              </a:xfrm>
              <a:prstGeom prst="rect">
                <a:avLst/>
              </a:prstGeom>
              <a:blipFill>
                <a:blip r:embed="rId8"/>
                <a:stretch>
                  <a:fillRect l="-1044" t="-1330" r="-1175" b="-1330"/>
                </a:stretch>
              </a:blipFill>
            </p:spPr>
            <p:txBody>
              <a:bodyPr/>
              <a:lstStyle/>
              <a:p>
                <a:r>
                  <a:rPr lang="en-US">
                    <a:noFill/>
                  </a:rPr>
                  <a:t> </a:t>
                </a:r>
              </a:p>
            </p:txBody>
          </p:sp>
        </mc:Fallback>
      </mc:AlternateContent>
    </p:spTree>
    <p:extLst>
      <p:ext uri="{BB962C8B-B14F-4D97-AF65-F5344CB8AC3E}">
        <p14:creationId xmlns:p14="http://schemas.microsoft.com/office/powerpoint/2010/main" val="51598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 y="-69215"/>
            <a:ext cx="11211560" cy="1325563"/>
          </a:xfrm>
        </p:spPr>
        <p:txBody>
          <a:bodyPr/>
          <a:lstStyle/>
          <a:p>
            <a:pPr algn="l" rtl="0"/>
            <a:r>
              <a:rPr lang="en-US" sz="4000" dirty="0">
                <a:latin typeface="Alef" panose="00000500000000000000" pitchFamily="2" charset="-79"/>
                <a:cs typeface="Alef" panose="00000500000000000000" pitchFamily="2" charset="-79"/>
              </a:rPr>
              <a:t>A little bit more formally</a:t>
            </a:r>
            <a:endParaRPr lang="he-IL" sz="4000" dirty="0">
              <a:latin typeface="Alef" panose="00000500000000000000" pitchFamily="2" charset="-79"/>
              <a:cs typeface="Alef" panose="00000500000000000000" pitchFamily="2" charset="-79"/>
            </a:endParaRPr>
          </a:p>
        </p:txBody>
      </p:sp>
      <mc:AlternateContent xmlns:mc="http://schemas.openxmlformats.org/markup-compatibility/2006">
        <mc:Choice xmlns:a14="http://schemas.microsoft.com/office/drawing/2010/main" Requires="a14">
          <p:sp>
            <p:nvSpPr>
              <p:cNvPr id="4" name="Content Placeholder 2">
                <a:extLst>
                  <a:ext uri="{FF2B5EF4-FFF2-40B4-BE49-F238E27FC236}">
                    <a16:creationId xmlns:a16="http://schemas.microsoft.com/office/drawing/2014/main" id="{3DC3FB12-04BF-4299-24EB-BD5C4316E346}"/>
                  </a:ext>
                </a:extLst>
              </p:cNvPr>
              <p:cNvSpPr>
                <a:spLocks noGrp="1"/>
              </p:cNvSpPr>
              <p:nvPr>
                <p:ph idx="1"/>
              </p:nvPr>
            </p:nvSpPr>
            <p:spPr>
              <a:xfrm>
                <a:off x="609600" y="1143000"/>
                <a:ext cx="11094720" cy="5246370"/>
              </a:xfrm>
            </p:spPr>
            <p:txBody>
              <a:bodyPr>
                <a:normAutofit/>
              </a:bodyPr>
              <a:lstStyle/>
              <a:p>
                <a:pPr algn="l" rtl="0"/>
                <a:r>
                  <a:rPr lang="en-US" sz="2400" dirty="0">
                    <a:latin typeface="Alef" panose="00000500000000000000" pitchFamily="2" charset="-79"/>
                    <a:cs typeface="Alef" panose="00000500000000000000" pitchFamily="2" charset="-79"/>
                  </a:rPr>
                  <a:t>Type II error rate (and statistical power, i.e., 1-</a:t>
                </a:r>
                <a14:m>
                  <m:oMath xmlns:m="http://schemas.openxmlformats.org/officeDocument/2006/math">
                    <m:r>
                      <m:rPr>
                        <m:sty m:val="p"/>
                      </m:rPr>
                      <a:rPr lang="en-US" sz="2400" b="0" i="0">
                        <a:latin typeface="Cambria Math" panose="02040503050406030204" pitchFamily="18" charset="0"/>
                        <a:ea typeface="Cambria Math" panose="02040503050406030204" pitchFamily="18" charset="0"/>
                        <a:cs typeface="Alef" panose="00000500000000000000" pitchFamily="2" charset="-79"/>
                      </a:rPr>
                      <m:t>β</m:t>
                    </m:r>
                  </m:oMath>
                </a14:m>
                <a:r>
                  <a:rPr lang="en-US" sz="2400" dirty="0">
                    <a:latin typeface="Alef" panose="00000500000000000000" pitchFamily="2" charset="-79"/>
                    <a:cs typeface="Alef" panose="00000500000000000000" pitchFamily="2" charset="-79"/>
                  </a:rPr>
                  <a:t>), can be computed or estimated for each NHST statistical test we use under some assumptions. </a:t>
                </a:r>
              </a:p>
              <a:p>
                <a:pPr lvl="1" algn="l" rtl="0"/>
                <a:r>
                  <a:rPr lang="en-US" sz="2000" dirty="0">
                    <a:latin typeface="Alef" panose="00000500000000000000" pitchFamily="2" charset="-79"/>
                    <a:cs typeface="Alef" panose="00000500000000000000" pitchFamily="2" charset="-79"/>
                  </a:rPr>
                  <a:t>What is the probability of detecting an effect using a sample size of N, assuming a population effect size of X?</a:t>
                </a:r>
              </a:p>
              <a:p>
                <a:pPr algn="l" rtl="0"/>
                <a:endParaRPr lang="en-US" sz="2400" dirty="0">
                  <a:latin typeface="Alef" panose="00000500000000000000" pitchFamily="2" charset="-79"/>
                  <a:cs typeface="Alef" panose="00000500000000000000" pitchFamily="2" charset="-79"/>
                </a:endParaRPr>
              </a:p>
              <a:p>
                <a:pPr algn="l" rtl="0"/>
                <a:r>
                  <a:rPr lang="en-US" sz="2400" dirty="0">
                    <a:latin typeface="Alef" panose="00000500000000000000" pitchFamily="2" charset="-79"/>
                    <a:cs typeface="Alef" panose="00000500000000000000" pitchFamily="2" charset="-79"/>
                  </a:rPr>
                  <a:t>This is called running a </a:t>
                </a:r>
                <a:r>
                  <a:rPr lang="en-US" sz="2400" b="1" dirty="0">
                    <a:latin typeface="Alef" panose="00000500000000000000" pitchFamily="2" charset="-79"/>
                    <a:cs typeface="Alef" panose="00000500000000000000" pitchFamily="2" charset="-79"/>
                  </a:rPr>
                  <a:t>power analysis. </a:t>
                </a:r>
              </a:p>
              <a:p>
                <a:pPr algn="l" rtl="0"/>
                <a:endParaRPr lang="en-US" sz="2400" dirty="0">
                  <a:latin typeface="Alef" panose="00000500000000000000" pitchFamily="2" charset="-79"/>
                  <a:cs typeface="Alef" panose="00000500000000000000" pitchFamily="2" charset="-79"/>
                </a:endParaRPr>
              </a:p>
              <a:p>
                <a:pPr algn="l" rtl="0"/>
                <a:r>
                  <a:rPr lang="en-US" sz="2400" dirty="0">
                    <a:latin typeface="Alef" panose="00000500000000000000" pitchFamily="2" charset="-79"/>
                    <a:cs typeface="Alef" panose="00000500000000000000" pitchFamily="2" charset="-79"/>
                  </a:rPr>
                  <a:t>More on that next week!</a:t>
                </a:r>
              </a:p>
              <a:p>
                <a:pPr marL="457200" lvl="1" indent="0" algn="l" rtl="0">
                  <a:buNone/>
                </a:pPr>
                <a:endParaRPr lang="en-US" sz="2000" dirty="0">
                  <a:latin typeface="Alef" panose="00000500000000000000" pitchFamily="2" charset="-79"/>
                  <a:cs typeface="Alef" panose="00000500000000000000" pitchFamily="2" charset="-79"/>
                </a:endParaRPr>
              </a:p>
              <a:p>
                <a:pPr marL="0" indent="0" algn="l" rtl="0">
                  <a:buNone/>
                </a:pPr>
                <a:endParaRPr lang="en-US" sz="2400" dirty="0">
                  <a:latin typeface="Alef" panose="00000500000000000000" pitchFamily="2" charset="-79"/>
                  <a:cs typeface="Alef" panose="00000500000000000000" pitchFamily="2" charset="-79"/>
                </a:endParaRPr>
              </a:p>
            </p:txBody>
          </p:sp>
        </mc:Choice>
        <mc:Fallback>
          <p:sp>
            <p:nvSpPr>
              <p:cNvPr id="4" name="Content Placeholder 2">
                <a:extLst>
                  <a:ext uri="{FF2B5EF4-FFF2-40B4-BE49-F238E27FC236}">
                    <a16:creationId xmlns:a16="http://schemas.microsoft.com/office/drawing/2014/main" id="{3DC3FB12-04BF-4299-24EB-BD5C4316E346}"/>
                  </a:ext>
                </a:extLst>
              </p:cNvPr>
              <p:cNvSpPr>
                <a:spLocks noGrp="1" noRot="1" noChangeAspect="1" noMove="1" noResize="1" noEditPoints="1" noAdjustHandles="1" noChangeArrowheads="1" noChangeShapeType="1" noTextEdit="1"/>
              </p:cNvSpPr>
              <p:nvPr>
                <p:ph idx="1"/>
              </p:nvPr>
            </p:nvSpPr>
            <p:spPr>
              <a:xfrm>
                <a:off x="609600" y="1143000"/>
                <a:ext cx="11094720" cy="5246370"/>
              </a:xfrm>
              <a:blipFill>
                <a:blip r:embed="rId3"/>
                <a:stretch>
                  <a:fillRect l="-714" t="-1279"/>
                </a:stretch>
              </a:blipFill>
            </p:spPr>
            <p:txBody>
              <a:bodyPr/>
              <a:lstStyle/>
              <a:p>
                <a:r>
                  <a:rPr lang="en-US">
                    <a:noFill/>
                  </a:rPr>
                  <a:t> </a:t>
                </a:r>
              </a:p>
            </p:txBody>
          </p:sp>
        </mc:Fallback>
      </mc:AlternateContent>
      <p:sp>
        <p:nvSpPr>
          <p:cNvPr id="8" name="Rectangle 3">
            <a:extLst>
              <a:ext uri="{FF2B5EF4-FFF2-40B4-BE49-F238E27FC236}">
                <a16:creationId xmlns:a16="http://schemas.microsoft.com/office/drawing/2014/main" id="{FA049725-9298-4E20-2CCE-BB5C84BD87B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he-IL"/>
          </a:p>
        </p:txBody>
      </p:sp>
    </p:spTree>
    <p:extLst>
      <p:ext uri="{BB962C8B-B14F-4D97-AF65-F5344CB8AC3E}">
        <p14:creationId xmlns:p14="http://schemas.microsoft.com/office/powerpoint/2010/main" val="420545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869" y="0"/>
            <a:ext cx="11211560" cy="1124931"/>
          </a:xfrm>
        </p:spPr>
        <p:txBody>
          <a:bodyPr/>
          <a:lstStyle/>
          <a:p>
            <a:pPr algn="l" rtl="0"/>
            <a:r>
              <a:rPr lang="en-US" sz="4000" dirty="0">
                <a:latin typeface="Alef" panose="00000500000000000000" pitchFamily="2" charset="-79"/>
                <a:cs typeface="Alef" panose="00000500000000000000" pitchFamily="2" charset="-79"/>
              </a:rPr>
              <a:t>And a general note</a:t>
            </a:r>
            <a:endParaRPr lang="he-IL" sz="4000" dirty="0">
              <a:latin typeface="Alef" panose="00000500000000000000" pitchFamily="2" charset="-79"/>
              <a:cs typeface="Alef" panose="00000500000000000000" pitchFamily="2" charset="-79"/>
            </a:endParaRPr>
          </a:p>
        </p:txBody>
      </p:sp>
      <p:sp>
        <p:nvSpPr>
          <p:cNvPr id="4" name="Content Placeholder 2">
            <a:extLst>
              <a:ext uri="{FF2B5EF4-FFF2-40B4-BE49-F238E27FC236}">
                <a16:creationId xmlns:a16="http://schemas.microsoft.com/office/drawing/2014/main" id="{3DC3FB12-04BF-4299-24EB-BD5C4316E346}"/>
              </a:ext>
            </a:extLst>
          </p:cNvPr>
          <p:cNvSpPr>
            <a:spLocks noGrp="1"/>
          </p:cNvSpPr>
          <p:nvPr>
            <p:ph idx="1"/>
          </p:nvPr>
        </p:nvSpPr>
        <p:spPr>
          <a:xfrm>
            <a:off x="548640" y="1124931"/>
            <a:ext cx="11094720" cy="5246370"/>
          </a:xfrm>
        </p:spPr>
        <p:txBody>
          <a:bodyPr>
            <a:normAutofit lnSpcReduction="10000"/>
          </a:bodyPr>
          <a:lstStyle/>
          <a:p>
            <a:pPr algn="l" rtl="0"/>
            <a:r>
              <a:rPr lang="en-US" sz="2400" dirty="0">
                <a:latin typeface="Alef" panose="00000500000000000000" pitchFamily="2" charset="-79"/>
                <a:cs typeface="Alef" panose="00000500000000000000" pitchFamily="2" charset="-79"/>
              </a:rPr>
              <a:t>Another factor that can inflate both Type I and Type II errors is </a:t>
            </a:r>
            <a:r>
              <a:rPr lang="en-US" sz="2400" b="1" dirty="0">
                <a:latin typeface="Alef" panose="00000500000000000000" pitchFamily="2" charset="-79"/>
                <a:cs typeface="Alef" panose="00000500000000000000" pitchFamily="2" charset="-79"/>
              </a:rPr>
              <a:t>violation of assumptions.</a:t>
            </a:r>
          </a:p>
          <a:p>
            <a:pPr algn="l" rtl="0"/>
            <a:endParaRPr lang="en-US" sz="2400" b="1" dirty="0">
              <a:latin typeface="Alef" panose="00000500000000000000" pitchFamily="2" charset="-79"/>
              <a:cs typeface="Alef" panose="00000500000000000000" pitchFamily="2" charset="-79"/>
            </a:endParaRPr>
          </a:p>
          <a:p>
            <a:pPr algn="l" rtl="0"/>
            <a:r>
              <a:rPr lang="en-US" sz="2400" dirty="0">
                <a:latin typeface="Alef" panose="00000500000000000000" pitchFamily="2" charset="-79"/>
                <a:cs typeface="Alef" panose="00000500000000000000" pitchFamily="2" charset="-79"/>
              </a:rPr>
              <a:t>NHST procedures </a:t>
            </a:r>
            <a:r>
              <a:rPr lang="en-US" sz="2400" b="1" dirty="0">
                <a:latin typeface="Alef" panose="00000500000000000000" pitchFamily="2" charset="-79"/>
                <a:cs typeface="Alef" panose="00000500000000000000" pitchFamily="2" charset="-79"/>
              </a:rPr>
              <a:t>control for error rates under a set of assumptions </a:t>
            </a:r>
            <a:r>
              <a:rPr lang="en-US" sz="2400" dirty="0">
                <a:latin typeface="Alef" panose="00000500000000000000" pitchFamily="2" charset="-79"/>
                <a:cs typeface="Alef" panose="00000500000000000000" pitchFamily="2" charset="-79"/>
              </a:rPr>
              <a:t>(specific to each statistical test). </a:t>
            </a:r>
          </a:p>
          <a:p>
            <a:pPr lvl="1" algn="l" rtl="0"/>
            <a:r>
              <a:rPr lang="en-US" sz="2000" dirty="0">
                <a:latin typeface="Alef" panose="00000500000000000000" pitchFamily="2" charset="-79"/>
                <a:cs typeface="Alef" panose="00000500000000000000" pitchFamily="2" charset="-79"/>
              </a:rPr>
              <a:t>E.g., in a one-sample t-test: independent and random sampling, normality.</a:t>
            </a:r>
          </a:p>
          <a:p>
            <a:pPr algn="l" rtl="0"/>
            <a:endParaRPr lang="en-US" sz="2400" dirty="0">
              <a:latin typeface="Alef" panose="00000500000000000000" pitchFamily="2" charset="-79"/>
              <a:cs typeface="Alef" panose="00000500000000000000" pitchFamily="2" charset="-79"/>
            </a:endParaRPr>
          </a:p>
          <a:p>
            <a:pPr algn="l" rtl="0"/>
            <a:r>
              <a:rPr lang="en-US" sz="2400" dirty="0">
                <a:latin typeface="Alef" panose="00000500000000000000" pitchFamily="2" charset="-79"/>
                <a:cs typeface="Alef" panose="00000500000000000000" pitchFamily="2" charset="-79"/>
              </a:rPr>
              <a:t>When </a:t>
            </a:r>
            <a:r>
              <a:rPr lang="en-US" sz="2400" b="1" dirty="0">
                <a:latin typeface="Alef" panose="00000500000000000000" pitchFamily="2" charset="-79"/>
                <a:cs typeface="Alef" panose="00000500000000000000" pitchFamily="2" charset="-79"/>
              </a:rPr>
              <a:t>assumptions are violated</a:t>
            </a:r>
            <a:r>
              <a:rPr lang="en-US" sz="2400" dirty="0">
                <a:latin typeface="Alef" panose="00000500000000000000" pitchFamily="2" charset="-79"/>
                <a:cs typeface="Alef" panose="00000500000000000000" pitchFamily="2" charset="-79"/>
              </a:rPr>
              <a:t>, there’s an </a:t>
            </a:r>
            <a:r>
              <a:rPr lang="en-US" sz="2400" b="1" dirty="0">
                <a:latin typeface="Alef" panose="00000500000000000000" pitchFamily="2" charset="-79"/>
                <a:cs typeface="Alef" panose="00000500000000000000" pitchFamily="2" charset="-79"/>
              </a:rPr>
              <a:t>increase in error rates</a:t>
            </a:r>
            <a:r>
              <a:rPr lang="en-US" sz="2400" dirty="0">
                <a:latin typeface="Alef" panose="00000500000000000000" pitchFamily="2" charset="-79"/>
                <a:cs typeface="Alef" panose="00000500000000000000" pitchFamily="2" charset="-79"/>
              </a:rPr>
              <a:t>.</a:t>
            </a:r>
          </a:p>
          <a:p>
            <a:pPr algn="l" rtl="0"/>
            <a:endParaRPr lang="en-US" sz="2400" dirty="0">
              <a:latin typeface="Alef" panose="00000500000000000000" pitchFamily="2" charset="-79"/>
              <a:cs typeface="Alef" panose="00000500000000000000" pitchFamily="2" charset="-79"/>
            </a:endParaRPr>
          </a:p>
          <a:p>
            <a:pPr algn="l" rtl="0"/>
            <a:r>
              <a:rPr lang="en-US" sz="2400" b="1" dirty="0">
                <a:latin typeface="Alef" panose="00000500000000000000" pitchFamily="2" charset="-79"/>
                <a:cs typeface="Alef" panose="00000500000000000000" pitchFamily="2" charset="-79"/>
              </a:rPr>
              <a:t>What is the extent of this increase? </a:t>
            </a:r>
          </a:p>
          <a:p>
            <a:pPr lvl="1" algn="l" rtl="0"/>
            <a:r>
              <a:rPr lang="en-US" sz="1800" dirty="0">
                <a:latin typeface="Alef" panose="00000500000000000000" pitchFamily="2" charset="-79"/>
                <a:cs typeface="Alef" panose="00000500000000000000" pitchFamily="2" charset="-79"/>
              </a:rPr>
              <a:t>Depends on the assumption and the extent of the violation; depends on the test (some tests are more/less robust to violation of a given assumption).</a:t>
            </a:r>
          </a:p>
          <a:p>
            <a:pPr lvl="1" algn="l" rtl="0"/>
            <a:r>
              <a:rPr lang="en-US" sz="1800" dirty="0">
                <a:latin typeface="Alef" panose="00000500000000000000" pitchFamily="2" charset="-79"/>
                <a:cs typeface="Alef" panose="00000500000000000000" pitchFamily="2" charset="-79"/>
              </a:rPr>
              <a:t>We can </a:t>
            </a:r>
            <a:r>
              <a:rPr lang="en-US" sz="1800" b="1" dirty="0">
                <a:latin typeface="Alef" panose="00000500000000000000" pitchFamily="2" charset="-79"/>
                <a:cs typeface="Alef" panose="00000500000000000000" pitchFamily="2" charset="-79"/>
              </a:rPr>
              <a:t>use simulations </a:t>
            </a:r>
            <a:r>
              <a:rPr lang="en-US" sz="1800" dirty="0">
                <a:latin typeface="Alef" panose="00000500000000000000" pitchFamily="2" charset="-79"/>
                <a:cs typeface="Alef" panose="00000500000000000000" pitchFamily="2" charset="-79"/>
              </a:rPr>
              <a:t>to estimate the impact of assumption violations on Type I vs. II error rates: </a:t>
            </a:r>
            <a:r>
              <a:rPr lang="en-US" sz="1800" b="1" dirty="0">
                <a:latin typeface="Alef" panose="00000500000000000000" pitchFamily="2" charset="-79"/>
                <a:cs typeface="Alef" panose="00000500000000000000" pitchFamily="2" charset="-79"/>
              </a:rPr>
              <a:t>Next week, tutorial &amp; homework.</a:t>
            </a:r>
            <a:endParaRPr lang="en-US" sz="1600" dirty="0">
              <a:latin typeface="Alef" panose="00000500000000000000" pitchFamily="2" charset="-79"/>
              <a:cs typeface="Alef" panose="00000500000000000000" pitchFamily="2" charset="-79"/>
            </a:endParaRPr>
          </a:p>
          <a:p>
            <a:pPr marL="0" indent="0" algn="l" rtl="0">
              <a:buNone/>
            </a:pPr>
            <a:endParaRPr lang="en-US" sz="2400" dirty="0">
              <a:latin typeface="Alef" panose="00000500000000000000" pitchFamily="2" charset="-79"/>
              <a:cs typeface="Alef" panose="00000500000000000000" pitchFamily="2" charset="-79"/>
            </a:endParaRPr>
          </a:p>
        </p:txBody>
      </p:sp>
      <p:sp>
        <p:nvSpPr>
          <p:cNvPr id="8" name="Rectangle 3">
            <a:extLst>
              <a:ext uri="{FF2B5EF4-FFF2-40B4-BE49-F238E27FC236}">
                <a16:creationId xmlns:a16="http://schemas.microsoft.com/office/drawing/2014/main" id="{FA049725-9298-4E20-2CCE-BB5C84BD87B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he-IL"/>
          </a:p>
        </p:txBody>
      </p:sp>
    </p:spTree>
    <p:extLst>
      <p:ext uri="{BB962C8B-B14F-4D97-AF65-F5344CB8AC3E}">
        <p14:creationId xmlns:p14="http://schemas.microsoft.com/office/powerpoint/2010/main" val="167349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 y="-69215"/>
            <a:ext cx="11211560" cy="1325563"/>
          </a:xfrm>
        </p:spPr>
        <p:txBody>
          <a:bodyPr>
            <a:normAutofit/>
          </a:bodyPr>
          <a:lstStyle/>
          <a:p>
            <a:pPr algn="l" rtl="0"/>
            <a:r>
              <a:rPr lang="en-US" sz="3600" dirty="0">
                <a:latin typeface="Alef" panose="00000500000000000000" pitchFamily="2" charset="-79"/>
                <a:cs typeface="Alef" panose="00000500000000000000" pitchFamily="2" charset="-79"/>
              </a:rPr>
              <a:t>Summary: Type I and Type II errors</a:t>
            </a:r>
            <a:endParaRPr lang="he-IL" sz="3600" dirty="0">
              <a:latin typeface="Alef" panose="00000500000000000000" pitchFamily="2" charset="-79"/>
              <a:cs typeface="Alef" panose="00000500000000000000" pitchFamily="2" charset="-79"/>
            </a:endParaRPr>
          </a:p>
        </p:txBody>
      </p:sp>
      <mc:AlternateContent xmlns:mc="http://schemas.openxmlformats.org/markup-compatibility/2006">
        <mc:Choice xmlns:a14="http://schemas.microsoft.com/office/drawing/2010/main" Requires="a14">
          <p:sp>
            <p:nvSpPr>
              <p:cNvPr id="4" name="Content Placeholder 2">
                <a:extLst>
                  <a:ext uri="{FF2B5EF4-FFF2-40B4-BE49-F238E27FC236}">
                    <a16:creationId xmlns:a16="http://schemas.microsoft.com/office/drawing/2014/main" id="{3DC3FB12-04BF-4299-24EB-BD5C4316E346}"/>
                  </a:ext>
                </a:extLst>
              </p:cNvPr>
              <p:cNvSpPr>
                <a:spLocks noGrp="1"/>
              </p:cNvSpPr>
              <p:nvPr>
                <p:ph idx="1"/>
              </p:nvPr>
            </p:nvSpPr>
            <p:spPr>
              <a:xfrm>
                <a:off x="257694" y="1325563"/>
                <a:ext cx="11438313" cy="5246370"/>
              </a:xfrm>
            </p:spPr>
            <p:txBody>
              <a:bodyPr>
                <a:normAutofit lnSpcReduction="10000"/>
              </a:bodyPr>
              <a:lstStyle/>
              <a:p>
                <a:pPr algn="l" rtl="0"/>
                <a:r>
                  <a:rPr lang="en-US" sz="2400" b="1" dirty="0">
                    <a:latin typeface="Alef" panose="00000500000000000000" pitchFamily="2" charset="-79"/>
                    <a:cs typeface="Alef" panose="00000500000000000000" pitchFamily="2" charset="-79"/>
                  </a:rPr>
                  <a:t>Type I error </a:t>
                </a:r>
                <a:r>
                  <a:rPr lang="en-US" sz="2400" dirty="0">
                    <a:latin typeface="Alef" panose="00000500000000000000" pitchFamily="2" charset="-79"/>
                    <a:cs typeface="Alef" panose="00000500000000000000" pitchFamily="2" charset="-79"/>
                  </a:rPr>
                  <a:t>– presumably set to </a:t>
                </a:r>
                <a14:m>
                  <m:oMath xmlns:m="http://schemas.openxmlformats.org/officeDocument/2006/math">
                    <m:r>
                      <a:rPr lang="en-US" sz="2400" smtClean="0">
                        <a:latin typeface="Cambria Math" panose="02040503050406030204" pitchFamily="18" charset="0"/>
                      </a:rPr>
                      <m:t>𝛼</m:t>
                    </m:r>
                  </m:oMath>
                </a14:m>
                <a:r>
                  <a:rPr lang="en-US" sz="2400" dirty="0">
                    <a:latin typeface="Alef" panose="00000500000000000000" pitchFamily="2" charset="-79"/>
                    <a:cs typeface="Alef" panose="00000500000000000000" pitchFamily="2" charset="-79"/>
                  </a:rPr>
                  <a:t> (but, more on that soon).</a:t>
                </a:r>
              </a:p>
              <a:p>
                <a:pPr algn="l" rtl="0"/>
                <a:endParaRPr lang="en-US" sz="2400" dirty="0">
                  <a:latin typeface="Alef" panose="00000500000000000000" pitchFamily="2" charset="-79"/>
                  <a:cs typeface="Alef" panose="00000500000000000000" pitchFamily="2" charset="-79"/>
                </a:endParaRPr>
              </a:p>
              <a:p>
                <a:pPr algn="l" rtl="0"/>
                <a:r>
                  <a:rPr lang="en-US" sz="2400" b="1" dirty="0">
                    <a:latin typeface="Alef" panose="00000500000000000000" pitchFamily="2" charset="-79"/>
                    <a:cs typeface="Alef" panose="00000500000000000000" pitchFamily="2" charset="-79"/>
                  </a:rPr>
                  <a:t>Type II error (</a:t>
                </a:r>
                <a14:m>
                  <m:oMath xmlns:m="http://schemas.openxmlformats.org/officeDocument/2006/math">
                    <m:r>
                      <a:rPr lang="el-GR" sz="2400" b="1" i="1" smtClean="0">
                        <a:latin typeface="Cambria Math" panose="02040503050406030204" pitchFamily="18" charset="0"/>
                        <a:ea typeface="Cambria Math" panose="02040503050406030204" pitchFamily="18" charset="0"/>
                      </a:rPr>
                      <m:t>𝜷</m:t>
                    </m:r>
                  </m:oMath>
                </a14:m>
                <a:r>
                  <a:rPr lang="en-US" sz="2400" b="1" dirty="0">
                    <a:latin typeface="Alef" panose="00000500000000000000" pitchFamily="2" charset="-79"/>
                    <a:cs typeface="Alef" panose="00000500000000000000" pitchFamily="2" charset="-79"/>
                  </a:rPr>
                  <a:t>):</a:t>
                </a:r>
              </a:p>
              <a:p>
                <a:pPr lvl="1" algn="l" rtl="0"/>
                <a:r>
                  <a:rPr lang="en-US" sz="2000" dirty="0">
                    <a:latin typeface="Alef" panose="00000500000000000000" pitchFamily="2" charset="-79"/>
                    <a:cs typeface="Alef" panose="00000500000000000000" pitchFamily="2" charset="-79"/>
                  </a:rPr>
                  <a:t>Higher </a:t>
                </a:r>
                <a14:m>
                  <m:oMath xmlns:m="http://schemas.openxmlformats.org/officeDocument/2006/math">
                    <m:r>
                      <a:rPr lang="en-US" sz="2000" smtClean="0">
                        <a:latin typeface="Cambria Math" panose="02040503050406030204" pitchFamily="18" charset="0"/>
                      </a:rPr>
                      <m:t>𝛼</m:t>
                    </m:r>
                  </m:oMath>
                </a14:m>
                <a:r>
                  <a:rPr lang="en-US" sz="2000" dirty="0">
                    <a:latin typeface="Alef" panose="00000500000000000000" pitchFamily="2" charset="-79"/>
                    <a:cs typeface="Alef" panose="00000500000000000000" pitchFamily="2" charset="-79"/>
                  </a:rPr>
                  <a:t> </a:t>
                </a:r>
                <a:r>
                  <a:rPr lang="en-US" sz="2000" dirty="0">
                    <a:latin typeface="Alef" panose="00000500000000000000" pitchFamily="2" charset="-79"/>
                    <a:cs typeface="Alef" panose="00000500000000000000" pitchFamily="2" charset="-79"/>
                    <a:sym typeface="Wingdings" panose="05000000000000000000" pitchFamily="2" charset="2"/>
                  </a:rPr>
                  <a:t> lower</a:t>
                </a:r>
                <a:r>
                  <a:rPr lang="el-GR" sz="2000" dirty="0">
                    <a:ea typeface="Cambria Math" panose="02040503050406030204" pitchFamily="18" charset="0"/>
                  </a:rPr>
                  <a:t> </a:t>
                </a:r>
                <a14:m>
                  <m:oMath xmlns:m="http://schemas.openxmlformats.org/officeDocument/2006/math">
                    <m:r>
                      <a:rPr lang="el-GR" sz="2000" i="1">
                        <a:latin typeface="Cambria Math" panose="02040503050406030204" pitchFamily="18" charset="0"/>
                        <a:ea typeface="Cambria Math" panose="02040503050406030204" pitchFamily="18" charset="0"/>
                      </a:rPr>
                      <m:t>𝛽</m:t>
                    </m:r>
                  </m:oMath>
                </a14:m>
                <a:r>
                  <a:rPr lang="en-US" sz="2000" dirty="0">
                    <a:latin typeface="Alef" panose="00000500000000000000" pitchFamily="2" charset="-79"/>
                    <a:cs typeface="Alef" panose="00000500000000000000" pitchFamily="2" charset="-79"/>
                  </a:rPr>
                  <a:t>, higher statistical power.</a:t>
                </a:r>
              </a:p>
              <a:p>
                <a:pPr lvl="1" algn="l" rtl="0"/>
                <a:r>
                  <a:rPr lang="en-US" sz="2000" dirty="0">
                    <a:latin typeface="Alef" panose="00000500000000000000" pitchFamily="2" charset="-79"/>
                    <a:cs typeface="Alef" panose="00000500000000000000" pitchFamily="2" charset="-79"/>
                  </a:rPr>
                  <a:t>One-tailed test </a:t>
                </a:r>
                <a:r>
                  <a:rPr lang="en-US" sz="2000" dirty="0">
                    <a:latin typeface="Alef" panose="00000500000000000000" pitchFamily="2" charset="-79"/>
                    <a:cs typeface="Alef" panose="00000500000000000000" pitchFamily="2" charset="-79"/>
                    <a:sym typeface="Wingdings" panose="05000000000000000000" pitchFamily="2" charset="2"/>
                  </a:rPr>
                  <a:t> lower </a:t>
                </a:r>
                <a14:m>
                  <m:oMath xmlns:m="http://schemas.openxmlformats.org/officeDocument/2006/math">
                    <m:r>
                      <a:rPr lang="el-GR" sz="2000" i="1" smtClean="0">
                        <a:latin typeface="Cambria Math" panose="02040503050406030204" pitchFamily="18" charset="0"/>
                        <a:ea typeface="Cambria Math" panose="02040503050406030204" pitchFamily="18" charset="0"/>
                      </a:rPr>
                      <m:t>𝛽</m:t>
                    </m:r>
                  </m:oMath>
                </a14:m>
                <a:r>
                  <a:rPr lang="en-US" sz="2000" dirty="0">
                    <a:latin typeface="Alef" panose="00000500000000000000" pitchFamily="2" charset="-79"/>
                    <a:cs typeface="Alef" panose="00000500000000000000" pitchFamily="2" charset="-79"/>
                  </a:rPr>
                  <a:t>, higher statistical power.</a:t>
                </a:r>
              </a:p>
              <a:p>
                <a:pPr lvl="1" algn="l" rtl="0"/>
                <a:r>
                  <a:rPr lang="en-US" sz="2000" dirty="0">
                    <a:latin typeface="Alef" panose="00000500000000000000" pitchFamily="2" charset="-79"/>
                    <a:cs typeface="Alef" panose="00000500000000000000" pitchFamily="2" charset="-79"/>
                  </a:rPr>
                  <a:t>Greater population effect size </a:t>
                </a:r>
                <a:r>
                  <a:rPr lang="en-US" sz="2000" dirty="0">
                    <a:latin typeface="Alef" panose="00000500000000000000" pitchFamily="2" charset="-79"/>
                    <a:cs typeface="Alef" panose="00000500000000000000" pitchFamily="2" charset="-79"/>
                    <a:sym typeface="Wingdings" panose="05000000000000000000" pitchFamily="2" charset="2"/>
                  </a:rPr>
                  <a:t> lower </a:t>
                </a:r>
                <a14:m>
                  <m:oMath xmlns:m="http://schemas.openxmlformats.org/officeDocument/2006/math">
                    <m:r>
                      <a:rPr lang="el-GR" sz="2000" i="1" smtClean="0">
                        <a:latin typeface="Cambria Math" panose="02040503050406030204" pitchFamily="18" charset="0"/>
                        <a:ea typeface="Cambria Math" panose="02040503050406030204" pitchFamily="18" charset="0"/>
                      </a:rPr>
                      <m:t>𝛽</m:t>
                    </m:r>
                  </m:oMath>
                </a14:m>
                <a:r>
                  <a:rPr lang="en-US" sz="2000" b="1" dirty="0">
                    <a:latin typeface="Alef" panose="00000500000000000000" pitchFamily="2" charset="-79"/>
                    <a:cs typeface="Alef" panose="00000500000000000000" pitchFamily="2" charset="-79"/>
                    <a:sym typeface="Wingdings" panose="05000000000000000000" pitchFamily="2" charset="2"/>
                  </a:rPr>
                  <a:t>, </a:t>
                </a:r>
                <a:r>
                  <a:rPr lang="en-US" sz="2000" dirty="0">
                    <a:latin typeface="Alef" panose="00000500000000000000" pitchFamily="2" charset="-79"/>
                    <a:cs typeface="Alef" panose="00000500000000000000" pitchFamily="2" charset="-79"/>
                    <a:sym typeface="Wingdings" panose="05000000000000000000" pitchFamily="2" charset="2"/>
                  </a:rPr>
                  <a:t>higher statistical power.</a:t>
                </a:r>
              </a:p>
              <a:p>
                <a:pPr lvl="1" algn="l" rtl="0"/>
                <a:r>
                  <a:rPr lang="en-US" sz="2000" dirty="0">
                    <a:latin typeface="Alef" panose="00000500000000000000" pitchFamily="2" charset="-79"/>
                    <a:cs typeface="Alef" panose="00000500000000000000" pitchFamily="2" charset="-79"/>
                    <a:sym typeface="Wingdings" panose="05000000000000000000" pitchFamily="2" charset="2"/>
                  </a:rPr>
                  <a:t>Greater error variance (i.e., population variance)  higher </a:t>
                </a:r>
                <a14:m>
                  <m:oMath xmlns:m="http://schemas.openxmlformats.org/officeDocument/2006/math">
                    <m:r>
                      <a:rPr lang="el-GR" sz="2000" i="1" smtClean="0">
                        <a:latin typeface="Cambria Math" panose="02040503050406030204" pitchFamily="18" charset="0"/>
                        <a:ea typeface="Cambria Math" panose="02040503050406030204" pitchFamily="18" charset="0"/>
                      </a:rPr>
                      <m:t>𝛽</m:t>
                    </m:r>
                  </m:oMath>
                </a14:m>
                <a:r>
                  <a:rPr lang="en-US" sz="2000" dirty="0">
                    <a:latin typeface="Alef" panose="00000500000000000000" pitchFamily="2" charset="-79"/>
                    <a:cs typeface="Alef" panose="00000500000000000000" pitchFamily="2" charset="-79"/>
                    <a:sym typeface="Wingdings" panose="05000000000000000000" pitchFamily="2" charset="2"/>
                  </a:rPr>
                  <a:t>, lower statistical power</a:t>
                </a:r>
              </a:p>
              <a:p>
                <a:pPr lvl="1" algn="l" rtl="0"/>
                <a:r>
                  <a:rPr lang="en-US" sz="2000" dirty="0">
                    <a:latin typeface="Alef" panose="00000500000000000000" pitchFamily="2" charset="-79"/>
                    <a:cs typeface="Alef" panose="00000500000000000000" pitchFamily="2" charset="-79"/>
                  </a:rPr>
                  <a:t>Larger sample size </a:t>
                </a:r>
                <a:r>
                  <a:rPr lang="en-US" sz="2000" dirty="0">
                    <a:latin typeface="Alef" panose="00000500000000000000" pitchFamily="2" charset="-79"/>
                    <a:cs typeface="Alef" panose="00000500000000000000" pitchFamily="2" charset="-79"/>
                    <a:sym typeface="Wingdings" panose="05000000000000000000" pitchFamily="2" charset="2"/>
                  </a:rPr>
                  <a:t> lower </a:t>
                </a:r>
                <a14:m>
                  <m:oMath xmlns:m="http://schemas.openxmlformats.org/officeDocument/2006/math">
                    <m:r>
                      <a:rPr lang="el-GR" sz="2000" i="1" smtClean="0">
                        <a:latin typeface="Cambria Math" panose="02040503050406030204" pitchFamily="18" charset="0"/>
                        <a:ea typeface="Cambria Math" panose="02040503050406030204" pitchFamily="18" charset="0"/>
                      </a:rPr>
                      <m:t>𝛽</m:t>
                    </m:r>
                  </m:oMath>
                </a14:m>
                <a:r>
                  <a:rPr lang="en-US" sz="2000" dirty="0">
                    <a:latin typeface="Alef" panose="00000500000000000000" pitchFamily="2" charset="-79"/>
                    <a:cs typeface="Alef" panose="00000500000000000000" pitchFamily="2" charset="-79"/>
                  </a:rPr>
                  <a:t>, higher statistical power. </a:t>
                </a:r>
              </a:p>
              <a:p>
                <a:pPr algn="l" rtl="0"/>
                <a:r>
                  <a:rPr lang="en-US" sz="2400" b="1" dirty="0">
                    <a:latin typeface="Alef" panose="00000500000000000000" pitchFamily="2" charset="-79"/>
                    <a:cs typeface="Alef" panose="00000500000000000000" pitchFamily="2" charset="-79"/>
                  </a:rPr>
                  <a:t>As researchers, we can make design decisions </a:t>
                </a:r>
                <a:r>
                  <a:rPr lang="en-US" sz="2400" dirty="0">
                    <a:latin typeface="Alef" panose="00000500000000000000" pitchFamily="2" charset="-79"/>
                    <a:cs typeface="Alef" panose="00000500000000000000" pitchFamily="2" charset="-79"/>
                  </a:rPr>
                  <a:t>that impact some of these factors (</a:t>
                </a:r>
                <a14:m>
                  <m:oMath xmlns:m="http://schemas.openxmlformats.org/officeDocument/2006/math">
                    <m:r>
                      <a:rPr lang="en-US" sz="2400" smtClean="0">
                        <a:latin typeface="Cambria Math" panose="02040503050406030204" pitchFamily="18" charset="0"/>
                      </a:rPr>
                      <m:t>𝛼</m:t>
                    </m:r>
                  </m:oMath>
                </a14:m>
                <a:r>
                  <a:rPr lang="en-US" sz="2400" dirty="0">
                    <a:latin typeface="Alef" panose="00000500000000000000" pitchFamily="2" charset="-79"/>
                    <a:cs typeface="Alef" panose="00000500000000000000" pitchFamily="2" charset="-79"/>
                  </a:rPr>
                  <a:t>, sample size, measurement error) but not others (population effect size, individual differences).</a:t>
                </a:r>
              </a:p>
              <a:p>
                <a:pPr algn="l" rtl="0"/>
                <a:endParaRPr lang="en-US" sz="2400" dirty="0">
                  <a:latin typeface="Alef" panose="00000500000000000000" pitchFamily="2" charset="-79"/>
                  <a:cs typeface="Alef" panose="00000500000000000000" pitchFamily="2" charset="-79"/>
                </a:endParaRPr>
              </a:p>
              <a:p>
                <a:pPr algn="l" rtl="0"/>
                <a:r>
                  <a:rPr lang="en-US" sz="2400" b="1" dirty="0">
                    <a:latin typeface="Alef" panose="00000500000000000000" pitchFamily="2" charset="-79"/>
                    <a:cs typeface="Alef" panose="00000500000000000000" pitchFamily="2" charset="-79"/>
                  </a:rPr>
                  <a:t>Statistical power is crucial for reproducible science</a:t>
                </a:r>
                <a:r>
                  <a:rPr lang="en-US" sz="2400" dirty="0">
                    <a:latin typeface="Alef" panose="00000500000000000000" pitchFamily="2" charset="-79"/>
                    <a:cs typeface="Alef" panose="00000500000000000000" pitchFamily="2" charset="-79"/>
                  </a:rPr>
                  <a:t> </a:t>
                </a:r>
              </a:p>
              <a:p>
                <a:pPr lvl="1" algn="l" rtl="0"/>
                <a:r>
                  <a:rPr lang="en-US" sz="2000" dirty="0">
                    <a:latin typeface="Alef" panose="00000500000000000000" pitchFamily="2" charset="-79"/>
                    <a:cs typeface="Alef" panose="00000500000000000000" pitchFamily="2" charset="-79"/>
                  </a:rPr>
                  <a:t>Perhaps more than you think: We will learn why next week.</a:t>
                </a:r>
              </a:p>
              <a:p>
                <a:pPr marL="457200" lvl="1" indent="0" algn="l" rtl="0">
                  <a:buNone/>
                </a:pPr>
                <a:endParaRPr lang="en-US" sz="2000" dirty="0">
                  <a:latin typeface="Alef" panose="00000500000000000000" pitchFamily="2" charset="-79"/>
                  <a:cs typeface="Alef" panose="00000500000000000000" pitchFamily="2" charset="-79"/>
                </a:endParaRPr>
              </a:p>
              <a:p>
                <a:pPr marL="0" indent="0" algn="l" rtl="0">
                  <a:buNone/>
                </a:pPr>
                <a:endParaRPr lang="en-US" sz="2400" dirty="0">
                  <a:latin typeface="Alef" panose="00000500000000000000" pitchFamily="2" charset="-79"/>
                  <a:cs typeface="Alef" panose="00000500000000000000" pitchFamily="2" charset="-79"/>
                </a:endParaRPr>
              </a:p>
            </p:txBody>
          </p:sp>
        </mc:Choice>
        <mc:Fallback>
          <p:sp>
            <p:nvSpPr>
              <p:cNvPr id="4" name="Content Placeholder 2">
                <a:extLst>
                  <a:ext uri="{FF2B5EF4-FFF2-40B4-BE49-F238E27FC236}">
                    <a16:creationId xmlns:a16="http://schemas.microsoft.com/office/drawing/2014/main" id="{3DC3FB12-04BF-4299-24EB-BD5C4316E346}"/>
                  </a:ext>
                </a:extLst>
              </p:cNvPr>
              <p:cNvSpPr>
                <a:spLocks noGrp="1" noRot="1" noChangeAspect="1" noMove="1" noResize="1" noEditPoints="1" noAdjustHandles="1" noChangeArrowheads="1" noChangeShapeType="1" noTextEdit="1"/>
              </p:cNvSpPr>
              <p:nvPr>
                <p:ph idx="1"/>
              </p:nvPr>
            </p:nvSpPr>
            <p:spPr>
              <a:xfrm>
                <a:off x="257694" y="1325563"/>
                <a:ext cx="11438313" cy="5246370"/>
              </a:xfrm>
              <a:blipFill>
                <a:blip r:embed="rId3"/>
                <a:stretch>
                  <a:fillRect l="-693" t="-1858"/>
                </a:stretch>
              </a:blipFill>
            </p:spPr>
            <p:txBody>
              <a:bodyPr/>
              <a:lstStyle/>
              <a:p>
                <a:r>
                  <a:rPr lang="en-US">
                    <a:noFill/>
                  </a:rPr>
                  <a:t> </a:t>
                </a:r>
              </a:p>
            </p:txBody>
          </p:sp>
        </mc:Fallback>
      </mc:AlternateContent>
      <p:sp>
        <p:nvSpPr>
          <p:cNvPr id="8" name="Rectangle 3">
            <a:extLst>
              <a:ext uri="{FF2B5EF4-FFF2-40B4-BE49-F238E27FC236}">
                <a16:creationId xmlns:a16="http://schemas.microsoft.com/office/drawing/2014/main" id="{FA049725-9298-4E20-2CCE-BB5C84BD87B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he-IL"/>
          </a:p>
        </p:txBody>
      </p:sp>
    </p:spTree>
    <p:extLst>
      <p:ext uri="{BB962C8B-B14F-4D97-AF65-F5344CB8AC3E}">
        <p14:creationId xmlns:p14="http://schemas.microsoft.com/office/powerpoint/2010/main" val="2201342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FCAB3-919A-399C-EFE9-36FDB7750EE6}"/>
              </a:ext>
            </a:extLst>
          </p:cNvPr>
          <p:cNvSpPr>
            <a:spLocks noGrp="1"/>
          </p:cNvSpPr>
          <p:nvPr>
            <p:ph type="title"/>
          </p:nvPr>
        </p:nvSpPr>
        <p:spPr/>
        <p:txBody>
          <a:bodyPr>
            <a:normAutofit/>
          </a:bodyPr>
          <a:lstStyle/>
          <a:p>
            <a:pPr algn="ctr" rtl="0"/>
            <a:r>
              <a:rPr lang="en-US" sz="4800" b="1" dirty="0">
                <a:latin typeface="Alef" panose="00000500000000000000" pitchFamily="2" charset="-79"/>
                <a:cs typeface="Alef" panose="00000500000000000000" pitchFamily="2" charset="-79"/>
              </a:rPr>
              <a:t>Two-sample t-test</a:t>
            </a:r>
            <a:br>
              <a:rPr lang="en-US" sz="4800" b="1" dirty="0">
                <a:latin typeface="Alef" panose="00000500000000000000" pitchFamily="2" charset="-79"/>
                <a:cs typeface="Alef" panose="00000500000000000000" pitchFamily="2" charset="-79"/>
              </a:rPr>
            </a:br>
            <a:r>
              <a:rPr lang="en-US" sz="2800" dirty="0">
                <a:latin typeface="Alef" panose="00000500000000000000" pitchFamily="2" charset="-79"/>
                <a:cs typeface="Alef" panose="00000500000000000000" pitchFamily="2" charset="-79"/>
              </a:rPr>
              <a:t>Independent samples</a:t>
            </a:r>
            <a:endParaRPr lang="he-IL" sz="4800" dirty="0">
              <a:latin typeface="Alef" panose="00000500000000000000" pitchFamily="2" charset="-79"/>
              <a:cs typeface="Alef" panose="00000500000000000000" pitchFamily="2" charset="-79"/>
            </a:endParaRPr>
          </a:p>
        </p:txBody>
      </p:sp>
    </p:spTree>
    <p:extLst>
      <p:ext uri="{BB962C8B-B14F-4D97-AF65-F5344CB8AC3E}">
        <p14:creationId xmlns:p14="http://schemas.microsoft.com/office/powerpoint/2010/main" val="488170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 y="-69215"/>
            <a:ext cx="11211560" cy="1325563"/>
          </a:xfrm>
        </p:spPr>
        <p:txBody>
          <a:bodyPr/>
          <a:lstStyle/>
          <a:p>
            <a:pPr algn="l" rtl="0"/>
            <a:r>
              <a:rPr lang="en-US" sz="4000" dirty="0">
                <a:latin typeface="Alef" panose="00000500000000000000" pitchFamily="2" charset="-79"/>
                <a:cs typeface="Alef" panose="00000500000000000000" pitchFamily="2" charset="-79"/>
              </a:rPr>
              <a:t>Two-sample tests</a:t>
            </a:r>
            <a:endParaRPr lang="he-IL" sz="4000" dirty="0">
              <a:latin typeface="Alef" panose="00000500000000000000" pitchFamily="2" charset="-79"/>
              <a:cs typeface="Alef" panose="00000500000000000000" pitchFamily="2" charset="-79"/>
            </a:endParaRPr>
          </a:p>
        </p:txBody>
      </p:sp>
      <p:sp>
        <p:nvSpPr>
          <p:cNvPr id="4" name="Content Placeholder 2">
            <a:extLst>
              <a:ext uri="{FF2B5EF4-FFF2-40B4-BE49-F238E27FC236}">
                <a16:creationId xmlns:a16="http://schemas.microsoft.com/office/drawing/2014/main" id="{3DC3FB12-04BF-4299-24EB-BD5C4316E346}"/>
              </a:ext>
            </a:extLst>
          </p:cNvPr>
          <p:cNvSpPr>
            <a:spLocks noGrp="1"/>
          </p:cNvSpPr>
          <p:nvPr>
            <p:ph idx="1"/>
          </p:nvPr>
        </p:nvSpPr>
        <p:spPr>
          <a:xfrm>
            <a:off x="333375" y="1143000"/>
            <a:ext cx="11370945" cy="5562600"/>
          </a:xfrm>
        </p:spPr>
        <p:txBody>
          <a:bodyPr>
            <a:normAutofit fontScale="85000" lnSpcReduction="20000"/>
          </a:bodyPr>
          <a:lstStyle/>
          <a:p>
            <a:pPr algn="l" rtl="0"/>
            <a:r>
              <a:rPr lang="en-US" sz="2400" b="1" dirty="0">
                <a:latin typeface="Alef" panose="00000500000000000000" pitchFamily="2" charset="-79"/>
                <a:cs typeface="Alef" panose="00000500000000000000" pitchFamily="2" charset="-79"/>
              </a:rPr>
              <a:t>One-sample tests are relatively rare.</a:t>
            </a:r>
          </a:p>
          <a:p>
            <a:pPr algn="l" rtl="0"/>
            <a:endParaRPr lang="en-US" sz="2400" dirty="0">
              <a:latin typeface="Alef" panose="00000500000000000000" pitchFamily="2" charset="-79"/>
              <a:cs typeface="Alef" panose="00000500000000000000" pitchFamily="2" charset="-79"/>
            </a:endParaRPr>
          </a:p>
          <a:p>
            <a:pPr algn="l" rtl="0"/>
            <a:r>
              <a:rPr lang="en-US" sz="2400" dirty="0">
                <a:latin typeface="Alef" panose="00000500000000000000" pitchFamily="2" charset="-79"/>
                <a:cs typeface="Alef" panose="00000500000000000000" pitchFamily="2" charset="-79"/>
              </a:rPr>
              <a:t>In many cases, we have </a:t>
            </a:r>
            <a:r>
              <a:rPr lang="en-US" sz="2400" b="1" dirty="0">
                <a:latin typeface="Alef" panose="00000500000000000000" pitchFamily="2" charset="-79"/>
                <a:cs typeface="Alef" panose="00000500000000000000" pitchFamily="2" charset="-79"/>
              </a:rPr>
              <a:t>more than one group (i.e., one population) of participants </a:t>
            </a:r>
            <a:r>
              <a:rPr lang="en-US" sz="2400" dirty="0">
                <a:latin typeface="Alef" panose="00000500000000000000" pitchFamily="2" charset="-79"/>
                <a:cs typeface="Alef" panose="00000500000000000000" pitchFamily="2" charset="-79"/>
              </a:rPr>
              <a:t>(or, more broadly, observations).</a:t>
            </a:r>
          </a:p>
          <a:p>
            <a:pPr algn="l" rtl="0"/>
            <a:endParaRPr lang="en-US" sz="2400" dirty="0">
              <a:latin typeface="Alef" panose="00000500000000000000" pitchFamily="2" charset="-79"/>
              <a:cs typeface="Alef" panose="00000500000000000000" pitchFamily="2" charset="-79"/>
            </a:endParaRPr>
          </a:p>
          <a:p>
            <a:pPr algn="l" rtl="0"/>
            <a:r>
              <a:rPr lang="en-US" sz="2400" dirty="0">
                <a:latin typeface="Alef" panose="00000500000000000000" pitchFamily="2" charset="-79"/>
                <a:cs typeface="Alef" panose="00000500000000000000" pitchFamily="2" charset="-79"/>
              </a:rPr>
              <a:t>E.g., </a:t>
            </a:r>
          </a:p>
          <a:p>
            <a:pPr lvl="1" algn="l" rtl="0"/>
            <a:r>
              <a:rPr lang="en-US" sz="2000" dirty="0">
                <a:latin typeface="Alef" panose="00000500000000000000" pitchFamily="2" charset="-79"/>
                <a:cs typeface="Alef" panose="00000500000000000000" pitchFamily="2" charset="-79"/>
              </a:rPr>
              <a:t>Do people who drank caffeine before a test performed better than those who did not?</a:t>
            </a:r>
          </a:p>
          <a:p>
            <a:pPr lvl="1" algn="l" rtl="0"/>
            <a:r>
              <a:rPr lang="en-US" sz="2000" dirty="0">
                <a:latin typeface="Alef" panose="00000500000000000000" pitchFamily="2" charset="-79"/>
                <a:cs typeface="Alef" panose="00000500000000000000" pitchFamily="2" charset="-79"/>
              </a:rPr>
              <a:t>Do people that took a certain drug fared better in terms of symptoms than a control group?</a:t>
            </a:r>
          </a:p>
          <a:p>
            <a:pPr lvl="1" algn="l" rtl="0"/>
            <a:r>
              <a:rPr lang="en-US" sz="2000" dirty="0">
                <a:latin typeface="Alef" panose="00000500000000000000" pitchFamily="2" charset="-79"/>
                <a:cs typeface="Alef" panose="00000500000000000000" pitchFamily="2" charset="-79"/>
              </a:rPr>
              <a:t>Do two groups of participants (men vs. women, married vs. single, etc.)differ in some psychological trait?</a:t>
            </a:r>
          </a:p>
          <a:p>
            <a:pPr lvl="1" algn="l" rtl="0"/>
            <a:r>
              <a:rPr lang="en-US" sz="2000" dirty="0">
                <a:latin typeface="Alef" panose="00000500000000000000" pitchFamily="2" charset="-79"/>
                <a:cs typeface="Alef" panose="00000500000000000000" pitchFamily="2" charset="-79"/>
              </a:rPr>
              <a:t>Do individuals with and without a certain condition differ in their neuronal activity?</a:t>
            </a:r>
          </a:p>
          <a:p>
            <a:pPr lvl="1" algn="l" rtl="0"/>
            <a:r>
              <a:rPr lang="en-US" sz="2000" dirty="0">
                <a:latin typeface="Alef" panose="00000500000000000000" pitchFamily="2" charset="-79"/>
                <a:cs typeface="Alef" panose="00000500000000000000" pitchFamily="2" charset="-79"/>
              </a:rPr>
              <a:t>…</a:t>
            </a:r>
          </a:p>
          <a:p>
            <a:pPr lvl="1" algn="l" rtl="0"/>
            <a:endParaRPr lang="en-US" sz="2000" dirty="0">
              <a:latin typeface="Alef" panose="00000500000000000000" pitchFamily="2" charset="-79"/>
              <a:cs typeface="Alef" panose="00000500000000000000" pitchFamily="2" charset="-79"/>
            </a:endParaRPr>
          </a:p>
          <a:p>
            <a:pPr algn="l" rtl="0"/>
            <a:r>
              <a:rPr lang="en-US" sz="2400" dirty="0">
                <a:latin typeface="Alef" panose="00000500000000000000" pitchFamily="2" charset="-79"/>
                <a:cs typeface="Alef" panose="00000500000000000000" pitchFamily="2" charset="-79"/>
              </a:rPr>
              <a:t>All these questions can be reframed as an examination of the influence of a </a:t>
            </a:r>
            <a:r>
              <a:rPr lang="en-US" sz="2400" b="1" dirty="0">
                <a:latin typeface="Alef" panose="00000500000000000000" pitchFamily="2" charset="-79"/>
                <a:cs typeface="Alef" panose="00000500000000000000" pitchFamily="2" charset="-79"/>
              </a:rPr>
              <a:t>categorical</a:t>
            </a:r>
            <a:r>
              <a:rPr lang="en-US" sz="2400" dirty="0">
                <a:latin typeface="Alef" panose="00000500000000000000" pitchFamily="2" charset="-79"/>
                <a:cs typeface="Alef" panose="00000500000000000000" pitchFamily="2" charset="-79"/>
              </a:rPr>
              <a:t> </a:t>
            </a:r>
            <a:r>
              <a:rPr lang="en-US" sz="2400" b="1" dirty="0">
                <a:latin typeface="Alef" panose="00000500000000000000" pitchFamily="2" charset="-79"/>
                <a:cs typeface="Alef" panose="00000500000000000000" pitchFamily="2" charset="-79"/>
              </a:rPr>
              <a:t>independent variable with two levels </a:t>
            </a:r>
            <a:r>
              <a:rPr lang="en-US" sz="2400" dirty="0">
                <a:latin typeface="Alef" panose="00000500000000000000" pitchFamily="2" charset="-79"/>
                <a:cs typeface="Alef" panose="00000500000000000000" pitchFamily="2" charset="-79"/>
              </a:rPr>
              <a:t>on a </a:t>
            </a:r>
            <a:r>
              <a:rPr lang="en-US" sz="2400" b="1" dirty="0">
                <a:latin typeface="Alef" panose="00000500000000000000" pitchFamily="2" charset="-79"/>
                <a:cs typeface="Alef" panose="00000500000000000000" pitchFamily="2" charset="-79"/>
              </a:rPr>
              <a:t>numeric</a:t>
            </a:r>
            <a:r>
              <a:rPr lang="en-US" sz="2400" dirty="0">
                <a:latin typeface="Alef" panose="00000500000000000000" pitchFamily="2" charset="-79"/>
                <a:cs typeface="Alef" panose="00000500000000000000" pitchFamily="2" charset="-79"/>
              </a:rPr>
              <a:t> </a:t>
            </a:r>
            <a:r>
              <a:rPr lang="en-US" sz="2400" b="1" dirty="0">
                <a:latin typeface="Alef" panose="00000500000000000000" pitchFamily="2" charset="-79"/>
                <a:cs typeface="Alef" panose="00000500000000000000" pitchFamily="2" charset="-79"/>
              </a:rPr>
              <a:t>dependent variable.</a:t>
            </a:r>
          </a:p>
          <a:p>
            <a:pPr lvl="1" algn="l" rtl="0"/>
            <a:r>
              <a:rPr lang="en-US" sz="2000" dirty="0">
                <a:latin typeface="Alef" panose="00000500000000000000" pitchFamily="2" charset="-79"/>
                <a:cs typeface="Alef" panose="00000500000000000000" pitchFamily="2" charset="-79"/>
              </a:rPr>
              <a:t>E.g., </a:t>
            </a:r>
          </a:p>
          <a:p>
            <a:pPr lvl="2" algn="l" rtl="0"/>
            <a:r>
              <a:rPr lang="en-US" sz="1600" dirty="0">
                <a:latin typeface="Alef" panose="00000500000000000000" pitchFamily="2" charset="-79"/>
                <a:cs typeface="Alef" panose="00000500000000000000" pitchFamily="2" charset="-79"/>
              </a:rPr>
              <a:t>Yes/no caffeine </a:t>
            </a:r>
            <a:r>
              <a:rPr lang="en-US" sz="1600" dirty="0">
                <a:latin typeface="Alef" panose="00000500000000000000" pitchFamily="2" charset="-79"/>
                <a:cs typeface="Alef" panose="00000500000000000000" pitchFamily="2" charset="-79"/>
                <a:sym typeface="Wingdings" panose="05000000000000000000" pitchFamily="2" charset="2"/>
              </a:rPr>
              <a:t> test performance</a:t>
            </a:r>
          </a:p>
          <a:p>
            <a:pPr lvl="2" algn="l" rtl="0"/>
            <a:r>
              <a:rPr lang="en-US" sz="1600" dirty="0">
                <a:latin typeface="Alef" panose="00000500000000000000" pitchFamily="2" charset="-79"/>
                <a:cs typeface="Alef" panose="00000500000000000000" pitchFamily="2" charset="-79"/>
                <a:sym typeface="Wingdings" panose="05000000000000000000" pitchFamily="2" charset="2"/>
              </a:rPr>
              <a:t>Yes/no drug  symptoms </a:t>
            </a:r>
          </a:p>
          <a:p>
            <a:pPr lvl="2" algn="l" rtl="0"/>
            <a:r>
              <a:rPr lang="en-US" sz="1600" dirty="0">
                <a:latin typeface="Alef" panose="00000500000000000000" pitchFamily="2" charset="-79"/>
                <a:cs typeface="Alef" panose="00000500000000000000" pitchFamily="2" charset="-79"/>
                <a:sym typeface="Wingdings" panose="05000000000000000000" pitchFamily="2" charset="2"/>
              </a:rPr>
              <a:t>Sex (male/female)  psychological trait</a:t>
            </a:r>
          </a:p>
          <a:p>
            <a:pPr lvl="2" algn="l" rtl="0"/>
            <a:r>
              <a:rPr lang="en-US" sz="1600" dirty="0">
                <a:latin typeface="Alef" panose="00000500000000000000" pitchFamily="2" charset="-79"/>
                <a:cs typeface="Alef" panose="00000500000000000000" pitchFamily="2" charset="-79"/>
                <a:sym typeface="Wingdings" panose="05000000000000000000" pitchFamily="2" charset="2"/>
              </a:rPr>
              <a:t>Psychological condition (present/absent)  neuroimaging measure</a:t>
            </a:r>
          </a:p>
          <a:p>
            <a:pPr lvl="2" algn="l" rtl="0"/>
            <a:endParaRPr lang="en-US" sz="1600" dirty="0">
              <a:latin typeface="Alef" panose="00000500000000000000" pitchFamily="2" charset="-79"/>
              <a:cs typeface="Alef" panose="00000500000000000000" pitchFamily="2" charset="-79"/>
              <a:sym typeface="Wingdings" panose="05000000000000000000" pitchFamily="2" charset="2"/>
            </a:endParaRPr>
          </a:p>
          <a:p>
            <a:pPr algn="l" rtl="0"/>
            <a:r>
              <a:rPr lang="en-US" sz="2400" dirty="0">
                <a:latin typeface="Alef" panose="00000500000000000000" pitchFamily="2" charset="-79"/>
                <a:cs typeface="Alef" panose="00000500000000000000" pitchFamily="2" charset="-79"/>
                <a:sym typeface="Wingdings" panose="05000000000000000000" pitchFamily="2" charset="2"/>
              </a:rPr>
              <a:t>In these cases: We will use </a:t>
            </a:r>
            <a:r>
              <a:rPr lang="en-US" sz="2400" b="1" dirty="0">
                <a:latin typeface="Alef" panose="00000500000000000000" pitchFamily="2" charset="-79"/>
                <a:cs typeface="Alef" panose="00000500000000000000" pitchFamily="2" charset="-79"/>
                <a:sym typeface="Wingdings" panose="05000000000000000000" pitchFamily="2" charset="2"/>
              </a:rPr>
              <a:t>two-sample tests</a:t>
            </a:r>
            <a:r>
              <a:rPr lang="en-US" sz="2400" dirty="0">
                <a:latin typeface="Alef" panose="00000500000000000000" pitchFamily="2" charset="-79"/>
                <a:cs typeface="Alef" panose="00000500000000000000" pitchFamily="2" charset="-79"/>
                <a:sym typeface="Wingdings" panose="05000000000000000000" pitchFamily="2" charset="2"/>
              </a:rPr>
              <a:t>.</a:t>
            </a:r>
            <a:endParaRPr lang="en-US" sz="2400" dirty="0">
              <a:latin typeface="Alef" panose="00000500000000000000" pitchFamily="2" charset="-79"/>
              <a:cs typeface="Alef" panose="00000500000000000000" pitchFamily="2" charset="-79"/>
            </a:endParaRPr>
          </a:p>
          <a:p>
            <a:pPr algn="l" rtl="0"/>
            <a:endParaRPr lang="en-US" sz="2000" dirty="0">
              <a:latin typeface="Alef" panose="00000500000000000000" pitchFamily="2" charset="-79"/>
              <a:cs typeface="Alef" panose="00000500000000000000" pitchFamily="2" charset="-79"/>
            </a:endParaRPr>
          </a:p>
          <a:p>
            <a:pPr marL="457200" lvl="1" indent="0" algn="l" rtl="0">
              <a:buNone/>
            </a:pPr>
            <a:endParaRPr lang="en-US" sz="2000" dirty="0">
              <a:latin typeface="Alef" panose="00000500000000000000" pitchFamily="2" charset="-79"/>
              <a:cs typeface="Alef" panose="00000500000000000000" pitchFamily="2" charset="-79"/>
            </a:endParaRPr>
          </a:p>
          <a:p>
            <a:pPr marL="0" indent="0" algn="l" rtl="0">
              <a:buNone/>
            </a:pPr>
            <a:endParaRPr lang="en-US" sz="2400" dirty="0">
              <a:latin typeface="Alef" panose="00000500000000000000" pitchFamily="2" charset="-79"/>
              <a:cs typeface="Alef" panose="00000500000000000000" pitchFamily="2" charset="-79"/>
            </a:endParaRPr>
          </a:p>
        </p:txBody>
      </p:sp>
      <p:sp>
        <p:nvSpPr>
          <p:cNvPr id="8" name="Rectangle 3">
            <a:extLst>
              <a:ext uri="{FF2B5EF4-FFF2-40B4-BE49-F238E27FC236}">
                <a16:creationId xmlns:a16="http://schemas.microsoft.com/office/drawing/2014/main" id="{FA049725-9298-4E20-2CCE-BB5C84BD87B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he-IL"/>
          </a:p>
        </p:txBody>
      </p:sp>
    </p:spTree>
    <p:extLst>
      <p:ext uri="{BB962C8B-B14F-4D97-AF65-F5344CB8AC3E}">
        <p14:creationId xmlns:p14="http://schemas.microsoft.com/office/powerpoint/2010/main" val="205993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5" end="1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 y="-69215"/>
            <a:ext cx="11211560" cy="1325563"/>
          </a:xfrm>
        </p:spPr>
        <p:txBody>
          <a:bodyPr/>
          <a:lstStyle/>
          <a:p>
            <a:pPr algn="l" rtl="0"/>
            <a:r>
              <a:rPr lang="en-US" sz="4000" dirty="0">
                <a:latin typeface="Alef" panose="00000500000000000000" pitchFamily="2" charset="-79"/>
                <a:cs typeface="Alef" panose="00000500000000000000" pitchFamily="2" charset="-79"/>
              </a:rPr>
              <a:t>Two-sample tests</a:t>
            </a:r>
            <a:endParaRPr lang="he-IL" sz="4000" dirty="0">
              <a:latin typeface="Alef" panose="00000500000000000000" pitchFamily="2" charset="-79"/>
              <a:cs typeface="Alef" panose="00000500000000000000" pitchFamily="2" charset="-79"/>
            </a:endParaRPr>
          </a:p>
        </p:txBody>
      </p:sp>
      <p:sp>
        <p:nvSpPr>
          <p:cNvPr id="4" name="Content Placeholder 2">
            <a:extLst>
              <a:ext uri="{FF2B5EF4-FFF2-40B4-BE49-F238E27FC236}">
                <a16:creationId xmlns:a16="http://schemas.microsoft.com/office/drawing/2014/main" id="{3DC3FB12-04BF-4299-24EB-BD5C4316E346}"/>
              </a:ext>
            </a:extLst>
          </p:cNvPr>
          <p:cNvSpPr>
            <a:spLocks noGrp="1"/>
          </p:cNvSpPr>
          <p:nvPr>
            <p:ph idx="1"/>
          </p:nvPr>
        </p:nvSpPr>
        <p:spPr>
          <a:xfrm>
            <a:off x="609600" y="1143000"/>
            <a:ext cx="11094720" cy="5246370"/>
          </a:xfrm>
        </p:spPr>
        <p:txBody>
          <a:bodyPr>
            <a:normAutofit/>
          </a:bodyPr>
          <a:lstStyle/>
          <a:p>
            <a:pPr algn="l" rtl="0"/>
            <a:r>
              <a:rPr lang="en-US" sz="2400" dirty="0">
                <a:latin typeface="Alef" panose="00000500000000000000" pitchFamily="2" charset="-79"/>
                <a:cs typeface="Alef" panose="00000500000000000000" pitchFamily="2" charset="-79"/>
              </a:rPr>
              <a:t>Last time, we focused on one-sample tests: Z test (known variance) and a t test (unknown variance).</a:t>
            </a:r>
          </a:p>
          <a:p>
            <a:pPr lvl="1" algn="l" rtl="0"/>
            <a:r>
              <a:rPr lang="en-US" sz="2000" dirty="0">
                <a:latin typeface="Alef" panose="00000500000000000000" pitchFamily="2" charset="-79"/>
                <a:cs typeface="Alef" panose="00000500000000000000" pitchFamily="2" charset="-79"/>
              </a:rPr>
              <a:t>These two variants also exist in two-sample tests.</a:t>
            </a:r>
          </a:p>
          <a:p>
            <a:pPr lvl="1" algn="l" rtl="0"/>
            <a:endParaRPr lang="en-US" sz="2000" dirty="0">
              <a:latin typeface="Alef" panose="00000500000000000000" pitchFamily="2" charset="-79"/>
              <a:cs typeface="Alef" panose="00000500000000000000" pitchFamily="2" charset="-79"/>
            </a:endParaRPr>
          </a:p>
          <a:p>
            <a:pPr algn="l" rtl="0"/>
            <a:r>
              <a:rPr lang="en-US" sz="2400" dirty="0">
                <a:latin typeface="Alef" panose="00000500000000000000" pitchFamily="2" charset="-79"/>
                <a:cs typeface="Alef" panose="00000500000000000000" pitchFamily="2" charset="-79"/>
              </a:rPr>
              <a:t>We will focus today on </a:t>
            </a:r>
            <a:r>
              <a:rPr lang="en-US" sz="2400" b="1" dirty="0">
                <a:latin typeface="Alef" panose="00000500000000000000" pitchFamily="2" charset="-79"/>
                <a:cs typeface="Alef" panose="00000500000000000000" pitchFamily="2" charset="-79"/>
              </a:rPr>
              <a:t>a tw0-sample </a:t>
            </a:r>
            <a:r>
              <a:rPr lang="en-US" sz="2400" b="1" i="1" dirty="0">
                <a:latin typeface="Alef" panose="00000500000000000000" pitchFamily="2" charset="-79"/>
                <a:cs typeface="Alef" panose="00000500000000000000" pitchFamily="2" charset="-79"/>
              </a:rPr>
              <a:t>t</a:t>
            </a:r>
            <a:r>
              <a:rPr lang="en-US" sz="2400" b="1" dirty="0">
                <a:latin typeface="Alef" panose="00000500000000000000" pitchFamily="2" charset="-79"/>
                <a:cs typeface="Alef" panose="00000500000000000000" pitchFamily="2" charset="-79"/>
              </a:rPr>
              <a:t>-test</a:t>
            </a:r>
            <a:r>
              <a:rPr lang="en-US" sz="2400" dirty="0">
                <a:latin typeface="Alef" panose="00000500000000000000" pitchFamily="2" charset="-79"/>
                <a:cs typeface="Alef" panose="00000500000000000000" pitchFamily="2" charset="-79"/>
              </a:rPr>
              <a:t> (</a:t>
            </a:r>
            <a:r>
              <a:rPr lang="en-US" sz="2400" b="1" dirty="0">
                <a:latin typeface="Alef" panose="00000500000000000000" pitchFamily="2" charset="-79"/>
                <a:cs typeface="Alef" panose="00000500000000000000" pitchFamily="2" charset="-79"/>
              </a:rPr>
              <a:t>unknown variance</a:t>
            </a:r>
            <a:r>
              <a:rPr lang="en-US" sz="2400" dirty="0">
                <a:latin typeface="Alef" panose="00000500000000000000" pitchFamily="2" charset="-79"/>
                <a:cs typeface="Alef" panose="00000500000000000000" pitchFamily="2" charset="-79"/>
              </a:rPr>
              <a:t>). </a:t>
            </a:r>
          </a:p>
          <a:p>
            <a:pPr lvl="1" algn="l" rtl="0"/>
            <a:r>
              <a:rPr lang="en-US" sz="2000" dirty="0">
                <a:latin typeface="Alef" panose="00000500000000000000" pitchFamily="2" charset="-79"/>
                <a:cs typeface="Alef" panose="00000500000000000000" pitchFamily="2" charset="-79"/>
              </a:rPr>
              <a:t>The </a:t>
            </a:r>
            <a:r>
              <a:rPr lang="en-US" sz="2000" i="1" dirty="0">
                <a:latin typeface="Alef" panose="00000500000000000000" pitchFamily="2" charset="-79"/>
                <a:cs typeface="Alef" panose="00000500000000000000" pitchFamily="2" charset="-79"/>
              </a:rPr>
              <a:t>Much </a:t>
            </a:r>
            <a:r>
              <a:rPr lang="en-US" sz="2000" dirty="0">
                <a:latin typeface="Alef" panose="00000500000000000000" pitchFamily="2" charset="-79"/>
                <a:cs typeface="Alef" panose="00000500000000000000" pitchFamily="2" charset="-79"/>
              </a:rPr>
              <a:t>more common case.</a:t>
            </a:r>
          </a:p>
          <a:p>
            <a:pPr lvl="1" algn="l" rtl="0"/>
            <a:r>
              <a:rPr lang="en-US" sz="2000" dirty="0">
                <a:latin typeface="Alef" panose="00000500000000000000" pitchFamily="2" charset="-79"/>
                <a:cs typeface="Alef" panose="00000500000000000000" pitchFamily="2" charset="-79"/>
              </a:rPr>
              <a:t>Extension to a two-sample Z-test is trivial; we’ll mention it in passing.</a:t>
            </a:r>
          </a:p>
          <a:p>
            <a:pPr lvl="1" algn="l" rtl="0"/>
            <a:endParaRPr lang="en-US" sz="2000" dirty="0">
              <a:latin typeface="Alef" panose="00000500000000000000" pitchFamily="2" charset="-79"/>
              <a:cs typeface="Alef" panose="00000500000000000000" pitchFamily="2" charset="-79"/>
            </a:endParaRPr>
          </a:p>
          <a:p>
            <a:pPr algn="l" rtl="0"/>
            <a:endParaRPr lang="en-US" sz="2000" dirty="0">
              <a:latin typeface="Alef" panose="00000500000000000000" pitchFamily="2" charset="-79"/>
              <a:cs typeface="Alef" panose="00000500000000000000" pitchFamily="2" charset="-79"/>
            </a:endParaRPr>
          </a:p>
          <a:p>
            <a:pPr marL="457200" lvl="1" indent="0" algn="l" rtl="0">
              <a:buNone/>
            </a:pPr>
            <a:endParaRPr lang="en-US" sz="2000" dirty="0">
              <a:latin typeface="Alef" panose="00000500000000000000" pitchFamily="2" charset="-79"/>
              <a:cs typeface="Alef" panose="00000500000000000000" pitchFamily="2" charset="-79"/>
            </a:endParaRPr>
          </a:p>
          <a:p>
            <a:pPr marL="0" indent="0" algn="l" rtl="0">
              <a:buNone/>
            </a:pPr>
            <a:endParaRPr lang="en-US" sz="2400" dirty="0">
              <a:latin typeface="Alef" panose="00000500000000000000" pitchFamily="2" charset="-79"/>
              <a:cs typeface="Alef" panose="00000500000000000000" pitchFamily="2" charset="-79"/>
            </a:endParaRPr>
          </a:p>
        </p:txBody>
      </p:sp>
      <p:sp>
        <p:nvSpPr>
          <p:cNvPr id="8" name="Rectangle 3">
            <a:extLst>
              <a:ext uri="{FF2B5EF4-FFF2-40B4-BE49-F238E27FC236}">
                <a16:creationId xmlns:a16="http://schemas.microsoft.com/office/drawing/2014/main" id="{FA049725-9298-4E20-2CCE-BB5C84BD87B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he-IL"/>
          </a:p>
        </p:txBody>
      </p:sp>
    </p:spTree>
    <p:extLst>
      <p:ext uri="{BB962C8B-B14F-4D97-AF65-F5344CB8AC3E}">
        <p14:creationId xmlns:p14="http://schemas.microsoft.com/office/powerpoint/2010/main" val="185635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 y="160026"/>
            <a:ext cx="11211560" cy="1325563"/>
          </a:xfrm>
        </p:spPr>
        <p:txBody>
          <a:bodyPr/>
          <a:lstStyle/>
          <a:p>
            <a:pPr algn="l" rtl="0"/>
            <a:r>
              <a:rPr lang="en-US" sz="4000" dirty="0">
                <a:latin typeface="Alef" panose="00000500000000000000" pitchFamily="2" charset="-79"/>
                <a:cs typeface="Alef" panose="00000500000000000000" pitchFamily="2" charset="-79"/>
              </a:rPr>
              <a:t>An example: Statistical learning performance in individuals with dyslexia</a:t>
            </a:r>
            <a:endParaRPr lang="he-IL" sz="4000" dirty="0">
              <a:latin typeface="Alef" panose="00000500000000000000" pitchFamily="2" charset="-79"/>
              <a:cs typeface="Alef" panose="00000500000000000000" pitchFamily="2" charset="-79"/>
            </a:endParaRPr>
          </a:p>
        </p:txBody>
      </p:sp>
      <p:sp>
        <p:nvSpPr>
          <p:cNvPr id="3" name="Content Placeholder 2"/>
          <p:cNvSpPr>
            <a:spLocks noGrp="1"/>
          </p:cNvSpPr>
          <p:nvPr>
            <p:ph idx="1"/>
          </p:nvPr>
        </p:nvSpPr>
        <p:spPr>
          <a:xfrm>
            <a:off x="308610" y="1825625"/>
            <a:ext cx="11045190" cy="4351338"/>
          </a:xfrm>
        </p:spPr>
        <p:txBody>
          <a:bodyPr>
            <a:normAutofit/>
          </a:bodyPr>
          <a:lstStyle/>
          <a:p>
            <a:pPr algn="l" rtl="0"/>
            <a:r>
              <a:rPr lang="en-US" sz="2400" dirty="0">
                <a:latin typeface="Alef" panose="00000500000000000000" pitchFamily="2" charset="-79"/>
                <a:cs typeface="Alef" panose="00000500000000000000" pitchFamily="2" charset="-79"/>
              </a:rPr>
              <a:t>Remember the Auditory Statistical Learning task?</a:t>
            </a:r>
          </a:p>
          <a:p>
            <a:pPr marL="0" indent="0" algn="l" rtl="0">
              <a:buNone/>
            </a:pPr>
            <a:endParaRPr lang="en-US" sz="1600" dirty="0">
              <a:latin typeface="Alef" panose="00000500000000000000" pitchFamily="2" charset="-79"/>
              <a:cs typeface="Alef" panose="00000500000000000000" pitchFamily="2" charset="-79"/>
            </a:endParaRPr>
          </a:p>
          <a:p>
            <a:pPr lvl="1" algn="l" rtl="0"/>
            <a:endParaRPr lang="he-IL" sz="2000" dirty="0">
              <a:latin typeface="Alef" panose="00000500000000000000" pitchFamily="2" charset="-79"/>
              <a:cs typeface="Alef" panose="00000500000000000000" pitchFamily="2" charset="-79"/>
            </a:endParaRPr>
          </a:p>
        </p:txBody>
      </p:sp>
      <p:sp>
        <p:nvSpPr>
          <p:cNvPr id="4" name="TextBox 3">
            <a:extLst>
              <a:ext uri="{FF2B5EF4-FFF2-40B4-BE49-F238E27FC236}">
                <a16:creationId xmlns:a16="http://schemas.microsoft.com/office/drawing/2014/main" id="{AAFDFF52-4CD5-6D0D-8CE5-79F632EF81A9}"/>
              </a:ext>
            </a:extLst>
          </p:cNvPr>
          <p:cNvSpPr txBox="1"/>
          <p:nvPr/>
        </p:nvSpPr>
        <p:spPr>
          <a:xfrm>
            <a:off x="9334273" y="2825343"/>
            <a:ext cx="1140745" cy="1938992"/>
          </a:xfrm>
          <a:prstGeom prst="rect">
            <a:avLst/>
          </a:prstGeom>
          <a:noFill/>
        </p:spPr>
        <p:txBody>
          <a:bodyPr wrap="square" rtlCol="0">
            <a:spAutoFit/>
          </a:bodyPr>
          <a:lstStyle/>
          <a:p>
            <a:pPr algn="l" rtl="0"/>
            <a:r>
              <a:rPr lang="en-US" sz="2400" b="1" dirty="0">
                <a:solidFill>
                  <a:schemeClr val="accent1"/>
                </a:solidFill>
              </a:rPr>
              <a:t>bodesa</a:t>
            </a:r>
          </a:p>
          <a:p>
            <a:pPr algn="l" rtl="0"/>
            <a:r>
              <a:rPr lang="en-US" sz="2400" b="1" dirty="0">
                <a:solidFill>
                  <a:schemeClr val="accent2">
                    <a:lumMod val="75000"/>
                  </a:schemeClr>
                </a:solidFill>
              </a:rPr>
              <a:t>lemofa</a:t>
            </a:r>
          </a:p>
          <a:p>
            <a:r>
              <a:rPr lang="en-US" sz="2400" b="1" dirty="0">
                <a:solidFill>
                  <a:schemeClr val="bg2">
                    <a:lumMod val="50000"/>
                  </a:schemeClr>
                </a:solidFill>
              </a:rPr>
              <a:t>ludegi </a:t>
            </a:r>
          </a:p>
          <a:p>
            <a:r>
              <a:rPr lang="en-US" sz="2400" b="1" dirty="0" err="1">
                <a:solidFill>
                  <a:schemeClr val="accent6"/>
                </a:solidFill>
              </a:rPr>
              <a:t>ridano</a:t>
            </a:r>
            <a:endParaRPr lang="en-US" sz="2400" b="1" dirty="0">
              <a:solidFill>
                <a:schemeClr val="accent6"/>
              </a:solidFill>
            </a:endParaRPr>
          </a:p>
          <a:p>
            <a:pPr algn="l" rtl="0"/>
            <a:r>
              <a:rPr lang="en-US" sz="2400" b="1" dirty="0"/>
              <a:t>...</a:t>
            </a:r>
          </a:p>
        </p:txBody>
      </p:sp>
      <p:sp>
        <p:nvSpPr>
          <p:cNvPr id="5" name="TextBox 4">
            <a:extLst>
              <a:ext uri="{FF2B5EF4-FFF2-40B4-BE49-F238E27FC236}">
                <a16:creationId xmlns:a16="http://schemas.microsoft.com/office/drawing/2014/main" id="{6553C7B8-96C6-6790-A745-2F21122F3A29}"/>
              </a:ext>
            </a:extLst>
          </p:cNvPr>
          <p:cNvSpPr txBox="1"/>
          <p:nvPr/>
        </p:nvSpPr>
        <p:spPr>
          <a:xfrm>
            <a:off x="901618" y="2592557"/>
            <a:ext cx="3000693" cy="461665"/>
          </a:xfrm>
          <a:prstGeom prst="rect">
            <a:avLst/>
          </a:prstGeom>
          <a:noFill/>
        </p:spPr>
        <p:txBody>
          <a:bodyPr wrap="none" rtlCol="0">
            <a:spAutoFit/>
          </a:bodyPr>
          <a:lstStyle/>
          <a:p>
            <a:r>
              <a:rPr lang="en-US" sz="2400" b="1" i="1" dirty="0"/>
              <a:t>Familiarization phase:</a:t>
            </a:r>
          </a:p>
        </p:txBody>
      </p:sp>
      <p:sp>
        <p:nvSpPr>
          <p:cNvPr id="6" name="TextBox 5">
            <a:extLst>
              <a:ext uri="{FF2B5EF4-FFF2-40B4-BE49-F238E27FC236}">
                <a16:creationId xmlns:a16="http://schemas.microsoft.com/office/drawing/2014/main" id="{D68FED6B-87B2-0F1F-FC3D-62C7804214F4}"/>
              </a:ext>
            </a:extLst>
          </p:cNvPr>
          <p:cNvSpPr txBox="1"/>
          <p:nvPr/>
        </p:nvSpPr>
        <p:spPr>
          <a:xfrm>
            <a:off x="1066295" y="4093457"/>
            <a:ext cx="1602233" cy="461665"/>
          </a:xfrm>
          <a:prstGeom prst="rect">
            <a:avLst/>
          </a:prstGeom>
          <a:noFill/>
        </p:spPr>
        <p:txBody>
          <a:bodyPr wrap="none" rtlCol="0">
            <a:spAutoFit/>
          </a:bodyPr>
          <a:lstStyle/>
          <a:p>
            <a:pPr algn="l" rtl="0"/>
            <a:r>
              <a:rPr lang="en-US" sz="2400" b="1" i="1" dirty="0"/>
              <a:t>Test phase:</a:t>
            </a:r>
          </a:p>
        </p:txBody>
      </p:sp>
      <p:sp>
        <p:nvSpPr>
          <p:cNvPr id="7" name="TextBox 6">
            <a:extLst>
              <a:ext uri="{FF2B5EF4-FFF2-40B4-BE49-F238E27FC236}">
                <a16:creationId xmlns:a16="http://schemas.microsoft.com/office/drawing/2014/main" id="{E5EDB35F-FB00-747A-B3FE-1D2425BBE45D}"/>
              </a:ext>
            </a:extLst>
          </p:cNvPr>
          <p:cNvSpPr txBox="1"/>
          <p:nvPr/>
        </p:nvSpPr>
        <p:spPr>
          <a:xfrm>
            <a:off x="965786" y="4726003"/>
            <a:ext cx="4914551" cy="461665"/>
          </a:xfrm>
          <a:prstGeom prst="rect">
            <a:avLst/>
          </a:prstGeom>
          <a:noFill/>
        </p:spPr>
        <p:txBody>
          <a:bodyPr wrap="none" rtlCol="0">
            <a:spAutoFit/>
          </a:bodyPr>
          <a:lstStyle/>
          <a:p>
            <a:pPr algn="l" rtl="0"/>
            <a:r>
              <a:rPr lang="en-US" sz="2400" i="1" dirty="0"/>
              <a:t>Which word belongs to the language?</a:t>
            </a:r>
          </a:p>
        </p:txBody>
      </p:sp>
      <p:sp>
        <p:nvSpPr>
          <p:cNvPr id="8" name="TextBox 7">
            <a:extLst>
              <a:ext uri="{FF2B5EF4-FFF2-40B4-BE49-F238E27FC236}">
                <a16:creationId xmlns:a16="http://schemas.microsoft.com/office/drawing/2014/main" id="{B201375D-861D-7C82-CB5C-D4714CF99D29}"/>
              </a:ext>
            </a:extLst>
          </p:cNvPr>
          <p:cNvSpPr txBox="1"/>
          <p:nvPr/>
        </p:nvSpPr>
        <p:spPr>
          <a:xfrm>
            <a:off x="1262680" y="5333065"/>
            <a:ext cx="1111202" cy="461665"/>
          </a:xfrm>
          <a:prstGeom prst="rect">
            <a:avLst/>
          </a:prstGeom>
          <a:noFill/>
        </p:spPr>
        <p:txBody>
          <a:bodyPr wrap="none" rtlCol="0">
            <a:spAutoFit/>
          </a:bodyPr>
          <a:lstStyle/>
          <a:p>
            <a:r>
              <a:rPr lang="en-US" sz="2400" b="1" dirty="0">
                <a:solidFill>
                  <a:schemeClr val="accent1"/>
                </a:solidFill>
              </a:rPr>
              <a:t>bodesa</a:t>
            </a:r>
            <a:endParaRPr lang="en-US" sz="2400" b="1" dirty="0"/>
          </a:p>
        </p:txBody>
      </p:sp>
      <p:sp>
        <p:nvSpPr>
          <p:cNvPr id="9" name="TextBox 8">
            <a:extLst>
              <a:ext uri="{FF2B5EF4-FFF2-40B4-BE49-F238E27FC236}">
                <a16:creationId xmlns:a16="http://schemas.microsoft.com/office/drawing/2014/main" id="{B66A11BA-56A4-B782-AC72-FA6F527AD19D}"/>
              </a:ext>
            </a:extLst>
          </p:cNvPr>
          <p:cNvSpPr txBox="1"/>
          <p:nvPr/>
        </p:nvSpPr>
        <p:spPr>
          <a:xfrm>
            <a:off x="3241947" y="5343842"/>
            <a:ext cx="1151277" cy="461665"/>
          </a:xfrm>
          <a:prstGeom prst="rect">
            <a:avLst/>
          </a:prstGeom>
          <a:noFill/>
        </p:spPr>
        <p:txBody>
          <a:bodyPr wrap="none" rtlCol="0">
            <a:spAutoFit/>
          </a:bodyPr>
          <a:lstStyle/>
          <a:p>
            <a:r>
              <a:rPr lang="en-US" sz="2400" b="1" dirty="0">
                <a:solidFill>
                  <a:schemeClr val="accent1"/>
                </a:solidFill>
              </a:rPr>
              <a:t>bo</a:t>
            </a:r>
            <a:r>
              <a:rPr lang="en-US" sz="2400" b="1" dirty="0">
                <a:solidFill>
                  <a:schemeClr val="accent2"/>
                </a:solidFill>
              </a:rPr>
              <a:t>mo</a:t>
            </a:r>
            <a:r>
              <a:rPr lang="en-US" sz="2400" b="1" dirty="0">
                <a:solidFill>
                  <a:schemeClr val="bg2">
                    <a:lumMod val="50000"/>
                  </a:schemeClr>
                </a:solidFill>
              </a:rPr>
              <a:t>gi</a:t>
            </a:r>
            <a:endParaRPr lang="en-US" sz="2400" b="1" dirty="0">
              <a:solidFill>
                <a:srgbClr val="0070C0"/>
              </a:solidFill>
            </a:endParaRPr>
          </a:p>
        </p:txBody>
      </p:sp>
      <p:sp>
        <p:nvSpPr>
          <p:cNvPr id="10" name="TextBox 9">
            <a:extLst>
              <a:ext uri="{FF2B5EF4-FFF2-40B4-BE49-F238E27FC236}">
                <a16:creationId xmlns:a16="http://schemas.microsoft.com/office/drawing/2014/main" id="{651373C6-5530-70D4-544D-BED4611A1D41}"/>
              </a:ext>
            </a:extLst>
          </p:cNvPr>
          <p:cNvSpPr txBox="1"/>
          <p:nvPr/>
        </p:nvSpPr>
        <p:spPr>
          <a:xfrm>
            <a:off x="2604715" y="5343842"/>
            <a:ext cx="600549" cy="461665"/>
          </a:xfrm>
          <a:prstGeom prst="rect">
            <a:avLst/>
          </a:prstGeom>
          <a:noFill/>
        </p:spPr>
        <p:txBody>
          <a:bodyPr wrap="none" rtlCol="0">
            <a:spAutoFit/>
          </a:bodyPr>
          <a:lstStyle/>
          <a:p>
            <a:r>
              <a:rPr lang="en-US" sz="2400" b="1" i="1" dirty="0"/>
              <a:t>vs. </a:t>
            </a:r>
          </a:p>
        </p:txBody>
      </p:sp>
      <p:sp>
        <p:nvSpPr>
          <p:cNvPr id="11" name="TextBox 10">
            <a:extLst>
              <a:ext uri="{FF2B5EF4-FFF2-40B4-BE49-F238E27FC236}">
                <a16:creationId xmlns:a16="http://schemas.microsoft.com/office/drawing/2014/main" id="{9BE1B60F-B67B-34E7-1653-10FB652FEF99}"/>
              </a:ext>
            </a:extLst>
          </p:cNvPr>
          <p:cNvSpPr txBox="1"/>
          <p:nvPr/>
        </p:nvSpPr>
        <p:spPr>
          <a:xfrm>
            <a:off x="4991369" y="5195727"/>
            <a:ext cx="6640129" cy="1200329"/>
          </a:xfrm>
          <a:prstGeom prst="rect">
            <a:avLst/>
          </a:prstGeom>
          <a:noFill/>
        </p:spPr>
        <p:txBody>
          <a:bodyPr wrap="square" rtlCol="0">
            <a:spAutoFit/>
          </a:bodyPr>
          <a:lstStyle/>
          <a:p>
            <a:pPr algn="l" rtl="0"/>
            <a:r>
              <a:rPr lang="en-US" sz="2400" b="1" dirty="0"/>
              <a:t>Each Participant’s score: </a:t>
            </a:r>
          </a:p>
          <a:p>
            <a:pPr algn="l" rtl="0"/>
            <a:r>
              <a:rPr lang="en-US" sz="2400" dirty="0"/>
              <a:t>Number/Proportion of correctly identified ‘words’ in a series of k 2-AFC trials.</a:t>
            </a:r>
          </a:p>
        </p:txBody>
      </p:sp>
      <p:pic>
        <p:nvPicPr>
          <p:cNvPr id="12" name="Adjacent10s.wav">
            <a:hlinkClick r:id="" action="ppaction://media"/>
            <a:extLst>
              <a:ext uri="{FF2B5EF4-FFF2-40B4-BE49-F238E27FC236}">
                <a16:creationId xmlns:a16="http://schemas.microsoft.com/office/drawing/2014/main" id="{CE30D191-415E-59AC-C26A-150AEBB6DC4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840494" y="2607410"/>
            <a:ext cx="520426" cy="520426"/>
          </a:xfrm>
          <a:prstGeom prst="rect">
            <a:avLst/>
          </a:prstGeom>
        </p:spPr>
      </p:pic>
      <p:grpSp>
        <p:nvGrpSpPr>
          <p:cNvPr id="13" name="Group 12">
            <a:extLst>
              <a:ext uri="{FF2B5EF4-FFF2-40B4-BE49-F238E27FC236}">
                <a16:creationId xmlns:a16="http://schemas.microsoft.com/office/drawing/2014/main" id="{75BFE290-6E4E-0A5C-347D-F73B2CDA8BB6}"/>
              </a:ext>
            </a:extLst>
          </p:cNvPr>
          <p:cNvGrpSpPr/>
          <p:nvPr/>
        </p:nvGrpSpPr>
        <p:grpSpPr>
          <a:xfrm>
            <a:off x="965786" y="3279246"/>
            <a:ext cx="5702324" cy="299508"/>
            <a:chOff x="421013" y="2433609"/>
            <a:chExt cx="5702324" cy="299508"/>
          </a:xfrm>
        </p:grpSpPr>
        <p:sp>
          <p:nvSpPr>
            <p:cNvPr id="14" name="Curved Down Arrow 3">
              <a:extLst>
                <a:ext uri="{FF2B5EF4-FFF2-40B4-BE49-F238E27FC236}">
                  <a16:creationId xmlns:a16="http://schemas.microsoft.com/office/drawing/2014/main" id="{21184371-E784-AD07-BD66-DDAB919ACEFA}"/>
                </a:ext>
              </a:extLst>
            </p:cNvPr>
            <p:cNvSpPr/>
            <p:nvPr/>
          </p:nvSpPr>
          <p:spPr>
            <a:xfrm>
              <a:off x="421013" y="2433609"/>
              <a:ext cx="276092" cy="251382"/>
            </a:xfrm>
            <a:prstGeom prst="curved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Curved Down Arrow 15">
              <a:extLst>
                <a:ext uri="{FF2B5EF4-FFF2-40B4-BE49-F238E27FC236}">
                  <a16:creationId xmlns:a16="http://schemas.microsoft.com/office/drawing/2014/main" id="{0D61438A-3D99-D027-001D-1BE77D7D0F17}"/>
                </a:ext>
              </a:extLst>
            </p:cNvPr>
            <p:cNvSpPr/>
            <p:nvPr/>
          </p:nvSpPr>
          <p:spPr>
            <a:xfrm>
              <a:off x="743154" y="2433609"/>
              <a:ext cx="271379" cy="251382"/>
            </a:xfrm>
            <a:prstGeom prst="curved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Curved Down Arrow 16">
              <a:extLst>
                <a:ext uri="{FF2B5EF4-FFF2-40B4-BE49-F238E27FC236}">
                  <a16:creationId xmlns:a16="http://schemas.microsoft.com/office/drawing/2014/main" id="{66D4CC46-B675-0C59-2988-E8FE8F838220}"/>
                </a:ext>
              </a:extLst>
            </p:cNvPr>
            <p:cNvSpPr/>
            <p:nvPr/>
          </p:nvSpPr>
          <p:spPr>
            <a:xfrm>
              <a:off x="2093650" y="2449651"/>
              <a:ext cx="265121" cy="251382"/>
            </a:xfrm>
            <a:prstGeom prst="curved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Curved Down Arrow 17">
              <a:extLst>
                <a:ext uri="{FF2B5EF4-FFF2-40B4-BE49-F238E27FC236}">
                  <a16:creationId xmlns:a16="http://schemas.microsoft.com/office/drawing/2014/main" id="{F3D34AA5-78D7-5144-3BED-FB621B773039}"/>
                </a:ext>
              </a:extLst>
            </p:cNvPr>
            <p:cNvSpPr/>
            <p:nvPr/>
          </p:nvSpPr>
          <p:spPr>
            <a:xfrm>
              <a:off x="2415791" y="2449651"/>
              <a:ext cx="265121" cy="251382"/>
            </a:xfrm>
            <a:prstGeom prst="curved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Curved Down Arrow 18">
              <a:extLst>
                <a:ext uri="{FF2B5EF4-FFF2-40B4-BE49-F238E27FC236}">
                  <a16:creationId xmlns:a16="http://schemas.microsoft.com/office/drawing/2014/main" id="{1D96D747-CA66-0911-D8EA-B2ABCF4FDB60}"/>
                </a:ext>
              </a:extLst>
            </p:cNvPr>
            <p:cNvSpPr/>
            <p:nvPr/>
          </p:nvSpPr>
          <p:spPr>
            <a:xfrm>
              <a:off x="1321032" y="2433609"/>
              <a:ext cx="247168" cy="230705"/>
            </a:xfrm>
            <a:prstGeom prst="curved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Curved Down Arrow 19">
              <a:extLst>
                <a:ext uri="{FF2B5EF4-FFF2-40B4-BE49-F238E27FC236}">
                  <a16:creationId xmlns:a16="http://schemas.microsoft.com/office/drawing/2014/main" id="{0E03E6DD-18D6-A7B5-4BDD-194820195153}"/>
                </a:ext>
              </a:extLst>
            </p:cNvPr>
            <p:cNvSpPr/>
            <p:nvPr/>
          </p:nvSpPr>
          <p:spPr>
            <a:xfrm>
              <a:off x="1595047" y="2433609"/>
              <a:ext cx="247168" cy="230705"/>
            </a:xfrm>
            <a:prstGeom prst="curved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Curved Down Arrow 20">
              <a:extLst>
                <a:ext uri="{FF2B5EF4-FFF2-40B4-BE49-F238E27FC236}">
                  <a16:creationId xmlns:a16="http://schemas.microsoft.com/office/drawing/2014/main" id="{94988404-9632-642F-DACF-450C00E3EFAE}"/>
                </a:ext>
              </a:extLst>
            </p:cNvPr>
            <p:cNvSpPr/>
            <p:nvPr/>
          </p:nvSpPr>
          <p:spPr>
            <a:xfrm>
              <a:off x="2962520" y="2465693"/>
              <a:ext cx="270066" cy="251382"/>
            </a:xfrm>
            <a:prstGeom prst="curved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Curved Down Arrow 21">
              <a:extLst>
                <a:ext uri="{FF2B5EF4-FFF2-40B4-BE49-F238E27FC236}">
                  <a16:creationId xmlns:a16="http://schemas.microsoft.com/office/drawing/2014/main" id="{A63934B8-16B9-61B3-312B-34E3F42EC4F8}"/>
                </a:ext>
              </a:extLst>
            </p:cNvPr>
            <p:cNvSpPr/>
            <p:nvPr/>
          </p:nvSpPr>
          <p:spPr>
            <a:xfrm>
              <a:off x="3252577" y="2465693"/>
              <a:ext cx="270066" cy="251382"/>
            </a:xfrm>
            <a:prstGeom prst="curved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Curved Down Arrow 28">
              <a:extLst>
                <a:ext uri="{FF2B5EF4-FFF2-40B4-BE49-F238E27FC236}">
                  <a16:creationId xmlns:a16="http://schemas.microsoft.com/office/drawing/2014/main" id="{EF95F617-F545-CAAC-C520-13A401CD7870}"/>
                </a:ext>
              </a:extLst>
            </p:cNvPr>
            <p:cNvSpPr/>
            <p:nvPr/>
          </p:nvSpPr>
          <p:spPr>
            <a:xfrm>
              <a:off x="4711114" y="2464649"/>
              <a:ext cx="260182" cy="268468"/>
            </a:xfrm>
            <a:prstGeom prst="curved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Curved Down Arrow 29">
              <a:extLst>
                <a:ext uri="{FF2B5EF4-FFF2-40B4-BE49-F238E27FC236}">
                  <a16:creationId xmlns:a16="http://schemas.microsoft.com/office/drawing/2014/main" id="{4095551F-4166-DC03-4AA5-EE3C624ECD45}"/>
                </a:ext>
              </a:extLst>
            </p:cNvPr>
            <p:cNvSpPr/>
            <p:nvPr/>
          </p:nvSpPr>
          <p:spPr>
            <a:xfrm>
              <a:off x="5001171" y="2464649"/>
              <a:ext cx="260182" cy="268468"/>
            </a:xfrm>
            <a:prstGeom prst="curved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Curved Down Arrow 31">
              <a:extLst>
                <a:ext uri="{FF2B5EF4-FFF2-40B4-BE49-F238E27FC236}">
                  <a16:creationId xmlns:a16="http://schemas.microsoft.com/office/drawing/2014/main" id="{67CB6936-36BF-9F12-D12D-A4B4101A42FC}"/>
                </a:ext>
              </a:extLst>
            </p:cNvPr>
            <p:cNvSpPr/>
            <p:nvPr/>
          </p:nvSpPr>
          <p:spPr>
            <a:xfrm>
              <a:off x="3809584" y="2433609"/>
              <a:ext cx="266745" cy="267424"/>
            </a:xfrm>
            <a:prstGeom prst="curved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Curved Down Arrow 32">
              <a:extLst>
                <a:ext uri="{FF2B5EF4-FFF2-40B4-BE49-F238E27FC236}">
                  <a16:creationId xmlns:a16="http://schemas.microsoft.com/office/drawing/2014/main" id="{24AB926A-AEEF-0D73-08BD-69D3A4F9B5B2}"/>
                </a:ext>
              </a:extLst>
            </p:cNvPr>
            <p:cNvSpPr/>
            <p:nvPr/>
          </p:nvSpPr>
          <p:spPr>
            <a:xfrm>
              <a:off x="4179851" y="2433609"/>
              <a:ext cx="266745" cy="267424"/>
            </a:xfrm>
            <a:prstGeom prst="curved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Curved Down Arrow 33">
              <a:extLst>
                <a:ext uri="{FF2B5EF4-FFF2-40B4-BE49-F238E27FC236}">
                  <a16:creationId xmlns:a16="http://schemas.microsoft.com/office/drawing/2014/main" id="{D38ED689-51D2-EAF6-87A4-0497908490AA}"/>
                </a:ext>
              </a:extLst>
            </p:cNvPr>
            <p:cNvSpPr/>
            <p:nvPr/>
          </p:nvSpPr>
          <p:spPr>
            <a:xfrm>
              <a:off x="5522492" y="2460013"/>
              <a:ext cx="278704" cy="252427"/>
            </a:xfrm>
            <a:prstGeom prst="curved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Curved Down Arrow 34">
              <a:extLst>
                <a:ext uri="{FF2B5EF4-FFF2-40B4-BE49-F238E27FC236}">
                  <a16:creationId xmlns:a16="http://schemas.microsoft.com/office/drawing/2014/main" id="{A47C8F7E-F27F-1A42-2D9D-1FF38EA1108E}"/>
                </a:ext>
              </a:extLst>
            </p:cNvPr>
            <p:cNvSpPr/>
            <p:nvPr/>
          </p:nvSpPr>
          <p:spPr>
            <a:xfrm>
              <a:off x="5844633" y="2460013"/>
              <a:ext cx="278704" cy="252427"/>
            </a:xfrm>
            <a:prstGeom prst="curvedDown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8" name="Group 27">
            <a:extLst>
              <a:ext uri="{FF2B5EF4-FFF2-40B4-BE49-F238E27FC236}">
                <a16:creationId xmlns:a16="http://schemas.microsoft.com/office/drawing/2014/main" id="{155DF58B-A691-F917-EE9B-824637CB2BD4}"/>
              </a:ext>
            </a:extLst>
          </p:cNvPr>
          <p:cNvGrpSpPr/>
          <p:nvPr/>
        </p:nvGrpSpPr>
        <p:grpSpPr>
          <a:xfrm>
            <a:off x="1568833" y="3183496"/>
            <a:ext cx="4522815" cy="361128"/>
            <a:chOff x="1024059" y="2337859"/>
            <a:chExt cx="4522815" cy="361128"/>
          </a:xfrm>
        </p:grpSpPr>
        <p:sp>
          <p:nvSpPr>
            <p:cNvPr id="29" name="Curved Down Arrow 5">
              <a:extLst>
                <a:ext uri="{FF2B5EF4-FFF2-40B4-BE49-F238E27FC236}">
                  <a16:creationId xmlns:a16="http://schemas.microsoft.com/office/drawing/2014/main" id="{EFE3F237-6017-5F80-D022-8F4A97C7DE92}"/>
                </a:ext>
              </a:extLst>
            </p:cNvPr>
            <p:cNvSpPr/>
            <p:nvPr/>
          </p:nvSpPr>
          <p:spPr>
            <a:xfrm>
              <a:off x="1024059" y="2343891"/>
              <a:ext cx="291665" cy="342497"/>
            </a:xfrm>
            <a:prstGeom prst="curvedDown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Curved Down Arrow 35">
              <a:extLst>
                <a:ext uri="{FF2B5EF4-FFF2-40B4-BE49-F238E27FC236}">
                  <a16:creationId xmlns:a16="http://schemas.microsoft.com/office/drawing/2014/main" id="{626EA873-0A12-BEB5-A646-C60947AD1833}"/>
                </a:ext>
              </a:extLst>
            </p:cNvPr>
            <p:cNvSpPr/>
            <p:nvPr/>
          </p:nvSpPr>
          <p:spPr>
            <a:xfrm>
              <a:off x="1811689" y="2342494"/>
              <a:ext cx="291665" cy="342497"/>
            </a:xfrm>
            <a:prstGeom prst="curvedDown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Curved Down Arrow 36">
              <a:extLst>
                <a:ext uri="{FF2B5EF4-FFF2-40B4-BE49-F238E27FC236}">
                  <a16:creationId xmlns:a16="http://schemas.microsoft.com/office/drawing/2014/main" id="{F517FC5B-857F-01DB-7A94-1A4F5754E27F}"/>
                </a:ext>
              </a:extLst>
            </p:cNvPr>
            <p:cNvSpPr/>
            <p:nvPr/>
          </p:nvSpPr>
          <p:spPr>
            <a:xfrm>
              <a:off x="2661563" y="2342494"/>
              <a:ext cx="291665" cy="342497"/>
            </a:xfrm>
            <a:prstGeom prst="curvedDown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Curved Down Arrow 37">
              <a:extLst>
                <a:ext uri="{FF2B5EF4-FFF2-40B4-BE49-F238E27FC236}">
                  <a16:creationId xmlns:a16="http://schemas.microsoft.com/office/drawing/2014/main" id="{AA12218A-9119-4426-CBD4-D73329282559}"/>
                </a:ext>
              </a:extLst>
            </p:cNvPr>
            <p:cNvSpPr/>
            <p:nvPr/>
          </p:nvSpPr>
          <p:spPr>
            <a:xfrm>
              <a:off x="3560229" y="2356490"/>
              <a:ext cx="291665" cy="342497"/>
            </a:xfrm>
            <a:prstGeom prst="curvedDown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urved Down Arrow 38">
              <a:extLst>
                <a:ext uri="{FF2B5EF4-FFF2-40B4-BE49-F238E27FC236}">
                  <a16:creationId xmlns:a16="http://schemas.microsoft.com/office/drawing/2014/main" id="{44AC4F07-8A89-6474-A46A-866CA00CCA44}"/>
                </a:ext>
              </a:extLst>
            </p:cNvPr>
            <p:cNvSpPr/>
            <p:nvPr/>
          </p:nvSpPr>
          <p:spPr>
            <a:xfrm>
              <a:off x="4426199" y="2356490"/>
              <a:ext cx="291665" cy="342497"/>
            </a:xfrm>
            <a:prstGeom prst="curvedDown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Curved Down Arrow 41">
              <a:extLst>
                <a:ext uri="{FF2B5EF4-FFF2-40B4-BE49-F238E27FC236}">
                  <a16:creationId xmlns:a16="http://schemas.microsoft.com/office/drawing/2014/main" id="{9A815947-765E-EAE5-8D34-C48F3095BBA9}"/>
                </a:ext>
              </a:extLst>
            </p:cNvPr>
            <p:cNvSpPr/>
            <p:nvPr/>
          </p:nvSpPr>
          <p:spPr>
            <a:xfrm>
              <a:off x="5255209" y="2337859"/>
              <a:ext cx="291665" cy="342497"/>
            </a:xfrm>
            <a:prstGeom prst="curvedDown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73827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10" presetClass="entr" presetSubtype="0" fill="hold"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7" fill="hold" display="0">
                  <p:stCondLst>
                    <p:cond delay="indefinite"/>
                  </p:stCondLst>
                  <p:endCondLst>
                    <p:cond evt="onStopAudio" delay="0">
                      <p:tgtEl>
                        <p:sldTgt/>
                      </p:tgtEl>
                    </p:cond>
                  </p:endCondLst>
                </p:cTn>
                <p:tgtEl>
                  <p:spTgt spid="12"/>
                </p:tgtEl>
              </p:cMediaNode>
            </p:audio>
          </p:childTnLst>
        </p:cTn>
      </p:par>
    </p:tnLst>
    <p:bldLst>
      <p:bldP spid="4" grpId="0"/>
      <p:bldP spid="5" grpId="0"/>
      <p:bldP spid="6" grpId="0"/>
      <p:bldP spid="7" grpId="0"/>
      <p:bldP spid="8" grpId="0"/>
      <p:bldP spid="9" grpId="0"/>
      <p:bldP spid="10"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 y="365125"/>
            <a:ext cx="11211560" cy="1325563"/>
          </a:xfrm>
        </p:spPr>
        <p:txBody>
          <a:bodyPr/>
          <a:lstStyle/>
          <a:p>
            <a:pPr algn="l" rtl="0"/>
            <a:r>
              <a:rPr lang="en-US" sz="4000" dirty="0">
                <a:latin typeface="Alef" panose="00000500000000000000" pitchFamily="2" charset="-79"/>
                <a:cs typeface="Alef" panose="00000500000000000000" pitchFamily="2" charset="-79"/>
              </a:rPr>
              <a:t>Previously, on Stats for Grad Students…</a:t>
            </a:r>
            <a:endParaRPr lang="he-IL" sz="4000" dirty="0">
              <a:latin typeface="Alef" panose="00000500000000000000" pitchFamily="2" charset="-79"/>
              <a:cs typeface="Alef" panose="00000500000000000000" pitchFamily="2" charset="-79"/>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pPr algn="l" rtl="0"/>
                <a:r>
                  <a:rPr lang="en-US" sz="2400" dirty="0">
                    <a:latin typeface="Alef" panose="00000500000000000000" pitchFamily="2" charset="-79"/>
                    <a:cs typeface="Alef" panose="00000500000000000000" pitchFamily="2" charset="-79"/>
                  </a:rPr>
                  <a:t>The </a:t>
                </a:r>
                <a:r>
                  <a:rPr lang="en-US" sz="2400" b="1" dirty="0">
                    <a:latin typeface="Alef" panose="00000500000000000000" pitchFamily="2" charset="-79"/>
                    <a:cs typeface="Alef" panose="00000500000000000000" pitchFamily="2" charset="-79"/>
                  </a:rPr>
                  <a:t>rationale behind Null Hypothesis Significance Testing (NHST)</a:t>
                </a:r>
                <a:r>
                  <a:rPr lang="en-US" sz="2400" dirty="0">
                    <a:latin typeface="Alef" panose="00000500000000000000" pitchFamily="2" charset="-79"/>
                    <a:cs typeface="Alef" panose="00000500000000000000" pitchFamily="2" charset="-79"/>
                  </a:rPr>
                  <a:t>:</a:t>
                </a:r>
              </a:p>
              <a:p>
                <a:pPr lvl="1" algn="l" rtl="0"/>
                <a:r>
                  <a:rPr lang="en-US" sz="2000" b="1" dirty="0">
                    <a:latin typeface="Alef" panose="00000500000000000000" pitchFamily="2" charset="-79"/>
                    <a:cs typeface="Alef" panose="00000500000000000000" pitchFamily="2" charset="-79"/>
                  </a:rPr>
                  <a:t>Assume H0</a:t>
                </a:r>
                <a:r>
                  <a:rPr lang="en-US" sz="2000" dirty="0">
                    <a:latin typeface="Alef" panose="00000500000000000000" pitchFamily="2" charset="-79"/>
                    <a:cs typeface="Alef" panose="00000500000000000000" pitchFamily="2" charset="-79"/>
                  </a:rPr>
                  <a:t>.</a:t>
                </a:r>
              </a:p>
              <a:p>
                <a:pPr lvl="1" algn="l" rtl="0"/>
                <a:r>
                  <a:rPr lang="en-US" sz="2000" dirty="0">
                    <a:latin typeface="Alef" panose="00000500000000000000" pitchFamily="2" charset="-79"/>
                    <a:cs typeface="Alef" panose="00000500000000000000" pitchFamily="2" charset="-79"/>
                  </a:rPr>
                  <a:t>Build a </a:t>
                </a:r>
                <a:r>
                  <a:rPr lang="en-US" sz="2000" b="1" dirty="0">
                    <a:latin typeface="Alef" panose="00000500000000000000" pitchFamily="2" charset="-79"/>
                    <a:cs typeface="Alef" panose="00000500000000000000" pitchFamily="2" charset="-79"/>
                  </a:rPr>
                  <a:t>sampling distribution under H0</a:t>
                </a:r>
                <a:r>
                  <a:rPr lang="en-US" sz="2000" dirty="0">
                    <a:latin typeface="Alef" panose="00000500000000000000" pitchFamily="2" charset="-79"/>
                    <a:cs typeface="Alef" panose="00000500000000000000" pitchFamily="2" charset="-79"/>
                  </a:rPr>
                  <a:t>.</a:t>
                </a:r>
              </a:p>
              <a:p>
                <a:pPr lvl="1" algn="l" rtl="0"/>
                <a:r>
                  <a:rPr lang="en-US" sz="2000" dirty="0">
                    <a:latin typeface="Alef" panose="00000500000000000000" pitchFamily="2" charset="-79"/>
                    <a:cs typeface="Alef" panose="00000500000000000000" pitchFamily="2" charset="-79"/>
                  </a:rPr>
                  <a:t>Compute </a:t>
                </a:r>
                <a:r>
                  <a:rPr lang="en-US" sz="2000" b="1" dirty="0">
                    <a:latin typeface="Alef" panose="00000500000000000000" pitchFamily="2" charset="-79"/>
                    <a:cs typeface="Alef" panose="00000500000000000000" pitchFamily="2" charset="-79"/>
                  </a:rPr>
                  <a:t>the probability of the result we got in our sample – or a more extreme observation - under H0 (p-value)</a:t>
                </a:r>
                <a:r>
                  <a:rPr lang="en-US" sz="2000" dirty="0">
                    <a:latin typeface="Alef" panose="00000500000000000000" pitchFamily="2" charset="-79"/>
                    <a:cs typeface="Alef" panose="00000500000000000000" pitchFamily="2" charset="-79"/>
                  </a:rPr>
                  <a:t>.</a:t>
                </a:r>
              </a:p>
              <a:p>
                <a:pPr lvl="1" algn="l" rtl="0"/>
                <a:r>
                  <a:rPr lang="en-US" sz="2000" dirty="0">
                    <a:latin typeface="Alef" panose="00000500000000000000" pitchFamily="2" charset="-79"/>
                    <a:cs typeface="Alef" panose="00000500000000000000" pitchFamily="2" charset="-79"/>
                  </a:rPr>
                  <a:t>Compare </a:t>
                </a:r>
                <a:r>
                  <a:rPr lang="en-US" sz="2000" b="1" dirty="0">
                    <a:latin typeface="Alef" panose="00000500000000000000" pitchFamily="2" charset="-79"/>
                    <a:cs typeface="Alef" panose="00000500000000000000" pitchFamily="2" charset="-79"/>
                  </a:rPr>
                  <a:t>p-value to a pre-defined threshold (</a:t>
                </a:r>
                <a14:m>
                  <m:oMath xmlns:m="http://schemas.openxmlformats.org/officeDocument/2006/math">
                    <m:r>
                      <a:rPr lang="en-US" sz="2000" b="1" i="1">
                        <a:latin typeface="Cambria Math" panose="02040503050406030204" pitchFamily="18" charset="0"/>
                        <a:ea typeface="Cambria Math" panose="02040503050406030204" pitchFamily="18" charset="0"/>
                        <a:cs typeface="Alef" panose="00000500000000000000" pitchFamily="2" charset="-79"/>
                      </a:rPr>
                      <m:t>𝜶</m:t>
                    </m:r>
                  </m:oMath>
                </a14:m>
                <a:r>
                  <a:rPr lang="en-US" sz="2000" b="1" dirty="0">
                    <a:latin typeface="Alef" panose="00000500000000000000" pitchFamily="2" charset="-79"/>
                    <a:cs typeface="Alef" panose="00000500000000000000" pitchFamily="2" charset="-79"/>
                  </a:rPr>
                  <a:t>)</a:t>
                </a:r>
                <a:r>
                  <a:rPr lang="en-US" sz="2000" dirty="0">
                    <a:latin typeface="Alef" panose="00000500000000000000" pitchFamily="2" charset="-79"/>
                    <a:cs typeface="Alef" panose="00000500000000000000" pitchFamily="2" charset="-79"/>
                  </a:rPr>
                  <a:t>. </a:t>
                </a:r>
              </a:p>
              <a:p>
                <a:pPr lvl="2" algn="l" rtl="0"/>
                <a:r>
                  <a:rPr lang="en-US" sz="1600" dirty="0">
                    <a:latin typeface="Alef" panose="00000500000000000000" pitchFamily="2" charset="-79"/>
                    <a:cs typeface="Alef" panose="00000500000000000000" pitchFamily="2" charset="-79"/>
                  </a:rPr>
                  <a:t>If p&lt;</a:t>
                </a:r>
                <a14:m>
                  <m:oMath xmlns:m="http://schemas.openxmlformats.org/officeDocument/2006/math">
                    <m:r>
                      <a:rPr lang="en-US" sz="1600" i="1" smtClean="0">
                        <a:latin typeface="Cambria Math" panose="02040503050406030204" pitchFamily="18" charset="0"/>
                        <a:ea typeface="Cambria Math" panose="02040503050406030204" pitchFamily="18" charset="0"/>
                        <a:cs typeface="Alef" panose="00000500000000000000" pitchFamily="2" charset="-79"/>
                      </a:rPr>
                      <m:t>𝛼</m:t>
                    </m:r>
                  </m:oMath>
                </a14:m>
                <a:r>
                  <a:rPr lang="en-US" sz="1600" dirty="0">
                    <a:latin typeface="Alef" panose="00000500000000000000" pitchFamily="2" charset="-79"/>
                    <a:cs typeface="Alef" panose="00000500000000000000" pitchFamily="2" charset="-79"/>
                  </a:rPr>
                  <a:t> reject H0, support for the alternative hypothesis H1 (i.e., not H0)</a:t>
                </a:r>
              </a:p>
              <a:p>
                <a:pPr lvl="2" algn="l" rtl="0"/>
                <a:r>
                  <a:rPr lang="en-US" sz="1600" dirty="0">
                    <a:latin typeface="Alef" panose="00000500000000000000" pitchFamily="2" charset="-79"/>
                    <a:cs typeface="Alef" panose="00000500000000000000" pitchFamily="2" charset="-79"/>
                  </a:rPr>
                  <a:t>If p&gt;</a:t>
                </a:r>
                <a14:m>
                  <m:oMath xmlns:m="http://schemas.openxmlformats.org/officeDocument/2006/math">
                    <m:r>
                      <a:rPr lang="en-US" sz="1600" i="1">
                        <a:latin typeface="Cambria Math" panose="02040503050406030204" pitchFamily="18" charset="0"/>
                        <a:ea typeface="Cambria Math" panose="02040503050406030204" pitchFamily="18" charset="0"/>
                        <a:cs typeface="Alef" panose="00000500000000000000" pitchFamily="2" charset="-79"/>
                      </a:rPr>
                      <m:t>𝛼</m:t>
                    </m:r>
                  </m:oMath>
                </a14:m>
                <a:r>
                  <a:rPr lang="en-US" sz="1600" dirty="0">
                    <a:latin typeface="Alef" panose="00000500000000000000" pitchFamily="2" charset="-79"/>
                    <a:cs typeface="Alef" panose="00000500000000000000" pitchFamily="2" charset="-79"/>
                  </a:rPr>
                  <a:t> do not reject H0 (but: </a:t>
                </a:r>
                <a:r>
                  <a:rPr lang="en-US" sz="1600" i="1" dirty="0">
                    <a:latin typeface="Alef" panose="00000500000000000000" pitchFamily="2" charset="-79"/>
                    <a:cs typeface="Alef" panose="00000500000000000000" pitchFamily="2" charset="-79"/>
                  </a:rPr>
                  <a:t>no </a:t>
                </a:r>
                <a:r>
                  <a:rPr lang="en-US" sz="1600" dirty="0">
                    <a:latin typeface="Alef" panose="00000500000000000000" pitchFamily="2" charset="-79"/>
                    <a:cs typeface="Alef" panose="00000500000000000000" pitchFamily="2" charset="-79"/>
                  </a:rPr>
                  <a:t>evidence for H0). </a:t>
                </a:r>
              </a:p>
              <a:p>
                <a:pPr lvl="2" algn="l" rtl="0"/>
                <a:endParaRPr lang="en-US" sz="1600" dirty="0">
                  <a:latin typeface="Alef" panose="00000500000000000000" pitchFamily="2" charset="-79"/>
                  <a:cs typeface="Alef" panose="00000500000000000000" pitchFamily="2" charset="-79"/>
                </a:endParaRPr>
              </a:p>
              <a:p>
                <a:pPr lvl="1" algn="l" rtl="0"/>
                <a:endParaRPr lang="he-IL" sz="2000" dirty="0">
                  <a:latin typeface="Alef" panose="00000500000000000000" pitchFamily="2" charset="-79"/>
                  <a:cs typeface="Alef" panose="00000500000000000000" pitchFamily="2" charset="-79"/>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12" t="-1681"/>
                </a:stretch>
              </a:blipFill>
            </p:spPr>
            <p:txBody>
              <a:bodyPr/>
              <a:lstStyle/>
              <a:p>
                <a:r>
                  <a:rPr lang="en-US">
                    <a:noFill/>
                  </a:rPr>
                  <a:t> </a:t>
                </a:r>
              </a:p>
            </p:txBody>
          </p:sp>
        </mc:Fallback>
      </mc:AlternateContent>
    </p:spTree>
    <p:extLst>
      <p:ext uri="{BB962C8B-B14F-4D97-AF65-F5344CB8AC3E}">
        <p14:creationId xmlns:p14="http://schemas.microsoft.com/office/powerpoint/2010/main" val="1364039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 y="160026"/>
            <a:ext cx="11211560" cy="1325563"/>
          </a:xfrm>
        </p:spPr>
        <p:txBody>
          <a:bodyPr/>
          <a:lstStyle/>
          <a:p>
            <a:pPr algn="l" rtl="0"/>
            <a:r>
              <a:rPr lang="en-US" sz="4000" dirty="0">
                <a:latin typeface="Alef" panose="00000500000000000000" pitchFamily="2" charset="-79"/>
                <a:cs typeface="Alef" panose="00000500000000000000" pitchFamily="2" charset="-79"/>
              </a:rPr>
              <a:t>An example: Statistical learning performance in individuals with dyslexia</a:t>
            </a:r>
            <a:endParaRPr lang="he-IL" sz="4000" dirty="0">
              <a:latin typeface="Alef" panose="00000500000000000000" pitchFamily="2" charset="-79"/>
              <a:cs typeface="Alef" panose="00000500000000000000" pitchFamily="2" charset="-79"/>
            </a:endParaRPr>
          </a:p>
        </p:txBody>
      </p:sp>
      <p:sp>
        <p:nvSpPr>
          <p:cNvPr id="3" name="Content Placeholder 2"/>
          <p:cNvSpPr>
            <a:spLocks noGrp="1"/>
          </p:cNvSpPr>
          <p:nvPr>
            <p:ph idx="1"/>
          </p:nvPr>
        </p:nvSpPr>
        <p:spPr>
          <a:xfrm>
            <a:off x="308610" y="1825625"/>
            <a:ext cx="11045190" cy="4351338"/>
          </a:xfrm>
        </p:spPr>
        <p:txBody>
          <a:bodyPr>
            <a:normAutofit/>
          </a:bodyPr>
          <a:lstStyle/>
          <a:p>
            <a:pPr algn="l" rtl="0"/>
            <a:r>
              <a:rPr lang="en-US" sz="2400" dirty="0">
                <a:latin typeface="Alef" panose="00000500000000000000" pitchFamily="2" charset="-79"/>
                <a:cs typeface="Alef" panose="00000500000000000000" pitchFamily="2" charset="-79"/>
              </a:rPr>
              <a:t>Remember the Auditory Statistical Learning task?</a:t>
            </a:r>
          </a:p>
          <a:p>
            <a:pPr algn="l" rtl="0"/>
            <a:endParaRPr lang="en-US" sz="2400" dirty="0">
              <a:latin typeface="Alef" panose="00000500000000000000" pitchFamily="2" charset="-79"/>
              <a:cs typeface="Alef" panose="00000500000000000000" pitchFamily="2" charset="-79"/>
            </a:endParaRPr>
          </a:p>
          <a:p>
            <a:pPr algn="l" rtl="0"/>
            <a:r>
              <a:rPr lang="en-US" sz="2400" b="1" dirty="0">
                <a:latin typeface="Alef" panose="00000500000000000000" pitchFamily="2" charset="-79"/>
                <a:cs typeface="Alef" panose="00000500000000000000" pitchFamily="2" charset="-79"/>
              </a:rPr>
              <a:t>Do individuals with and without dyslexia differ in their auditory statistical learning performance? </a:t>
            </a:r>
          </a:p>
          <a:p>
            <a:pPr algn="l" rtl="0"/>
            <a:endParaRPr lang="en-US" sz="2400" b="1" dirty="0">
              <a:latin typeface="Alef" panose="00000500000000000000" pitchFamily="2" charset="-79"/>
              <a:cs typeface="Alef" panose="00000500000000000000" pitchFamily="2" charset="-79"/>
            </a:endParaRPr>
          </a:p>
          <a:p>
            <a:pPr algn="l" rtl="0"/>
            <a:r>
              <a:rPr lang="en-US" sz="2400" dirty="0">
                <a:latin typeface="Alef" panose="00000500000000000000" pitchFamily="2" charset="-79"/>
                <a:cs typeface="Alef" panose="00000500000000000000" pitchFamily="2" charset="-79"/>
              </a:rPr>
              <a:t>Two groups of participants.</a:t>
            </a:r>
          </a:p>
          <a:p>
            <a:pPr lvl="1" algn="l" rtl="0"/>
            <a:r>
              <a:rPr lang="en-US" sz="2000" dirty="0">
                <a:latin typeface="Alef" panose="00000500000000000000" pitchFamily="2" charset="-79"/>
                <a:cs typeface="Alef" panose="00000500000000000000" pitchFamily="2" charset="-79"/>
              </a:rPr>
              <a:t>One group of individuals with dyslexia (x),</a:t>
            </a:r>
            <a:endParaRPr lang="en-US" sz="2000" baseline="-25000" dirty="0">
              <a:latin typeface="Alef" panose="00000500000000000000" pitchFamily="2" charset="-79"/>
              <a:cs typeface="Alef" panose="00000500000000000000" pitchFamily="2" charset="-79"/>
            </a:endParaRPr>
          </a:p>
          <a:p>
            <a:pPr lvl="1" algn="l" rtl="0"/>
            <a:r>
              <a:rPr lang="en-US" sz="2000" dirty="0">
                <a:latin typeface="Alef" panose="00000500000000000000" pitchFamily="2" charset="-79"/>
                <a:cs typeface="Alef" panose="00000500000000000000" pitchFamily="2" charset="-79"/>
              </a:rPr>
              <a:t>One group of individuals without dyslexia (y).</a:t>
            </a:r>
          </a:p>
          <a:p>
            <a:pPr lvl="1" algn="l" rtl="0"/>
            <a:endParaRPr lang="en-US" sz="2000" baseline="-25000" dirty="0">
              <a:latin typeface="Alef" panose="00000500000000000000" pitchFamily="2" charset="-79"/>
              <a:cs typeface="Alef" panose="00000500000000000000" pitchFamily="2" charset="-79"/>
            </a:endParaRPr>
          </a:p>
          <a:p>
            <a:pPr marL="457200" lvl="1" indent="0" algn="l" rtl="0">
              <a:buNone/>
            </a:pPr>
            <a:r>
              <a:rPr lang="en-US" sz="2000" dirty="0">
                <a:latin typeface="Alef" panose="00000500000000000000" pitchFamily="2" charset="-79"/>
                <a:cs typeface="Alef" panose="00000500000000000000" pitchFamily="2" charset="-79"/>
              </a:rPr>
              <a:t>(For now, let’s assume that the two groups are matched on a variety of other potentially-relevant factors, age, IQ, etc. We will learn what to do when this is not the case later).</a:t>
            </a:r>
            <a:endParaRPr lang="en-US" sz="2000" baseline="-25000" dirty="0">
              <a:latin typeface="Alef" panose="00000500000000000000" pitchFamily="2" charset="-79"/>
              <a:cs typeface="Alef" panose="00000500000000000000" pitchFamily="2" charset="-79"/>
            </a:endParaRPr>
          </a:p>
          <a:p>
            <a:pPr lvl="1" algn="l" rtl="0"/>
            <a:endParaRPr lang="en-US" sz="2000" dirty="0">
              <a:latin typeface="Alef" panose="00000500000000000000" pitchFamily="2" charset="-79"/>
              <a:cs typeface="Alef" panose="00000500000000000000" pitchFamily="2" charset="-79"/>
            </a:endParaRPr>
          </a:p>
          <a:p>
            <a:pPr lvl="1" algn="l" rtl="0"/>
            <a:endParaRPr lang="en-US" sz="2000" dirty="0">
              <a:latin typeface="Alef" panose="00000500000000000000" pitchFamily="2" charset="-79"/>
              <a:cs typeface="Alef" panose="00000500000000000000" pitchFamily="2" charset="-79"/>
            </a:endParaRPr>
          </a:p>
          <a:p>
            <a:pPr marL="0" indent="0" algn="l" rtl="0">
              <a:buNone/>
            </a:pPr>
            <a:endParaRPr lang="en-US" sz="1600" dirty="0">
              <a:latin typeface="Alef" panose="00000500000000000000" pitchFamily="2" charset="-79"/>
              <a:cs typeface="Alef" panose="00000500000000000000" pitchFamily="2" charset="-79"/>
            </a:endParaRPr>
          </a:p>
          <a:p>
            <a:pPr lvl="1" algn="l" rtl="0"/>
            <a:endParaRPr lang="he-IL" sz="2000" dirty="0">
              <a:latin typeface="Alef" panose="00000500000000000000" pitchFamily="2" charset="-79"/>
              <a:cs typeface="Alef" panose="00000500000000000000" pitchFamily="2" charset="-79"/>
            </a:endParaRPr>
          </a:p>
        </p:txBody>
      </p:sp>
      <p:sp>
        <p:nvSpPr>
          <p:cNvPr id="35" name="Content Placeholder 2">
            <a:extLst>
              <a:ext uri="{FF2B5EF4-FFF2-40B4-BE49-F238E27FC236}">
                <a16:creationId xmlns:a16="http://schemas.microsoft.com/office/drawing/2014/main" id="{2018CC00-7B9E-1DCC-00E8-D424D1946DA0}"/>
              </a:ext>
            </a:extLst>
          </p:cNvPr>
          <p:cNvSpPr txBox="1">
            <a:spLocks/>
          </p:cNvSpPr>
          <p:nvPr/>
        </p:nvSpPr>
        <p:spPr>
          <a:xfrm>
            <a:off x="5230027" y="6338417"/>
            <a:ext cx="6717192" cy="519583"/>
          </a:xfrm>
          <a:prstGeom prst="rect">
            <a:avLst/>
          </a:prstGeom>
        </p:spPr>
        <p:txBody>
          <a:bodyPr vert="horz" lIns="91440" tIns="45720" rIns="91440" bIns="45720" rtlCol="1">
            <a:normAutofit fontScale="62500" lnSpcReduction="20000"/>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rtl="0">
              <a:buNone/>
            </a:pPr>
            <a:r>
              <a:rPr lang="en-US" sz="2000" i="1" dirty="0">
                <a:latin typeface="Alef" panose="00000500000000000000" pitchFamily="2" charset="-79"/>
                <a:cs typeface="Alef" panose="00000500000000000000" pitchFamily="2" charset="-79"/>
              </a:rPr>
              <a:t>A question of real interest! </a:t>
            </a:r>
          </a:p>
          <a:p>
            <a:pPr marL="0" indent="0" rtl="0">
              <a:buNone/>
            </a:pPr>
            <a:r>
              <a:rPr lang="en-US" sz="2000" i="1" dirty="0">
                <a:latin typeface="Alef" panose="00000500000000000000" pitchFamily="2" charset="-79"/>
                <a:cs typeface="Alef" panose="00000500000000000000" pitchFamily="2" charset="-79"/>
              </a:rPr>
              <a:t>See Bogaerts et al., 2021, Perspectives in Psych Science, for review</a:t>
            </a:r>
            <a:endParaRPr lang="he-IL" sz="2000" i="1" dirty="0">
              <a:latin typeface="Alef" panose="00000500000000000000" pitchFamily="2" charset="-79"/>
              <a:cs typeface="Alef" panose="00000500000000000000" pitchFamily="2" charset="-79"/>
            </a:endParaRPr>
          </a:p>
        </p:txBody>
      </p:sp>
    </p:spTree>
    <p:extLst>
      <p:ext uri="{BB962C8B-B14F-4D97-AF65-F5344CB8AC3E}">
        <p14:creationId xmlns:p14="http://schemas.microsoft.com/office/powerpoint/2010/main" val="2267777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 y="160026"/>
            <a:ext cx="11211560" cy="1325563"/>
          </a:xfrm>
        </p:spPr>
        <p:txBody>
          <a:bodyPr/>
          <a:lstStyle/>
          <a:p>
            <a:pPr algn="l" rtl="0"/>
            <a:r>
              <a:rPr lang="en-US" sz="4000" dirty="0">
                <a:latin typeface="Alef" panose="00000500000000000000" pitchFamily="2" charset="-79"/>
                <a:cs typeface="Alef" panose="00000500000000000000" pitchFamily="2" charset="-79"/>
              </a:rPr>
              <a:t>An example: Statistical learning performance in individuals with dyslexia</a:t>
            </a:r>
            <a:endParaRPr lang="he-IL" sz="4000" dirty="0">
              <a:latin typeface="Alef" panose="00000500000000000000" pitchFamily="2" charset="-79"/>
              <a:cs typeface="Alef" panose="00000500000000000000" pitchFamily="2" charset="-79"/>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14353" y="1569250"/>
                <a:ext cx="11211560" cy="5032375"/>
              </a:xfrm>
            </p:spPr>
            <p:txBody>
              <a:bodyPr>
                <a:normAutofit fontScale="77500" lnSpcReduction="20000"/>
              </a:bodyPr>
              <a:lstStyle/>
              <a:p>
                <a:pPr algn="l" rtl="0"/>
                <a:r>
                  <a:rPr lang="en-US" sz="2400" dirty="0">
                    <a:latin typeface="Alef" panose="00000500000000000000" pitchFamily="2" charset="-79"/>
                    <a:cs typeface="Alef" panose="00000500000000000000" pitchFamily="2" charset="-79"/>
                  </a:rPr>
                  <a:t>What we are actually interested in is whether there is a difference in the expected values of statistical learning performance between these two groups.</a:t>
                </a:r>
              </a:p>
              <a:p>
                <a:pPr algn="l" rtl="0"/>
                <a:endParaRPr lang="en-US" sz="2400" dirty="0">
                  <a:latin typeface="Alef" panose="00000500000000000000" pitchFamily="2" charset="-79"/>
                  <a:cs typeface="Alef" panose="00000500000000000000" pitchFamily="2" charset="-79"/>
                </a:endParaRPr>
              </a:p>
              <a:p>
                <a:pPr algn="l" rtl="0"/>
                <a:r>
                  <a:rPr lang="en-US" sz="2400" b="1" dirty="0">
                    <a:latin typeface="Alef" panose="00000500000000000000" pitchFamily="2" charset="-79"/>
                    <a:cs typeface="Alef" panose="00000500000000000000" pitchFamily="2" charset="-79"/>
                  </a:rPr>
                  <a:t>The null hypothesis is that there’s no difference</a:t>
                </a:r>
                <a:r>
                  <a:rPr lang="en-US" sz="2400" dirty="0">
                    <a:latin typeface="Alef" panose="00000500000000000000" pitchFamily="2" charset="-79"/>
                    <a:cs typeface="Alef" panose="00000500000000000000" pitchFamily="2" charset="-79"/>
                  </a:rPr>
                  <a:t>: </a:t>
                </a:r>
              </a:p>
              <a:p>
                <a:pPr marL="0" indent="0" algn="ctr" rtl="0">
                  <a:buNone/>
                </a:pPr>
                <a:r>
                  <a:rPr lang="en-US" sz="2200" dirty="0">
                    <a:latin typeface="Alef" panose="00000500000000000000" pitchFamily="2" charset="-79"/>
                    <a:ea typeface="Calibri" panose="020F0502020204030204" pitchFamily="34" charset="0"/>
                    <a:cs typeface="Alef" panose="00000500000000000000" pitchFamily="2" charset="-79"/>
                  </a:rPr>
                  <a:t>H0: </a:t>
                </a:r>
                <a14:m>
                  <m:oMath xmlns:m="http://schemas.openxmlformats.org/officeDocument/2006/math">
                    <m:sSub>
                      <m:sSubPr>
                        <m:ctrlPr>
                          <a:rPr lang="en-US" sz="1900" i="1" smtClean="0">
                            <a:effectLst/>
                            <a:latin typeface="Cambria Math" panose="02040503050406030204" pitchFamily="18" charset="0"/>
                            <a:cs typeface="Arial" panose="020B0604020202020204" pitchFamily="34" charset="0"/>
                          </a:rPr>
                        </m:ctrlPr>
                      </m:sSubPr>
                      <m:e>
                        <m:r>
                          <a:rPr lang="en-US" sz="1900" i="1">
                            <a:latin typeface="Cambria Math" panose="02040503050406030204" pitchFamily="18" charset="0"/>
                            <a:ea typeface="Times New Roman" panose="02020603050405020304" pitchFamily="18" charset="0"/>
                            <a:cs typeface="Arial" panose="020B0604020202020204" pitchFamily="34" charset="0"/>
                          </a:rPr>
                          <m:t>𝜇</m:t>
                        </m:r>
                      </m:e>
                      <m:sub>
                        <m:r>
                          <a:rPr lang="en-US" sz="1900" b="0" i="1" smtClean="0">
                            <a:effectLst/>
                            <a:latin typeface="Cambria Math" panose="02040503050406030204" pitchFamily="18" charset="0"/>
                            <a:cs typeface="Arial" panose="020B0604020202020204" pitchFamily="34" charset="0"/>
                          </a:rPr>
                          <m:t>𝑥</m:t>
                        </m:r>
                      </m:sub>
                    </m:sSub>
                    <m:r>
                      <a:rPr lang="en-US" sz="1900" b="0" i="1" smtClean="0">
                        <a:effectLst/>
                        <a:latin typeface="Cambria Math" panose="02040503050406030204" pitchFamily="18" charset="0"/>
                        <a:cs typeface="Arial" panose="020B0604020202020204" pitchFamily="34" charset="0"/>
                      </a:rPr>
                      <m:t>=</m:t>
                    </m:r>
                    <m:sSub>
                      <m:sSubPr>
                        <m:ctrlPr>
                          <a:rPr lang="en-US" sz="1900" i="1">
                            <a:latin typeface="Cambria Math" panose="02040503050406030204" pitchFamily="18" charset="0"/>
                            <a:cs typeface="Arial" panose="020B0604020202020204" pitchFamily="34" charset="0"/>
                          </a:rPr>
                        </m:ctrlPr>
                      </m:sSubPr>
                      <m:e>
                        <m:r>
                          <a:rPr lang="en-US" sz="1900" i="1">
                            <a:latin typeface="Cambria Math" panose="02040503050406030204" pitchFamily="18" charset="0"/>
                            <a:ea typeface="Times New Roman" panose="02020603050405020304" pitchFamily="18" charset="0"/>
                            <a:cs typeface="Arial" panose="020B0604020202020204" pitchFamily="34" charset="0"/>
                          </a:rPr>
                          <m:t>𝜇</m:t>
                        </m:r>
                      </m:e>
                      <m:sub>
                        <m:r>
                          <a:rPr lang="en-US" sz="1900" b="0" i="1" smtClean="0">
                            <a:latin typeface="Cambria Math" panose="02040503050406030204" pitchFamily="18" charset="0"/>
                            <a:cs typeface="Arial" panose="020B0604020202020204" pitchFamily="34" charset="0"/>
                          </a:rPr>
                          <m:t>𝑦</m:t>
                        </m:r>
                      </m:sub>
                    </m:sSub>
                  </m:oMath>
                </a14:m>
                <a:endParaRPr lang="en-US" sz="2200" dirty="0">
                  <a:latin typeface="Alef" panose="00000500000000000000" pitchFamily="2" charset="-79"/>
                  <a:ea typeface="Calibri" panose="020F0502020204030204" pitchFamily="34" charset="0"/>
                  <a:cs typeface="Alef" panose="00000500000000000000" pitchFamily="2" charset="-79"/>
                </a:endParaRPr>
              </a:p>
              <a:p>
                <a:pPr marL="0" indent="0" algn="l" rtl="0">
                  <a:buNone/>
                </a:pPr>
                <a:r>
                  <a:rPr lang="en-US" sz="1900" dirty="0">
                    <a:latin typeface="Alef" panose="00000500000000000000" pitchFamily="2" charset="-79"/>
                    <a:cs typeface="Alef" panose="00000500000000000000" pitchFamily="2" charset="-79"/>
                  </a:rPr>
                  <a:t>Can also be written as:                 		    </a:t>
                </a:r>
                <a:r>
                  <a:rPr lang="en-US" sz="2200" dirty="0">
                    <a:latin typeface="Alef" panose="00000500000000000000" pitchFamily="2" charset="-79"/>
                    <a:ea typeface="Calibri" panose="020F0502020204030204" pitchFamily="34" charset="0"/>
                    <a:cs typeface="Alef" panose="00000500000000000000" pitchFamily="2" charset="-79"/>
                  </a:rPr>
                  <a:t>H0: </a:t>
                </a:r>
                <a14:m>
                  <m:oMath xmlns:m="http://schemas.openxmlformats.org/officeDocument/2006/math">
                    <m:sSub>
                      <m:sSubPr>
                        <m:ctrlPr>
                          <a:rPr lang="en-US" sz="1900" i="1" smtClean="0">
                            <a:effectLst/>
                            <a:latin typeface="Cambria Math" panose="02040503050406030204" pitchFamily="18" charset="0"/>
                            <a:cs typeface="Arial" panose="020B0604020202020204" pitchFamily="34" charset="0"/>
                          </a:rPr>
                        </m:ctrlPr>
                      </m:sSubPr>
                      <m:e>
                        <m:r>
                          <a:rPr lang="en-US" sz="1900" i="1">
                            <a:latin typeface="Cambria Math" panose="02040503050406030204" pitchFamily="18" charset="0"/>
                            <a:ea typeface="Times New Roman" panose="02020603050405020304" pitchFamily="18" charset="0"/>
                            <a:cs typeface="Arial" panose="020B0604020202020204" pitchFamily="34" charset="0"/>
                          </a:rPr>
                          <m:t>𝜇</m:t>
                        </m:r>
                      </m:e>
                      <m:sub>
                        <m:r>
                          <a:rPr lang="en-US" sz="1900" b="0" i="1" smtClean="0">
                            <a:effectLst/>
                            <a:latin typeface="Cambria Math" panose="02040503050406030204" pitchFamily="18" charset="0"/>
                            <a:cs typeface="Arial" panose="020B0604020202020204" pitchFamily="34" charset="0"/>
                          </a:rPr>
                          <m:t>𝑥</m:t>
                        </m:r>
                      </m:sub>
                    </m:sSub>
                    <m:r>
                      <a:rPr lang="en-US" sz="1900" b="0" i="1" smtClean="0">
                        <a:effectLst/>
                        <a:latin typeface="Cambria Math" panose="02040503050406030204" pitchFamily="18" charset="0"/>
                        <a:cs typeface="Arial" panose="020B0604020202020204" pitchFamily="34" charset="0"/>
                      </a:rPr>
                      <m:t>−</m:t>
                    </m:r>
                    <m:sSub>
                      <m:sSubPr>
                        <m:ctrlPr>
                          <a:rPr lang="en-US" sz="1900" i="1">
                            <a:latin typeface="Cambria Math" panose="02040503050406030204" pitchFamily="18" charset="0"/>
                            <a:cs typeface="Arial" panose="020B0604020202020204" pitchFamily="34" charset="0"/>
                          </a:rPr>
                        </m:ctrlPr>
                      </m:sSubPr>
                      <m:e>
                        <m:r>
                          <a:rPr lang="en-US" sz="1900" i="1">
                            <a:latin typeface="Cambria Math" panose="02040503050406030204" pitchFamily="18" charset="0"/>
                            <a:ea typeface="Times New Roman" panose="02020603050405020304" pitchFamily="18" charset="0"/>
                            <a:cs typeface="Arial" panose="020B0604020202020204" pitchFamily="34" charset="0"/>
                          </a:rPr>
                          <m:t>𝜇</m:t>
                        </m:r>
                      </m:e>
                      <m:sub>
                        <m:r>
                          <a:rPr lang="en-US" sz="1900" b="0" i="1" smtClean="0">
                            <a:latin typeface="Cambria Math" panose="02040503050406030204" pitchFamily="18" charset="0"/>
                            <a:cs typeface="Arial" panose="020B0604020202020204" pitchFamily="34" charset="0"/>
                          </a:rPr>
                          <m:t>𝑦</m:t>
                        </m:r>
                      </m:sub>
                    </m:sSub>
                    <m:r>
                      <a:rPr lang="en-US" sz="1900" b="0" i="1" smtClean="0">
                        <a:latin typeface="Cambria Math" panose="02040503050406030204" pitchFamily="18" charset="0"/>
                        <a:cs typeface="Arial" panose="020B0604020202020204" pitchFamily="34" charset="0"/>
                      </a:rPr>
                      <m:t>=</m:t>
                    </m:r>
                    <m:r>
                      <a:rPr lang="en-US" sz="1900" b="0" i="1" smtClean="0">
                        <a:latin typeface="Cambria Math" panose="02040503050406030204" pitchFamily="18" charset="0"/>
                        <a:cs typeface="Arial" panose="020B0604020202020204" pitchFamily="34" charset="0"/>
                      </a:rPr>
                      <m:t>0</m:t>
                    </m:r>
                  </m:oMath>
                </a14:m>
                <a:endParaRPr lang="en-US" sz="2200" dirty="0">
                  <a:latin typeface="Alef" panose="00000500000000000000" pitchFamily="2" charset="-79"/>
                  <a:ea typeface="Calibri" panose="020F0502020204030204" pitchFamily="34" charset="0"/>
                  <a:cs typeface="Alef" panose="00000500000000000000" pitchFamily="2" charset="-79"/>
                </a:endParaRPr>
              </a:p>
              <a:p>
                <a:pPr marL="0" indent="0" algn="l" rtl="0">
                  <a:buNone/>
                </a:pPr>
                <a:endParaRPr lang="en-US" sz="2400" dirty="0">
                  <a:latin typeface="Alef" panose="00000500000000000000" pitchFamily="2" charset="-79"/>
                  <a:cs typeface="Alef" panose="00000500000000000000" pitchFamily="2" charset="-79"/>
                </a:endParaRPr>
              </a:p>
              <a:p>
                <a:pPr algn="l" rtl="0"/>
                <a:r>
                  <a:rPr lang="en-US" sz="2400" b="1" dirty="0">
                    <a:latin typeface="Alef" panose="00000500000000000000" pitchFamily="2" charset="-79"/>
                    <a:cs typeface="Alef" panose="00000500000000000000" pitchFamily="2" charset="-79"/>
                  </a:rPr>
                  <a:t>The alternative hypothesis is that there is a difference</a:t>
                </a:r>
                <a:r>
                  <a:rPr lang="en-US" sz="2400" dirty="0">
                    <a:latin typeface="Alef" panose="00000500000000000000" pitchFamily="2" charset="-79"/>
                    <a:cs typeface="Alef" panose="00000500000000000000" pitchFamily="2" charset="-79"/>
                  </a:rPr>
                  <a:t>:</a:t>
                </a:r>
              </a:p>
              <a:p>
                <a:pPr marL="0" indent="0" algn="ctr" rtl="0">
                  <a:buNone/>
                </a:pPr>
                <a:r>
                  <a:rPr lang="en-US" sz="2200" dirty="0">
                    <a:latin typeface="Alef" panose="00000500000000000000" pitchFamily="2" charset="-79"/>
                    <a:ea typeface="Calibri" panose="020F0502020204030204" pitchFamily="34" charset="0"/>
                    <a:cs typeface="Alef" panose="00000500000000000000" pitchFamily="2" charset="-79"/>
                  </a:rPr>
                  <a:t>H1: </a:t>
                </a:r>
                <a14:m>
                  <m:oMath xmlns:m="http://schemas.openxmlformats.org/officeDocument/2006/math">
                    <m:sSub>
                      <m:sSubPr>
                        <m:ctrlPr>
                          <a:rPr lang="en-US" sz="1900" i="1" smtClean="0">
                            <a:effectLst/>
                            <a:latin typeface="Cambria Math" panose="02040503050406030204" pitchFamily="18" charset="0"/>
                            <a:cs typeface="Arial" panose="020B0604020202020204" pitchFamily="34" charset="0"/>
                          </a:rPr>
                        </m:ctrlPr>
                      </m:sSubPr>
                      <m:e>
                        <m:r>
                          <a:rPr lang="en-US" sz="1900" i="1">
                            <a:latin typeface="Cambria Math" panose="02040503050406030204" pitchFamily="18" charset="0"/>
                            <a:ea typeface="Times New Roman" panose="02020603050405020304" pitchFamily="18" charset="0"/>
                            <a:cs typeface="Arial" panose="020B0604020202020204" pitchFamily="34" charset="0"/>
                          </a:rPr>
                          <m:t>𝜇</m:t>
                        </m:r>
                      </m:e>
                      <m:sub>
                        <m:r>
                          <a:rPr lang="en-US" sz="1900" b="0" i="1" smtClean="0">
                            <a:effectLst/>
                            <a:latin typeface="Cambria Math" panose="02040503050406030204" pitchFamily="18" charset="0"/>
                            <a:cs typeface="Arial" panose="020B0604020202020204" pitchFamily="34" charset="0"/>
                          </a:rPr>
                          <m:t>𝑥</m:t>
                        </m:r>
                      </m:sub>
                    </m:sSub>
                    <m:r>
                      <a:rPr lang="en-US" sz="1900" b="0" i="1" smtClean="0">
                        <a:effectLst/>
                        <a:latin typeface="Cambria Math" panose="02040503050406030204" pitchFamily="18" charset="0"/>
                        <a:ea typeface="Cambria Math" panose="02040503050406030204" pitchFamily="18" charset="0"/>
                        <a:cs typeface="Arial" panose="020B0604020202020204" pitchFamily="34" charset="0"/>
                      </a:rPr>
                      <m:t>≠</m:t>
                    </m:r>
                    <m:sSub>
                      <m:sSubPr>
                        <m:ctrlPr>
                          <a:rPr lang="en-US" sz="1900" i="1">
                            <a:latin typeface="Cambria Math" panose="02040503050406030204" pitchFamily="18" charset="0"/>
                            <a:cs typeface="Arial" panose="020B0604020202020204" pitchFamily="34" charset="0"/>
                          </a:rPr>
                        </m:ctrlPr>
                      </m:sSubPr>
                      <m:e>
                        <m:r>
                          <a:rPr lang="en-US" sz="1900" i="1">
                            <a:latin typeface="Cambria Math" panose="02040503050406030204" pitchFamily="18" charset="0"/>
                            <a:ea typeface="Times New Roman" panose="02020603050405020304" pitchFamily="18" charset="0"/>
                            <a:cs typeface="Arial" panose="020B0604020202020204" pitchFamily="34" charset="0"/>
                          </a:rPr>
                          <m:t>𝜇</m:t>
                        </m:r>
                      </m:e>
                      <m:sub>
                        <m:r>
                          <a:rPr lang="en-US" sz="1900" b="0" i="1" smtClean="0">
                            <a:latin typeface="Cambria Math" panose="02040503050406030204" pitchFamily="18" charset="0"/>
                            <a:cs typeface="Arial" panose="020B0604020202020204" pitchFamily="34" charset="0"/>
                          </a:rPr>
                          <m:t>𝑦</m:t>
                        </m:r>
                      </m:sub>
                    </m:sSub>
                  </m:oMath>
                </a14:m>
                <a:endParaRPr lang="en-US" sz="2200" dirty="0">
                  <a:latin typeface="Alef" panose="00000500000000000000" pitchFamily="2" charset="-79"/>
                  <a:ea typeface="Calibri" panose="020F0502020204030204" pitchFamily="34" charset="0"/>
                  <a:cs typeface="Alef" panose="00000500000000000000" pitchFamily="2" charset="-79"/>
                </a:endParaRPr>
              </a:p>
              <a:p>
                <a:pPr marL="0" indent="0" algn="l" rtl="0">
                  <a:buNone/>
                </a:pPr>
                <a:r>
                  <a:rPr lang="en-US" sz="1900" dirty="0">
                    <a:latin typeface="Alef" panose="00000500000000000000" pitchFamily="2" charset="-79"/>
                    <a:cs typeface="Alef" panose="00000500000000000000" pitchFamily="2" charset="-79"/>
                  </a:rPr>
                  <a:t>Can also be written as: 	   		     </a:t>
                </a:r>
                <a:r>
                  <a:rPr lang="en-US" sz="2200" dirty="0">
                    <a:latin typeface="Alef" panose="00000500000000000000" pitchFamily="2" charset="-79"/>
                    <a:ea typeface="Calibri" panose="020F0502020204030204" pitchFamily="34" charset="0"/>
                    <a:cs typeface="Alef" panose="00000500000000000000" pitchFamily="2" charset="-79"/>
                  </a:rPr>
                  <a:t>H1: </a:t>
                </a:r>
                <a14:m>
                  <m:oMath xmlns:m="http://schemas.openxmlformats.org/officeDocument/2006/math">
                    <m:sSub>
                      <m:sSubPr>
                        <m:ctrlPr>
                          <a:rPr lang="en-US" sz="1900" i="1" smtClean="0">
                            <a:effectLst/>
                            <a:latin typeface="Cambria Math" panose="02040503050406030204" pitchFamily="18" charset="0"/>
                            <a:cs typeface="Arial" panose="020B0604020202020204" pitchFamily="34" charset="0"/>
                          </a:rPr>
                        </m:ctrlPr>
                      </m:sSubPr>
                      <m:e>
                        <m:r>
                          <a:rPr lang="en-US" sz="1900" i="1">
                            <a:latin typeface="Cambria Math" panose="02040503050406030204" pitchFamily="18" charset="0"/>
                            <a:ea typeface="Times New Roman" panose="02020603050405020304" pitchFamily="18" charset="0"/>
                            <a:cs typeface="Arial" panose="020B0604020202020204" pitchFamily="34" charset="0"/>
                          </a:rPr>
                          <m:t>𝜇</m:t>
                        </m:r>
                      </m:e>
                      <m:sub>
                        <m:r>
                          <a:rPr lang="en-US" sz="1900" b="0" i="1" smtClean="0">
                            <a:effectLst/>
                            <a:latin typeface="Cambria Math" panose="02040503050406030204" pitchFamily="18" charset="0"/>
                            <a:cs typeface="Arial" panose="020B0604020202020204" pitchFamily="34" charset="0"/>
                          </a:rPr>
                          <m:t>𝑥</m:t>
                        </m:r>
                      </m:sub>
                    </m:sSub>
                    <m:r>
                      <a:rPr lang="en-US" sz="1900" b="0" i="1" smtClean="0">
                        <a:effectLst/>
                        <a:latin typeface="Cambria Math" panose="02040503050406030204" pitchFamily="18" charset="0"/>
                        <a:cs typeface="Arial" panose="020B0604020202020204" pitchFamily="34" charset="0"/>
                      </a:rPr>
                      <m:t>−</m:t>
                    </m:r>
                    <m:sSub>
                      <m:sSubPr>
                        <m:ctrlPr>
                          <a:rPr lang="en-US" sz="1900" i="1">
                            <a:latin typeface="Cambria Math" panose="02040503050406030204" pitchFamily="18" charset="0"/>
                            <a:cs typeface="Arial" panose="020B0604020202020204" pitchFamily="34" charset="0"/>
                          </a:rPr>
                        </m:ctrlPr>
                      </m:sSubPr>
                      <m:e>
                        <m:r>
                          <a:rPr lang="en-US" sz="1900" i="1">
                            <a:latin typeface="Cambria Math" panose="02040503050406030204" pitchFamily="18" charset="0"/>
                            <a:ea typeface="Times New Roman" panose="02020603050405020304" pitchFamily="18" charset="0"/>
                            <a:cs typeface="Arial" panose="020B0604020202020204" pitchFamily="34" charset="0"/>
                          </a:rPr>
                          <m:t>𝜇</m:t>
                        </m:r>
                      </m:e>
                      <m:sub>
                        <m:r>
                          <a:rPr lang="en-US" sz="1900" b="0" i="1" smtClean="0">
                            <a:latin typeface="Cambria Math" panose="02040503050406030204" pitchFamily="18" charset="0"/>
                            <a:cs typeface="Arial" panose="020B0604020202020204" pitchFamily="34" charset="0"/>
                          </a:rPr>
                          <m:t>𝑦</m:t>
                        </m:r>
                      </m:sub>
                    </m:sSub>
                    <m:r>
                      <a:rPr lang="en-US" sz="1900" i="1">
                        <a:latin typeface="Cambria Math" panose="02040503050406030204" pitchFamily="18" charset="0"/>
                        <a:ea typeface="Cambria Math" panose="02040503050406030204" pitchFamily="18" charset="0"/>
                        <a:cs typeface="Arial" panose="020B0604020202020204" pitchFamily="34" charset="0"/>
                      </a:rPr>
                      <m:t>≠</m:t>
                    </m:r>
                    <m:r>
                      <a:rPr lang="en-US" sz="1900" b="0" i="1" smtClean="0">
                        <a:latin typeface="Cambria Math" panose="02040503050406030204" pitchFamily="18" charset="0"/>
                        <a:cs typeface="Arial" panose="020B0604020202020204" pitchFamily="34" charset="0"/>
                      </a:rPr>
                      <m:t>0</m:t>
                    </m:r>
                  </m:oMath>
                </a14:m>
                <a:endParaRPr lang="en-US" sz="2200" dirty="0">
                  <a:latin typeface="Alef" panose="00000500000000000000" pitchFamily="2" charset="-79"/>
                  <a:ea typeface="Calibri" panose="020F0502020204030204" pitchFamily="34" charset="0"/>
                  <a:cs typeface="Alef" panose="00000500000000000000" pitchFamily="2" charset="-79"/>
                </a:endParaRPr>
              </a:p>
              <a:p>
                <a:pPr marL="0" indent="0" algn="l" rtl="0">
                  <a:buNone/>
                </a:pPr>
                <a:endParaRPr lang="en-US" dirty="0">
                  <a:latin typeface="Alef" panose="00000500000000000000" pitchFamily="2" charset="-79"/>
                  <a:ea typeface="Calibri" panose="020F0502020204030204" pitchFamily="34" charset="0"/>
                  <a:cs typeface="Alef" panose="00000500000000000000" pitchFamily="2" charset="-79"/>
                </a:endParaRPr>
              </a:p>
              <a:p>
                <a:pPr algn="l" rtl="0"/>
                <a:r>
                  <a:rPr lang="en-US" sz="2400" dirty="0">
                    <a:latin typeface="Alef" panose="00000500000000000000" pitchFamily="2" charset="-79"/>
                    <a:cs typeface="Alef" panose="00000500000000000000" pitchFamily="2" charset="-79"/>
                  </a:rPr>
                  <a:t>To estimate the expected values in the two populations, we take samples.</a:t>
                </a:r>
              </a:p>
              <a:p>
                <a:pPr marL="457200" lvl="1" indent="0" algn="l" rtl="0">
                  <a:buNone/>
                </a:pPr>
                <a:r>
                  <a:rPr lang="en-US" sz="1900" dirty="0">
                    <a:latin typeface="Alef" panose="00000500000000000000" pitchFamily="2" charset="-79"/>
                    <a:cs typeface="Alef" panose="00000500000000000000" pitchFamily="2" charset="-79"/>
                  </a:rPr>
                  <a:t>Let’s assume that: </a:t>
                </a:r>
                <a14:m>
                  <m:oMath xmlns:m="http://schemas.openxmlformats.org/officeDocument/2006/math">
                    <m:sSub>
                      <m:sSubPr>
                        <m:ctrlPr>
                          <a:rPr lang="en-US" sz="1900" i="1" smtClean="0">
                            <a:latin typeface="Cambria Math" panose="02040503050406030204" pitchFamily="18" charset="0"/>
                            <a:cs typeface="Alef" panose="00000500000000000000" pitchFamily="2" charset="-79"/>
                          </a:rPr>
                        </m:ctrlPr>
                      </m:sSubPr>
                      <m:e>
                        <m:r>
                          <m:rPr>
                            <m:nor/>
                          </m:rPr>
                          <a:rPr lang="en-US" sz="1900" dirty="0">
                            <a:latin typeface="Alef" panose="00000500000000000000" pitchFamily="2" charset="-79"/>
                            <a:cs typeface="Alef" panose="00000500000000000000" pitchFamily="2" charset="-79"/>
                          </a:rPr>
                          <m:t>n</m:t>
                        </m:r>
                      </m:e>
                      <m:sub>
                        <m:r>
                          <a:rPr lang="en-US" sz="1900" b="0" i="1" smtClean="0">
                            <a:latin typeface="Cambria Math" panose="02040503050406030204" pitchFamily="18" charset="0"/>
                            <a:cs typeface="Alef" panose="00000500000000000000" pitchFamily="2" charset="-79"/>
                          </a:rPr>
                          <m:t>𝑥</m:t>
                        </m:r>
                      </m:sub>
                    </m:sSub>
                    <m:r>
                      <a:rPr lang="en-US" sz="1900" b="0" i="1" smtClean="0">
                        <a:latin typeface="Cambria Math" panose="02040503050406030204" pitchFamily="18" charset="0"/>
                        <a:cs typeface="Alef" panose="00000500000000000000" pitchFamily="2" charset="-79"/>
                      </a:rPr>
                      <m:t>=</m:t>
                    </m:r>
                    <m:r>
                      <a:rPr lang="en-US" sz="1900" b="0" i="1" smtClean="0">
                        <a:latin typeface="Cambria Math" panose="02040503050406030204" pitchFamily="18" charset="0"/>
                        <a:cs typeface="Alef" panose="00000500000000000000" pitchFamily="2" charset="-79"/>
                      </a:rPr>
                      <m:t>28</m:t>
                    </m:r>
                  </m:oMath>
                </a14:m>
                <a:r>
                  <a:rPr lang="en-US" sz="1900" dirty="0">
                    <a:latin typeface="Alef" panose="00000500000000000000" pitchFamily="2" charset="-79"/>
                    <a:cs typeface="Alef" panose="00000500000000000000" pitchFamily="2" charset="-79"/>
                  </a:rPr>
                  <a:t>, </a:t>
                </a:r>
                <a14:m>
                  <m:oMath xmlns:m="http://schemas.openxmlformats.org/officeDocument/2006/math">
                    <m:sSub>
                      <m:sSubPr>
                        <m:ctrlPr>
                          <a:rPr lang="en-US" sz="1900" i="1">
                            <a:latin typeface="Cambria Math" panose="02040503050406030204" pitchFamily="18" charset="0"/>
                            <a:cs typeface="Alef" panose="00000500000000000000" pitchFamily="2" charset="-79"/>
                          </a:rPr>
                        </m:ctrlPr>
                      </m:sSubPr>
                      <m:e>
                        <m:r>
                          <m:rPr>
                            <m:nor/>
                          </m:rPr>
                          <a:rPr lang="en-US" sz="1900" dirty="0">
                            <a:latin typeface="Alef" panose="00000500000000000000" pitchFamily="2" charset="-79"/>
                            <a:cs typeface="Alef" panose="00000500000000000000" pitchFamily="2" charset="-79"/>
                          </a:rPr>
                          <m:t>n</m:t>
                        </m:r>
                      </m:e>
                      <m:sub>
                        <m:r>
                          <a:rPr lang="en-US" sz="1900" b="0" i="1" smtClean="0">
                            <a:latin typeface="Cambria Math" panose="02040503050406030204" pitchFamily="18" charset="0"/>
                            <a:cs typeface="Alef" panose="00000500000000000000" pitchFamily="2" charset="-79"/>
                          </a:rPr>
                          <m:t>𝑦</m:t>
                        </m:r>
                      </m:sub>
                    </m:sSub>
                    <m:r>
                      <a:rPr lang="en-US" sz="1900" i="1">
                        <a:latin typeface="Cambria Math" panose="02040503050406030204" pitchFamily="18" charset="0"/>
                        <a:cs typeface="Alef" panose="00000500000000000000" pitchFamily="2" charset="-79"/>
                      </a:rPr>
                      <m:t>=</m:t>
                    </m:r>
                    <m:r>
                      <a:rPr lang="en-US" sz="1900" i="1">
                        <a:latin typeface="Cambria Math" panose="02040503050406030204" pitchFamily="18" charset="0"/>
                        <a:cs typeface="Alef" panose="00000500000000000000" pitchFamily="2" charset="-79"/>
                      </a:rPr>
                      <m:t>24</m:t>
                    </m:r>
                  </m:oMath>
                </a14:m>
                <a:r>
                  <a:rPr lang="en-US" sz="1900" dirty="0">
                    <a:latin typeface="Alef" panose="00000500000000000000" pitchFamily="2" charset="-79"/>
                    <a:cs typeface="Alef" panose="00000500000000000000" pitchFamily="2" charset="-79"/>
                  </a:rPr>
                  <a:t>,; </a:t>
                </a:r>
                <a14:m>
                  <m:oMath xmlns:m="http://schemas.openxmlformats.org/officeDocument/2006/math">
                    <m:acc>
                      <m:accPr>
                        <m:chr m:val="̅"/>
                        <m:ctrlPr>
                          <a:rPr lang="en-US" sz="1900" i="1" smtClean="0">
                            <a:latin typeface="Cambria Math" panose="02040503050406030204" pitchFamily="18" charset="0"/>
                            <a:cs typeface="Alef" panose="00000500000000000000" pitchFamily="2" charset="-79"/>
                          </a:rPr>
                        </m:ctrlPr>
                      </m:accPr>
                      <m:e>
                        <m:r>
                          <a:rPr lang="en-US" sz="1900" b="0" i="1" smtClean="0">
                            <a:latin typeface="Cambria Math" panose="02040503050406030204" pitchFamily="18" charset="0"/>
                            <a:cs typeface="Alef" panose="00000500000000000000" pitchFamily="2" charset="-79"/>
                          </a:rPr>
                          <m:t>𝑥</m:t>
                        </m:r>
                      </m:e>
                    </m:acc>
                    <m:r>
                      <a:rPr lang="en-US" sz="1900" b="0" i="1" smtClean="0">
                        <a:latin typeface="Cambria Math" panose="02040503050406030204" pitchFamily="18" charset="0"/>
                        <a:cs typeface="Alef" panose="00000500000000000000" pitchFamily="2" charset="-79"/>
                      </a:rPr>
                      <m:t>=</m:t>
                    </m:r>
                    <m:r>
                      <a:rPr lang="en-US" sz="1900" b="0" i="1" smtClean="0">
                        <a:latin typeface="Cambria Math" panose="02040503050406030204" pitchFamily="18" charset="0"/>
                        <a:cs typeface="Alef" panose="00000500000000000000" pitchFamily="2" charset="-79"/>
                      </a:rPr>
                      <m:t>0</m:t>
                    </m:r>
                    <m:r>
                      <a:rPr lang="en-US" sz="1900" b="0" i="1" smtClean="0">
                        <a:latin typeface="Cambria Math" panose="02040503050406030204" pitchFamily="18" charset="0"/>
                        <a:cs typeface="Alef" panose="00000500000000000000" pitchFamily="2" charset="-79"/>
                      </a:rPr>
                      <m:t>.</m:t>
                    </m:r>
                    <m:r>
                      <a:rPr lang="en-US" sz="1900" b="0" i="1" smtClean="0">
                        <a:latin typeface="Cambria Math" panose="02040503050406030204" pitchFamily="18" charset="0"/>
                        <a:cs typeface="Alef" panose="00000500000000000000" pitchFamily="2" charset="-79"/>
                      </a:rPr>
                      <m:t>725</m:t>
                    </m:r>
                  </m:oMath>
                </a14:m>
                <a:r>
                  <a:rPr lang="en-US" sz="1900" dirty="0">
                    <a:latin typeface="Alef" panose="00000500000000000000" pitchFamily="2" charset="-79"/>
                    <a:ea typeface="Calibri" panose="020F0502020204030204" pitchFamily="34" charset="0"/>
                    <a:cs typeface="Alef" panose="00000500000000000000" pitchFamily="2" charset="-79"/>
                  </a:rPr>
                  <a:t>, </a:t>
                </a:r>
                <a14:m>
                  <m:oMath xmlns:m="http://schemas.openxmlformats.org/officeDocument/2006/math">
                    <m:acc>
                      <m:accPr>
                        <m:chr m:val="̅"/>
                        <m:ctrlPr>
                          <a:rPr lang="en-US" sz="1900" i="1">
                            <a:latin typeface="Cambria Math" panose="02040503050406030204" pitchFamily="18" charset="0"/>
                            <a:cs typeface="Alef" panose="00000500000000000000" pitchFamily="2" charset="-79"/>
                          </a:rPr>
                        </m:ctrlPr>
                      </m:accPr>
                      <m:e>
                        <m:r>
                          <a:rPr lang="en-US" sz="1900" b="0" i="1" smtClean="0">
                            <a:latin typeface="Cambria Math" panose="02040503050406030204" pitchFamily="18" charset="0"/>
                            <a:cs typeface="Alef" panose="00000500000000000000" pitchFamily="2" charset="-79"/>
                          </a:rPr>
                          <m:t>𝑦</m:t>
                        </m:r>
                      </m:e>
                    </m:acc>
                    <m:r>
                      <a:rPr lang="en-US" sz="1900" i="1">
                        <a:latin typeface="Cambria Math" panose="02040503050406030204" pitchFamily="18" charset="0"/>
                        <a:cs typeface="Alef" panose="00000500000000000000" pitchFamily="2" charset="-79"/>
                      </a:rPr>
                      <m:t>=</m:t>
                    </m:r>
                    <m:r>
                      <a:rPr lang="en-US" sz="1900" i="1">
                        <a:latin typeface="Cambria Math" panose="02040503050406030204" pitchFamily="18" charset="0"/>
                        <a:cs typeface="Alef" panose="00000500000000000000" pitchFamily="2" charset="-79"/>
                      </a:rPr>
                      <m:t>0</m:t>
                    </m:r>
                    <m:r>
                      <a:rPr lang="en-US" sz="1900" i="1">
                        <a:latin typeface="Cambria Math" panose="02040503050406030204" pitchFamily="18" charset="0"/>
                        <a:cs typeface="Alef" panose="00000500000000000000" pitchFamily="2" charset="-79"/>
                      </a:rPr>
                      <m:t>.</m:t>
                    </m:r>
                    <m:r>
                      <a:rPr lang="en-US" sz="1900" b="0" i="1" smtClean="0">
                        <a:latin typeface="Cambria Math" panose="02040503050406030204" pitchFamily="18" charset="0"/>
                        <a:cs typeface="Alef" panose="00000500000000000000" pitchFamily="2" charset="-79"/>
                      </a:rPr>
                      <m:t>615</m:t>
                    </m:r>
                    <m:r>
                      <a:rPr lang="en-US" sz="1900" b="0" i="1" smtClean="0">
                        <a:latin typeface="Cambria Math" panose="02040503050406030204" pitchFamily="18" charset="0"/>
                        <a:cs typeface="Alef" panose="00000500000000000000" pitchFamily="2" charset="-79"/>
                      </a:rPr>
                      <m:t>, </m:t>
                    </m:r>
                  </m:oMath>
                </a14:m>
                <a:r>
                  <a:rPr lang="en-US" sz="1900" dirty="0">
                    <a:latin typeface="Alef" panose="00000500000000000000" pitchFamily="2" charset="-79"/>
                    <a:ea typeface="Calibri" panose="020F0502020204030204" pitchFamily="34" charset="0"/>
                    <a:cs typeface="Alef" panose="00000500000000000000" pitchFamily="2" charset="-79"/>
                  </a:rPr>
                  <a:t> </a:t>
                </a:r>
                <a14:m>
                  <m:oMath xmlns:m="http://schemas.openxmlformats.org/officeDocument/2006/math">
                    <m:sSub>
                      <m:sSubPr>
                        <m:ctrlPr>
                          <a:rPr lang="en-US" sz="1900" i="1" dirty="0" smtClean="0">
                            <a:latin typeface="Cambria Math" panose="02040503050406030204" pitchFamily="18" charset="0"/>
                            <a:cs typeface="Alef" panose="00000500000000000000" pitchFamily="2" charset="-79"/>
                          </a:rPr>
                        </m:ctrlPr>
                      </m:sSubPr>
                      <m:e>
                        <m:acc>
                          <m:accPr>
                            <m:chr m:val="̂"/>
                            <m:ctrlPr>
                              <a:rPr lang="en-US" sz="1900" i="1" dirty="0" smtClean="0">
                                <a:latin typeface="Cambria Math" panose="02040503050406030204" pitchFamily="18" charset="0"/>
                                <a:cs typeface="Alef" panose="00000500000000000000" pitchFamily="2" charset="-79"/>
                              </a:rPr>
                            </m:ctrlPr>
                          </m:accPr>
                          <m:e>
                            <m:r>
                              <a:rPr lang="en-US" sz="1900" b="0" i="1" dirty="0" smtClean="0">
                                <a:latin typeface="Cambria Math" panose="02040503050406030204" pitchFamily="18" charset="0"/>
                                <a:cs typeface="Alef" panose="00000500000000000000" pitchFamily="2" charset="-79"/>
                              </a:rPr>
                              <m:t>𝑠</m:t>
                            </m:r>
                          </m:e>
                        </m:acc>
                      </m:e>
                      <m:sub>
                        <m:r>
                          <a:rPr lang="en-US" sz="1900" b="0" i="1" dirty="0" smtClean="0">
                            <a:latin typeface="Cambria Math" panose="02040503050406030204" pitchFamily="18" charset="0"/>
                            <a:cs typeface="Alef" panose="00000500000000000000" pitchFamily="2" charset="-79"/>
                          </a:rPr>
                          <m:t>𝑥</m:t>
                        </m:r>
                      </m:sub>
                    </m:sSub>
                    <m:r>
                      <a:rPr lang="en-US" sz="1900" b="0" i="1" dirty="0" smtClean="0">
                        <a:latin typeface="Cambria Math" panose="02040503050406030204" pitchFamily="18" charset="0"/>
                        <a:cs typeface="Alef" panose="00000500000000000000" pitchFamily="2" charset="-79"/>
                      </a:rPr>
                      <m:t>=</m:t>
                    </m:r>
                    <m:r>
                      <a:rPr lang="en-US" sz="1900" b="0" i="1" dirty="0" smtClean="0">
                        <a:latin typeface="Cambria Math" panose="02040503050406030204" pitchFamily="18" charset="0"/>
                        <a:cs typeface="Alef" panose="00000500000000000000" pitchFamily="2" charset="-79"/>
                      </a:rPr>
                      <m:t>0</m:t>
                    </m:r>
                    <m:r>
                      <a:rPr lang="en-US" sz="1900" b="0" i="1" dirty="0" smtClean="0">
                        <a:latin typeface="Cambria Math" panose="02040503050406030204" pitchFamily="18" charset="0"/>
                        <a:cs typeface="Alef" panose="00000500000000000000" pitchFamily="2" charset="-79"/>
                      </a:rPr>
                      <m:t>.</m:t>
                    </m:r>
                    <m:r>
                      <a:rPr lang="en-US" sz="1900" b="0" i="1" dirty="0" smtClean="0">
                        <a:latin typeface="Cambria Math" panose="02040503050406030204" pitchFamily="18" charset="0"/>
                        <a:cs typeface="Alef" panose="00000500000000000000" pitchFamily="2" charset="-79"/>
                      </a:rPr>
                      <m:t>162</m:t>
                    </m:r>
                  </m:oMath>
                </a14:m>
                <a:r>
                  <a:rPr lang="en-US" sz="1900" dirty="0">
                    <a:latin typeface="Alef" panose="00000500000000000000" pitchFamily="2" charset="-79"/>
                    <a:ea typeface="Calibri" panose="020F0502020204030204" pitchFamily="34" charset="0"/>
                    <a:cs typeface="Alef" panose="00000500000000000000" pitchFamily="2" charset="-79"/>
                  </a:rPr>
                  <a:t>, </a:t>
                </a:r>
                <a14:m>
                  <m:oMath xmlns:m="http://schemas.openxmlformats.org/officeDocument/2006/math">
                    <m:sSub>
                      <m:sSubPr>
                        <m:ctrlPr>
                          <a:rPr lang="en-US" sz="1900" i="1" dirty="0">
                            <a:latin typeface="Cambria Math" panose="02040503050406030204" pitchFamily="18" charset="0"/>
                            <a:cs typeface="Alef" panose="00000500000000000000" pitchFamily="2" charset="-79"/>
                          </a:rPr>
                        </m:ctrlPr>
                      </m:sSubPr>
                      <m:e>
                        <m:acc>
                          <m:accPr>
                            <m:chr m:val="̂"/>
                            <m:ctrlPr>
                              <a:rPr lang="en-US" sz="1900" i="1" dirty="0">
                                <a:latin typeface="Cambria Math" panose="02040503050406030204" pitchFamily="18" charset="0"/>
                                <a:cs typeface="Alef" panose="00000500000000000000" pitchFamily="2" charset="-79"/>
                              </a:rPr>
                            </m:ctrlPr>
                          </m:accPr>
                          <m:e>
                            <m:r>
                              <a:rPr lang="en-US" sz="1900" i="1" dirty="0">
                                <a:latin typeface="Cambria Math" panose="02040503050406030204" pitchFamily="18" charset="0"/>
                                <a:cs typeface="Alef" panose="00000500000000000000" pitchFamily="2" charset="-79"/>
                              </a:rPr>
                              <m:t>𝑠</m:t>
                            </m:r>
                          </m:e>
                        </m:acc>
                      </m:e>
                      <m:sub>
                        <m:r>
                          <a:rPr lang="en-US" sz="1900" b="0" i="1" dirty="0" smtClean="0">
                            <a:latin typeface="Cambria Math" panose="02040503050406030204" pitchFamily="18" charset="0"/>
                            <a:cs typeface="Alef" panose="00000500000000000000" pitchFamily="2" charset="-79"/>
                          </a:rPr>
                          <m:t>𝑦</m:t>
                        </m:r>
                      </m:sub>
                    </m:sSub>
                    <m:r>
                      <a:rPr lang="en-US" sz="1900" i="1" dirty="0">
                        <a:latin typeface="Cambria Math" panose="02040503050406030204" pitchFamily="18" charset="0"/>
                        <a:cs typeface="Alef" panose="00000500000000000000" pitchFamily="2" charset="-79"/>
                      </a:rPr>
                      <m:t>=</m:t>
                    </m:r>
                    <m:r>
                      <a:rPr lang="en-US" sz="1900" i="1" dirty="0">
                        <a:latin typeface="Cambria Math" panose="02040503050406030204" pitchFamily="18" charset="0"/>
                        <a:cs typeface="Alef" panose="00000500000000000000" pitchFamily="2" charset="-79"/>
                      </a:rPr>
                      <m:t>0</m:t>
                    </m:r>
                    <m:r>
                      <a:rPr lang="en-US" sz="1900" i="1" dirty="0">
                        <a:latin typeface="Cambria Math" panose="02040503050406030204" pitchFamily="18" charset="0"/>
                        <a:cs typeface="Alef" panose="00000500000000000000" pitchFamily="2" charset="-79"/>
                      </a:rPr>
                      <m:t>.</m:t>
                    </m:r>
                    <m:r>
                      <a:rPr lang="en-US" sz="1900" i="1" dirty="0">
                        <a:latin typeface="Cambria Math" panose="02040503050406030204" pitchFamily="18" charset="0"/>
                        <a:cs typeface="Alef" panose="00000500000000000000" pitchFamily="2" charset="-79"/>
                      </a:rPr>
                      <m:t>144</m:t>
                    </m:r>
                  </m:oMath>
                </a14:m>
                <a:endParaRPr lang="en-US" sz="1900" dirty="0">
                  <a:latin typeface="Alef" panose="00000500000000000000" pitchFamily="2" charset="-79"/>
                  <a:ea typeface="Calibri" panose="020F0502020204030204" pitchFamily="34" charset="0"/>
                  <a:cs typeface="Alef" panose="00000500000000000000" pitchFamily="2" charset="-79"/>
                </a:endParaRPr>
              </a:p>
              <a:p>
                <a:pPr lvl="1" algn="l" rtl="0"/>
                <a:endParaRPr lang="en-US" sz="2000" dirty="0">
                  <a:latin typeface="Alef" panose="00000500000000000000" pitchFamily="2" charset="-79"/>
                  <a:cs typeface="Alef" panose="00000500000000000000" pitchFamily="2" charset="-79"/>
                </a:endParaRPr>
              </a:p>
              <a:p>
                <a:pPr algn="l" rtl="0"/>
                <a:r>
                  <a:rPr lang="en-US" sz="2400" dirty="0">
                    <a:latin typeface="Alef" panose="00000500000000000000" pitchFamily="2" charset="-79"/>
                    <a:cs typeface="Alef" panose="00000500000000000000" pitchFamily="2" charset="-79"/>
                  </a:rPr>
                  <a:t>To estimate the difference between the population means (i.e., </a:t>
                </a:r>
                <a14:m>
                  <m:oMath xmlns:m="http://schemas.openxmlformats.org/officeDocument/2006/math">
                    <m:sSub>
                      <m:sSubPr>
                        <m:ctrlPr>
                          <a:rPr lang="en-US" sz="2400" i="1" smtClean="0">
                            <a:effectLst/>
                            <a:latin typeface="Cambria Math" panose="02040503050406030204" pitchFamily="18" charset="0"/>
                            <a:cs typeface="Arial" panose="020B0604020202020204" pitchFamily="34" charset="0"/>
                          </a:rPr>
                        </m:ctrlPr>
                      </m:sSubPr>
                      <m:e>
                        <m:r>
                          <a:rPr lang="en-US" sz="2400" i="1">
                            <a:latin typeface="Cambria Math" panose="02040503050406030204" pitchFamily="18" charset="0"/>
                            <a:ea typeface="Times New Roman" panose="02020603050405020304" pitchFamily="18" charset="0"/>
                            <a:cs typeface="Arial" panose="020B0604020202020204" pitchFamily="34" charset="0"/>
                          </a:rPr>
                          <m:t>𝜇</m:t>
                        </m:r>
                      </m:e>
                      <m:sub>
                        <m:r>
                          <a:rPr lang="en-US" sz="2400" b="0" i="1" smtClean="0">
                            <a:effectLst/>
                            <a:latin typeface="Cambria Math" panose="02040503050406030204" pitchFamily="18" charset="0"/>
                            <a:cs typeface="Arial" panose="020B0604020202020204" pitchFamily="34" charset="0"/>
                          </a:rPr>
                          <m:t>𝑥</m:t>
                        </m:r>
                      </m:sub>
                    </m:sSub>
                    <m:r>
                      <a:rPr lang="en-US" sz="2400" b="0" i="1" smtClean="0">
                        <a:effectLst/>
                        <a:latin typeface="Cambria Math" panose="02040503050406030204" pitchFamily="18" charset="0"/>
                        <a:cs typeface="Arial" panose="020B0604020202020204" pitchFamily="34" charset="0"/>
                      </a:rPr>
                      <m:t>−</m:t>
                    </m:r>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ea typeface="Times New Roman" panose="02020603050405020304" pitchFamily="18" charset="0"/>
                            <a:cs typeface="Arial" panose="020B0604020202020204" pitchFamily="34" charset="0"/>
                          </a:rPr>
                          <m:t>𝜇</m:t>
                        </m:r>
                      </m:e>
                      <m:sub>
                        <m:r>
                          <a:rPr lang="en-US" sz="2400" b="0" i="1" smtClean="0">
                            <a:latin typeface="Cambria Math" panose="02040503050406030204" pitchFamily="18" charset="0"/>
                            <a:cs typeface="Arial" panose="020B0604020202020204" pitchFamily="34" charset="0"/>
                          </a:rPr>
                          <m:t>𝑦</m:t>
                        </m:r>
                      </m:sub>
                    </m:sSub>
                  </m:oMath>
                </a14:m>
                <a:r>
                  <a:rPr lang="en-US" sz="2400" dirty="0">
                    <a:latin typeface="Alef" panose="00000500000000000000" pitchFamily="2" charset="-79"/>
                    <a:cs typeface="Alef" panose="00000500000000000000" pitchFamily="2" charset="-79"/>
                  </a:rPr>
                  <a:t>), we use the statistic:       </a:t>
                </a:r>
                <a14:m>
                  <m:oMath xmlns:m="http://schemas.openxmlformats.org/officeDocument/2006/math">
                    <m:acc>
                      <m:accPr>
                        <m:chr m:val="̅"/>
                        <m:ctrlPr>
                          <a:rPr lang="en-US" sz="2400" i="1">
                            <a:latin typeface="Cambria Math" panose="02040503050406030204" pitchFamily="18" charset="0"/>
                            <a:cs typeface="Alef" panose="00000500000000000000" pitchFamily="2" charset="-79"/>
                          </a:rPr>
                        </m:ctrlPr>
                      </m:accPr>
                      <m:e>
                        <m:r>
                          <a:rPr lang="en-US" sz="2400" i="1">
                            <a:latin typeface="Cambria Math" panose="02040503050406030204" pitchFamily="18" charset="0"/>
                            <a:cs typeface="Alef" panose="00000500000000000000" pitchFamily="2" charset="-79"/>
                          </a:rPr>
                          <m:t>𝑥</m:t>
                        </m:r>
                      </m:e>
                    </m:acc>
                    <m:r>
                      <a:rPr lang="en-US" sz="2400" b="0" i="1" smtClean="0">
                        <a:latin typeface="Cambria Math" panose="02040503050406030204" pitchFamily="18" charset="0"/>
                        <a:cs typeface="Alef" panose="00000500000000000000" pitchFamily="2" charset="-79"/>
                      </a:rPr>
                      <m:t>−</m:t>
                    </m:r>
                    <m:acc>
                      <m:accPr>
                        <m:chr m:val="̅"/>
                        <m:ctrlPr>
                          <a:rPr lang="en-US" sz="2400" i="1">
                            <a:latin typeface="Cambria Math" panose="02040503050406030204" pitchFamily="18" charset="0"/>
                            <a:cs typeface="Alef" panose="00000500000000000000" pitchFamily="2" charset="-79"/>
                          </a:rPr>
                        </m:ctrlPr>
                      </m:accPr>
                      <m:e>
                        <m:r>
                          <a:rPr lang="en-US" sz="2400" i="1">
                            <a:latin typeface="Cambria Math" panose="02040503050406030204" pitchFamily="18" charset="0"/>
                            <a:cs typeface="Alef" panose="00000500000000000000" pitchFamily="2" charset="-79"/>
                          </a:rPr>
                          <m:t>𝑦</m:t>
                        </m:r>
                      </m:e>
                    </m:acc>
                  </m:oMath>
                </a14:m>
                <a:r>
                  <a:rPr lang="en-US" sz="2400" dirty="0">
                    <a:latin typeface="Alef" panose="00000500000000000000" pitchFamily="2" charset="-79"/>
                    <a:cs typeface="Alef" panose="00000500000000000000" pitchFamily="2" charset="-79"/>
                  </a:rPr>
                  <a:t> (in our particular case: 0.725-0.615=0.11. </a:t>
                </a:r>
                <a:r>
                  <a:rPr lang="en-US" sz="2400" b="1" dirty="0">
                    <a:latin typeface="Alef" panose="00000500000000000000" pitchFamily="2" charset="-79"/>
                    <a:cs typeface="Alef" panose="00000500000000000000" pitchFamily="2" charset="-79"/>
                  </a:rPr>
                  <a:t>Is this extreme enough to reject H0?</a:t>
                </a:r>
                <a:endParaRPr lang="en-US" sz="2400" dirty="0">
                  <a:latin typeface="Alef" panose="00000500000000000000" pitchFamily="2" charset="-79"/>
                  <a:cs typeface="Alef" panose="00000500000000000000" pitchFamily="2" charset="-79"/>
                </a:endParaRPr>
              </a:p>
              <a:p>
                <a:pPr lvl="1" algn="l" rtl="0"/>
                <a:endParaRPr lang="en-US" sz="2000" dirty="0">
                  <a:latin typeface="Alef" panose="00000500000000000000" pitchFamily="2" charset="-79"/>
                  <a:cs typeface="Alef" panose="00000500000000000000" pitchFamily="2" charset="-79"/>
                </a:endParaRPr>
              </a:p>
              <a:p>
                <a:pPr marL="0" indent="0" algn="l" rtl="0">
                  <a:buNone/>
                </a:pPr>
                <a:endParaRPr lang="en-US" sz="1600" dirty="0">
                  <a:latin typeface="Alef" panose="00000500000000000000" pitchFamily="2" charset="-79"/>
                  <a:cs typeface="Alef" panose="00000500000000000000" pitchFamily="2" charset="-79"/>
                </a:endParaRPr>
              </a:p>
              <a:p>
                <a:pPr lvl="1" algn="l" rtl="0"/>
                <a:endParaRPr lang="he-IL" sz="2000" dirty="0">
                  <a:latin typeface="Alef" panose="00000500000000000000" pitchFamily="2" charset="-79"/>
                  <a:cs typeface="Alef" panose="00000500000000000000" pitchFamily="2" charset="-79"/>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14353" y="1569250"/>
                <a:ext cx="11211560" cy="5032375"/>
              </a:xfrm>
              <a:blipFill>
                <a:blip r:embed="rId2"/>
                <a:stretch>
                  <a:fillRect l="-435" t="-1937" b="-10896"/>
                </a:stretch>
              </a:blipFill>
            </p:spPr>
            <p:txBody>
              <a:bodyPr/>
              <a:lstStyle/>
              <a:p>
                <a:r>
                  <a:rPr lang="en-US">
                    <a:noFill/>
                  </a:rPr>
                  <a:t> </a:t>
                </a:r>
              </a:p>
            </p:txBody>
          </p:sp>
        </mc:Fallback>
      </mc:AlternateContent>
      <p:sp>
        <p:nvSpPr>
          <p:cNvPr id="5" name="Thought Bubble: Cloud 4">
            <a:extLst>
              <a:ext uri="{FF2B5EF4-FFF2-40B4-BE49-F238E27FC236}">
                <a16:creationId xmlns:a16="http://schemas.microsoft.com/office/drawing/2014/main" id="{CAC9536A-B5C5-0684-DA26-F5AB6D83BE0F}"/>
              </a:ext>
            </a:extLst>
          </p:cNvPr>
          <p:cNvSpPr/>
          <p:nvPr/>
        </p:nvSpPr>
        <p:spPr>
          <a:xfrm>
            <a:off x="7144284" y="2769385"/>
            <a:ext cx="4919339" cy="977469"/>
          </a:xfrm>
          <a:prstGeom prst="cloudCallou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b="1" dirty="0">
                <a:solidFill>
                  <a:schemeClr val="tx1"/>
                </a:solidFill>
              </a:rPr>
              <a:t>What would be a one-tailed version of a two-sample t test?</a:t>
            </a:r>
            <a:endParaRPr lang="he-IL" b="1" dirty="0">
              <a:solidFill>
                <a:schemeClr val="tx1"/>
              </a:solidFill>
            </a:endParaRPr>
          </a:p>
        </p:txBody>
      </p:sp>
    </p:spTree>
    <p:extLst>
      <p:ext uri="{BB962C8B-B14F-4D97-AF65-F5344CB8AC3E}">
        <p14:creationId xmlns:p14="http://schemas.microsoft.com/office/powerpoint/2010/main" val="40867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 y="160026"/>
            <a:ext cx="11211560" cy="1325563"/>
          </a:xfrm>
        </p:spPr>
        <p:txBody>
          <a:bodyPr/>
          <a:lstStyle/>
          <a:p>
            <a:pPr algn="l" rtl="0"/>
            <a:r>
              <a:rPr lang="en-US" sz="4000" dirty="0">
                <a:latin typeface="Alef" panose="00000500000000000000" pitchFamily="2" charset="-79"/>
                <a:cs typeface="Alef" panose="00000500000000000000" pitchFamily="2" charset="-79"/>
              </a:rPr>
              <a:t>An example: Statistical learning performance in individuals with dyslexia</a:t>
            </a:r>
            <a:endParaRPr lang="he-IL" sz="4000" dirty="0">
              <a:latin typeface="Alef" panose="00000500000000000000" pitchFamily="2" charset="-79"/>
              <a:cs typeface="Alef" panose="00000500000000000000" pitchFamily="2" charset="-79"/>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4353" y="1569250"/>
                <a:ext cx="10963293" cy="5032375"/>
              </a:xfrm>
            </p:spPr>
            <p:txBody>
              <a:bodyPr>
                <a:normAutofit/>
              </a:bodyPr>
              <a:lstStyle/>
              <a:p>
                <a:pPr algn="l" rtl="0"/>
                <a:r>
                  <a:rPr lang="en-US" sz="2000" dirty="0">
                    <a:latin typeface="Alef" panose="00000500000000000000" pitchFamily="2" charset="-79"/>
                    <a:cs typeface="Alef" panose="00000500000000000000" pitchFamily="2" charset="-79"/>
                  </a:rPr>
                  <a:t>Same three questions from last time about the sampling distribution (of </a:t>
                </a:r>
                <a14:m>
                  <m:oMath xmlns:m="http://schemas.openxmlformats.org/officeDocument/2006/math">
                    <m:acc>
                      <m:accPr>
                        <m:chr m:val="̅"/>
                        <m:ctrlPr>
                          <a:rPr lang="en-US" sz="2000" i="1">
                            <a:latin typeface="Cambria Math" panose="02040503050406030204" pitchFamily="18" charset="0"/>
                            <a:cs typeface="Alef" panose="00000500000000000000" pitchFamily="2" charset="-79"/>
                          </a:rPr>
                        </m:ctrlPr>
                      </m:accPr>
                      <m:e>
                        <m:r>
                          <a:rPr lang="en-US" sz="2000" i="1">
                            <a:latin typeface="Cambria Math" panose="02040503050406030204" pitchFamily="18" charset="0"/>
                            <a:cs typeface="Alef" panose="00000500000000000000" pitchFamily="2" charset="-79"/>
                          </a:rPr>
                          <m:t>𝑥</m:t>
                        </m:r>
                      </m:e>
                    </m:acc>
                    <m:r>
                      <a:rPr lang="en-US" sz="2000" i="1">
                        <a:latin typeface="Cambria Math" panose="02040503050406030204" pitchFamily="18" charset="0"/>
                        <a:cs typeface="Alef" panose="00000500000000000000" pitchFamily="2" charset="-79"/>
                      </a:rPr>
                      <m:t>−</m:t>
                    </m:r>
                    <m:acc>
                      <m:accPr>
                        <m:chr m:val="̅"/>
                        <m:ctrlPr>
                          <a:rPr lang="en-US" sz="2000" i="1">
                            <a:latin typeface="Cambria Math" panose="02040503050406030204" pitchFamily="18" charset="0"/>
                            <a:cs typeface="Alef" panose="00000500000000000000" pitchFamily="2" charset="-79"/>
                          </a:rPr>
                        </m:ctrlPr>
                      </m:accPr>
                      <m:e>
                        <m:r>
                          <a:rPr lang="en-US" sz="2000" i="1">
                            <a:latin typeface="Cambria Math" panose="02040503050406030204" pitchFamily="18" charset="0"/>
                            <a:cs typeface="Alef" panose="00000500000000000000" pitchFamily="2" charset="-79"/>
                          </a:rPr>
                          <m:t>𝑦</m:t>
                        </m:r>
                      </m:e>
                    </m:acc>
                  </m:oMath>
                </a14:m>
                <a:r>
                  <a:rPr lang="en-US" sz="2000" dirty="0">
                    <a:latin typeface="Alef" panose="00000500000000000000" pitchFamily="2" charset="-79"/>
                    <a:cs typeface="Alef" panose="00000500000000000000" pitchFamily="2" charset="-79"/>
                  </a:rPr>
                  <a:t>):</a:t>
                </a:r>
              </a:p>
              <a:p>
                <a:pPr marL="457200" indent="-457200" algn="l" rtl="0">
                  <a:buAutoNum type="arabicParenR"/>
                </a:pPr>
                <a:r>
                  <a:rPr lang="en-US" sz="2000" dirty="0">
                    <a:latin typeface="Alef" panose="00000500000000000000" pitchFamily="2" charset="-79"/>
                    <a:cs typeface="Alef" panose="00000500000000000000" pitchFamily="2" charset="-79"/>
                  </a:rPr>
                  <a:t>What is the expected value of the sampling distribution of </a:t>
                </a:r>
                <a14:m>
                  <m:oMath xmlns:m="http://schemas.openxmlformats.org/officeDocument/2006/math">
                    <m:acc>
                      <m:accPr>
                        <m:chr m:val="̅"/>
                        <m:ctrlPr>
                          <a:rPr lang="en-US" sz="2000" i="1" smtClean="0">
                            <a:latin typeface="Cambria Math" panose="02040503050406030204" pitchFamily="18" charset="0"/>
                            <a:cs typeface="Alef" panose="00000500000000000000" pitchFamily="2" charset="-79"/>
                          </a:rPr>
                        </m:ctrlPr>
                      </m:accPr>
                      <m:e>
                        <m:r>
                          <a:rPr lang="en-US" sz="2000" i="1">
                            <a:latin typeface="Cambria Math" panose="02040503050406030204" pitchFamily="18" charset="0"/>
                            <a:cs typeface="Alef" panose="00000500000000000000" pitchFamily="2" charset="-79"/>
                          </a:rPr>
                          <m:t>𝑥</m:t>
                        </m:r>
                      </m:e>
                    </m:acc>
                    <m:r>
                      <a:rPr lang="en-US" sz="2000" b="0" i="1" smtClean="0">
                        <a:latin typeface="Cambria Math" panose="02040503050406030204" pitchFamily="18" charset="0"/>
                        <a:cs typeface="Alef" panose="00000500000000000000" pitchFamily="2" charset="-79"/>
                      </a:rPr>
                      <m:t>−</m:t>
                    </m:r>
                    <m:acc>
                      <m:accPr>
                        <m:chr m:val="̅"/>
                        <m:ctrlPr>
                          <a:rPr lang="en-US" sz="2000" i="1">
                            <a:latin typeface="Cambria Math" panose="02040503050406030204" pitchFamily="18" charset="0"/>
                            <a:cs typeface="Alef" panose="00000500000000000000" pitchFamily="2" charset="-79"/>
                          </a:rPr>
                        </m:ctrlPr>
                      </m:accPr>
                      <m:e>
                        <m:r>
                          <a:rPr lang="en-US" sz="2000" i="1">
                            <a:latin typeface="Cambria Math" panose="02040503050406030204" pitchFamily="18" charset="0"/>
                            <a:cs typeface="Alef" panose="00000500000000000000" pitchFamily="2" charset="-79"/>
                          </a:rPr>
                          <m:t>𝑦</m:t>
                        </m:r>
                      </m:e>
                    </m:acc>
                  </m:oMath>
                </a14:m>
                <a:r>
                  <a:rPr lang="en-US" sz="2000" dirty="0">
                    <a:latin typeface="Alef" panose="00000500000000000000" pitchFamily="2" charset="-79"/>
                    <a:cs typeface="Alef" panose="00000500000000000000" pitchFamily="2" charset="-79"/>
                  </a:rPr>
                  <a:t>?</a:t>
                </a:r>
              </a:p>
              <a:p>
                <a:pPr marL="457200" indent="-457200" algn="l" rtl="0">
                  <a:buFont typeface="Arial" panose="020B0604020202020204" pitchFamily="34" charset="0"/>
                  <a:buAutoNum type="arabicParenR"/>
                </a:pPr>
                <a:r>
                  <a:rPr lang="en-US" sz="2000" dirty="0">
                    <a:latin typeface="Alef" panose="00000500000000000000" pitchFamily="2" charset="-79"/>
                    <a:cs typeface="Alef" panose="00000500000000000000" pitchFamily="2" charset="-79"/>
                  </a:rPr>
                  <a:t>What is the variance/SD of the sampling distribution of </a:t>
                </a:r>
                <a14:m>
                  <m:oMath xmlns:m="http://schemas.openxmlformats.org/officeDocument/2006/math">
                    <m:acc>
                      <m:accPr>
                        <m:chr m:val="̅"/>
                        <m:ctrlPr>
                          <a:rPr lang="en-US" sz="2000" i="1" smtClean="0">
                            <a:latin typeface="Cambria Math" panose="02040503050406030204" pitchFamily="18" charset="0"/>
                            <a:cs typeface="Alef" panose="00000500000000000000" pitchFamily="2" charset="-79"/>
                          </a:rPr>
                        </m:ctrlPr>
                      </m:accPr>
                      <m:e>
                        <m:r>
                          <a:rPr lang="en-US" sz="2000" i="1">
                            <a:latin typeface="Cambria Math" panose="02040503050406030204" pitchFamily="18" charset="0"/>
                            <a:cs typeface="Alef" panose="00000500000000000000" pitchFamily="2" charset="-79"/>
                          </a:rPr>
                          <m:t>𝑥</m:t>
                        </m:r>
                      </m:e>
                    </m:acc>
                    <m:r>
                      <a:rPr lang="en-US" sz="2000" b="0" i="1" smtClean="0">
                        <a:latin typeface="Cambria Math" panose="02040503050406030204" pitchFamily="18" charset="0"/>
                        <a:cs typeface="Alef" panose="00000500000000000000" pitchFamily="2" charset="-79"/>
                      </a:rPr>
                      <m:t>−</m:t>
                    </m:r>
                    <m:acc>
                      <m:accPr>
                        <m:chr m:val="̅"/>
                        <m:ctrlPr>
                          <a:rPr lang="en-US" sz="2000" i="1">
                            <a:latin typeface="Cambria Math" panose="02040503050406030204" pitchFamily="18" charset="0"/>
                            <a:cs typeface="Alef" panose="00000500000000000000" pitchFamily="2" charset="-79"/>
                          </a:rPr>
                        </m:ctrlPr>
                      </m:accPr>
                      <m:e>
                        <m:r>
                          <a:rPr lang="en-US" sz="2000" i="1">
                            <a:latin typeface="Cambria Math" panose="02040503050406030204" pitchFamily="18" charset="0"/>
                            <a:cs typeface="Alef" panose="00000500000000000000" pitchFamily="2" charset="-79"/>
                          </a:rPr>
                          <m:t>𝑦</m:t>
                        </m:r>
                      </m:e>
                    </m:acc>
                  </m:oMath>
                </a14:m>
                <a:r>
                  <a:rPr lang="en-US" sz="2000" dirty="0">
                    <a:latin typeface="Alef" panose="00000500000000000000" pitchFamily="2" charset="-79"/>
                    <a:cs typeface="Alef" panose="00000500000000000000" pitchFamily="2" charset="-79"/>
                  </a:rPr>
                  <a:t>?</a:t>
                </a:r>
              </a:p>
              <a:p>
                <a:pPr marL="457200" indent="-457200" algn="l" rtl="0">
                  <a:buFont typeface="Arial" panose="020B0604020202020204" pitchFamily="34" charset="0"/>
                  <a:buAutoNum type="arabicParenR"/>
                </a:pPr>
                <a:r>
                  <a:rPr lang="en-US" sz="2000" dirty="0">
                    <a:latin typeface="Alef" panose="00000500000000000000" pitchFamily="2" charset="-79"/>
                    <a:cs typeface="Alef" panose="00000500000000000000" pitchFamily="2" charset="-79"/>
                  </a:rPr>
                  <a:t>What is the shape of the sampling distribution of </a:t>
                </a:r>
                <a14:m>
                  <m:oMath xmlns:m="http://schemas.openxmlformats.org/officeDocument/2006/math">
                    <m:acc>
                      <m:accPr>
                        <m:chr m:val="̅"/>
                        <m:ctrlPr>
                          <a:rPr lang="en-US" sz="2000" i="1" smtClean="0">
                            <a:latin typeface="Cambria Math" panose="02040503050406030204" pitchFamily="18" charset="0"/>
                            <a:cs typeface="Alef" panose="00000500000000000000" pitchFamily="2" charset="-79"/>
                          </a:rPr>
                        </m:ctrlPr>
                      </m:accPr>
                      <m:e>
                        <m:r>
                          <a:rPr lang="en-US" sz="2000" i="1">
                            <a:latin typeface="Cambria Math" panose="02040503050406030204" pitchFamily="18" charset="0"/>
                            <a:cs typeface="Alef" panose="00000500000000000000" pitchFamily="2" charset="-79"/>
                          </a:rPr>
                          <m:t>𝑥</m:t>
                        </m:r>
                      </m:e>
                    </m:acc>
                    <m:r>
                      <a:rPr lang="en-US" sz="2000" b="0" i="1" smtClean="0">
                        <a:latin typeface="Cambria Math" panose="02040503050406030204" pitchFamily="18" charset="0"/>
                        <a:cs typeface="Alef" panose="00000500000000000000" pitchFamily="2" charset="-79"/>
                      </a:rPr>
                      <m:t>−</m:t>
                    </m:r>
                    <m:acc>
                      <m:accPr>
                        <m:chr m:val="̅"/>
                        <m:ctrlPr>
                          <a:rPr lang="en-US" sz="2000" i="1">
                            <a:latin typeface="Cambria Math" panose="02040503050406030204" pitchFamily="18" charset="0"/>
                            <a:cs typeface="Alef" panose="00000500000000000000" pitchFamily="2" charset="-79"/>
                          </a:rPr>
                        </m:ctrlPr>
                      </m:accPr>
                      <m:e>
                        <m:r>
                          <a:rPr lang="en-US" sz="2000" i="1">
                            <a:latin typeface="Cambria Math" panose="02040503050406030204" pitchFamily="18" charset="0"/>
                            <a:cs typeface="Alef" panose="00000500000000000000" pitchFamily="2" charset="-79"/>
                          </a:rPr>
                          <m:t>𝑦</m:t>
                        </m:r>
                      </m:e>
                    </m:acc>
                  </m:oMath>
                </a14:m>
                <a:r>
                  <a:rPr lang="en-US" sz="2000" dirty="0">
                    <a:latin typeface="Alef" panose="00000500000000000000" pitchFamily="2" charset="-79"/>
                    <a:cs typeface="Alef" panose="00000500000000000000" pitchFamily="2" charset="-79"/>
                  </a:rPr>
                  <a:t>?</a:t>
                </a:r>
              </a:p>
              <a:p>
                <a:pPr marL="457200" indent="-457200" algn="l" rtl="0">
                  <a:buAutoNum type="arabicParenR"/>
                </a:pPr>
                <a:endParaRPr lang="en-US" sz="2000" dirty="0">
                  <a:latin typeface="Alef" panose="00000500000000000000" pitchFamily="2" charset="-79"/>
                  <a:cs typeface="Alef" panose="00000500000000000000" pitchFamily="2" charset="-79"/>
                </a:endParaRPr>
              </a:p>
              <a:p>
                <a:pPr lvl="1" algn="l" rtl="0"/>
                <a:endParaRPr lang="en-US" sz="1800" dirty="0">
                  <a:latin typeface="Alef" panose="00000500000000000000" pitchFamily="2" charset="-79"/>
                  <a:cs typeface="Alef" panose="00000500000000000000" pitchFamily="2" charset="-79"/>
                </a:endParaRPr>
              </a:p>
              <a:p>
                <a:pPr marL="0" indent="0" algn="l" rtl="0">
                  <a:buNone/>
                </a:pPr>
                <a:endParaRPr lang="en-US" sz="1400" dirty="0">
                  <a:latin typeface="Alef" panose="00000500000000000000" pitchFamily="2" charset="-79"/>
                  <a:cs typeface="Alef" panose="00000500000000000000" pitchFamily="2" charset="-79"/>
                </a:endParaRPr>
              </a:p>
              <a:p>
                <a:pPr lvl="1" algn="l" rtl="0"/>
                <a:endParaRPr lang="he-IL" sz="1800" dirty="0">
                  <a:latin typeface="Alef" panose="00000500000000000000" pitchFamily="2" charset="-79"/>
                  <a:cs typeface="Alef" panose="00000500000000000000" pitchFamily="2" charset="-79"/>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4353" y="1569250"/>
                <a:ext cx="10963293" cy="5032375"/>
              </a:xfrm>
              <a:blipFill>
                <a:blip r:embed="rId2"/>
                <a:stretch>
                  <a:fillRect l="-779" t="-969"/>
                </a:stretch>
              </a:blipFill>
            </p:spPr>
            <p:txBody>
              <a:bodyPr/>
              <a:lstStyle/>
              <a:p>
                <a:r>
                  <a:rPr lang="en-US">
                    <a:noFill/>
                  </a:rPr>
                  <a:t> </a:t>
                </a:r>
              </a:p>
            </p:txBody>
          </p:sp>
        </mc:Fallback>
      </mc:AlternateContent>
    </p:spTree>
    <p:extLst>
      <p:ext uri="{BB962C8B-B14F-4D97-AF65-F5344CB8AC3E}">
        <p14:creationId xmlns:p14="http://schemas.microsoft.com/office/powerpoint/2010/main" val="736177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 y="160026"/>
            <a:ext cx="11211560" cy="1325563"/>
          </a:xfrm>
        </p:spPr>
        <p:txBody>
          <a:bodyPr/>
          <a:lstStyle/>
          <a:p>
            <a:pPr algn="l" rtl="0"/>
            <a:r>
              <a:rPr lang="en-US" sz="4000" dirty="0">
                <a:latin typeface="Alef" panose="00000500000000000000" pitchFamily="2" charset="-79"/>
                <a:cs typeface="Alef" panose="00000500000000000000" pitchFamily="2" charset="-79"/>
              </a:rPr>
              <a:t>An example: Statistical learning performance in individuals with dyslexia</a:t>
            </a:r>
            <a:endParaRPr lang="he-IL" sz="4000" dirty="0">
              <a:latin typeface="Alef" panose="00000500000000000000" pitchFamily="2" charset="-79"/>
              <a:cs typeface="Alef" panose="00000500000000000000" pitchFamily="2" charset="-79"/>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4353" y="1569250"/>
                <a:ext cx="10963293" cy="5032375"/>
              </a:xfrm>
            </p:spPr>
            <p:txBody>
              <a:bodyPr>
                <a:normAutofit/>
              </a:bodyPr>
              <a:lstStyle/>
              <a:p>
                <a:pPr algn="l" rtl="0"/>
                <a:r>
                  <a:rPr lang="en-US" sz="2000" dirty="0">
                    <a:latin typeface="Alef" panose="00000500000000000000" pitchFamily="2" charset="-79"/>
                    <a:cs typeface="Alef" panose="00000500000000000000" pitchFamily="2" charset="-79"/>
                  </a:rPr>
                  <a:t>Same three questions from last time about the sampling distribution:</a:t>
                </a:r>
              </a:p>
              <a:p>
                <a:pPr marL="457200" indent="-457200" algn="l" rtl="0">
                  <a:buAutoNum type="arabicParenR"/>
                </a:pPr>
                <a:r>
                  <a:rPr lang="en-US" sz="2000" b="1" dirty="0">
                    <a:latin typeface="Alef" panose="00000500000000000000" pitchFamily="2" charset="-79"/>
                    <a:cs typeface="Alef" panose="00000500000000000000" pitchFamily="2" charset="-79"/>
                  </a:rPr>
                  <a:t>What is the expected value of the sampling distribution of </a:t>
                </a:r>
                <a14:m>
                  <m:oMath xmlns:m="http://schemas.openxmlformats.org/officeDocument/2006/math">
                    <m:acc>
                      <m:accPr>
                        <m:chr m:val="̅"/>
                        <m:ctrlPr>
                          <a:rPr lang="en-US" sz="2000" b="1" i="1" smtClean="0">
                            <a:latin typeface="Cambria Math" panose="02040503050406030204" pitchFamily="18" charset="0"/>
                            <a:cs typeface="Alef" panose="00000500000000000000" pitchFamily="2" charset="-79"/>
                          </a:rPr>
                        </m:ctrlPr>
                      </m:accPr>
                      <m:e>
                        <m:r>
                          <a:rPr lang="en-US" sz="2000" b="1" i="1">
                            <a:latin typeface="Cambria Math" panose="02040503050406030204" pitchFamily="18" charset="0"/>
                            <a:cs typeface="Alef" panose="00000500000000000000" pitchFamily="2" charset="-79"/>
                          </a:rPr>
                          <m:t>𝒙</m:t>
                        </m:r>
                      </m:e>
                    </m:acc>
                    <m:r>
                      <a:rPr lang="en-US" sz="2000" b="1" i="1" smtClean="0">
                        <a:latin typeface="Cambria Math" panose="02040503050406030204" pitchFamily="18" charset="0"/>
                        <a:cs typeface="Alef" panose="00000500000000000000" pitchFamily="2" charset="-79"/>
                      </a:rPr>
                      <m:t>−</m:t>
                    </m:r>
                    <m:acc>
                      <m:accPr>
                        <m:chr m:val="̅"/>
                        <m:ctrlPr>
                          <a:rPr lang="en-US" sz="2000" b="1" i="1">
                            <a:latin typeface="Cambria Math" panose="02040503050406030204" pitchFamily="18" charset="0"/>
                            <a:cs typeface="Alef" panose="00000500000000000000" pitchFamily="2" charset="-79"/>
                          </a:rPr>
                        </m:ctrlPr>
                      </m:accPr>
                      <m:e>
                        <m:r>
                          <a:rPr lang="en-US" sz="2000" b="1" i="1">
                            <a:latin typeface="Cambria Math" panose="02040503050406030204" pitchFamily="18" charset="0"/>
                            <a:cs typeface="Alef" panose="00000500000000000000" pitchFamily="2" charset="-79"/>
                          </a:rPr>
                          <m:t>𝒚</m:t>
                        </m:r>
                      </m:e>
                    </m:acc>
                  </m:oMath>
                </a14:m>
                <a:r>
                  <a:rPr lang="en-US" sz="2000" b="1" dirty="0">
                    <a:latin typeface="Alef" panose="00000500000000000000" pitchFamily="2" charset="-79"/>
                    <a:cs typeface="Alef" panose="00000500000000000000" pitchFamily="2" charset="-79"/>
                  </a:rPr>
                  <a:t>?</a:t>
                </a:r>
              </a:p>
              <a:p>
                <a:pPr marL="457200" indent="-457200" algn="l" rtl="0">
                  <a:buFont typeface="Arial" panose="020B0604020202020204" pitchFamily="34" charset="0"/>
                  <a:buAutoNum type="arabicParenR"/>
                </a:pPr>
                <a:r>
                  <a:rPr lang="en-US" sz="2000" dirty="0">
                    <a:solidFill>
                      <a:schemeClr val="bg2">
                        <a:lumMod val="90000"/>
                      </a:schemeClr>
                    </a:solidFill>
                    <a:latin typeface="Alef" panose="00000500000000000000" pitchFamily="2" charset="-79"/>
                    <a:cs typeface="Alef" panose="00000500000000000000" pitchFamily="2" charset="-79"/>
                  </a:rPr>
                  <a:t>What is the variance/SD of the sampling distribution of </a:t>
                </a:r>
                <a14:m>
                  <m:oMath xmlns:m="http://schemas.openxmlformats.org/officeDocument/2006/math">
                    <m:acc>
                      <m:accPr>
                        <m:chr m:val="̅"/>
                        <m:ctrlPr>
                          <a:rPr lang="en-US" sz="2000" i="1" smtClean="0">
                            <a:solidFill>
                              <a:schemeClr val="bg2">
                                <a:lumMod val="90000"/>
                              </a:schemeClr>
                            </a:solidFill>
                            <a:latin typeface="Cambria Math" panose="02040503050406030204" pitchFamily="18" charset="0"/>
                            <a:cs typeface="Alef" panose="00000500000000000000" pitchFamily="2" charset="-79"/>
                          </a:rPr>
                        </m:ctrlPr>
                      </m:accPr>
                      <m:e>
                        <m:r>
                          <a:rPr lang="en-US" sz="2000" i="1">
                            <a:solidFill>
                              <a:schemeClr val="bg2">
                                <a:lumMod val="90000"/>
                              </a:schemeClr>
                            </a:solidFill>
                            <a:latin typeface="Cambria Math" panose="02040503050406030204" pitchFamily="18" charset="0"/>
                            <a:cs typeface="Alef" panose="00000500000000000000" pitchFamily="2" charset="-79"/>
                          </a:rPr>
                          <m:t>𝑥</m:t>
                        </m:r>
                      </m:e>
                    </m:acc>
                    <m:r>
                      <a:rPr lang="en-US" sz="2000" b="0" i="1" smtClean="0">
                        <a:solidFill>
                          <a:schemeClr val="bg2">
                            <a:lumMod val="90000"/>
                          </a:schemeClr>
                        </a:solidFill>
                        <a:latin typeface="Cambria Math" panose="02040503050406030204" pitchFamily="18" charset="0"/>
                        <a:cs typeface="Alef" panose="00000500000000000000" pitchFamily="2" charset="-79"/>
                      </a:rPr>
                      <m:t>−</m:t>
                    </m:r>
                    <m:acc>
                      <m:accPr>
                        <m:chr m:val="̅"/>
                        <m:ctrlPr>
                          <a:rPr lang="en-US" sz="2000" i="1">
                            <a:solidFill>
                              <a:schemeClr val="bg2">
                                <a:lumMod val="90000"/>
                              </a:schemeClr>
                            </a:solidFill>
                            <a:latin typeface="Cambria Math" panose="02040503050406030204" pitchFamily="18" charset="0"/>
                            <a:cs typeface="Alef" panose="00000500000000000000" pitchFamily="2" charset="-79"/>
                          </a:rPr>
                        </m:ctrlPr>
                      </m:accPr>
                      <m:e>
                        <m:r>
                          <a:rPr lang="en-US" sz="2000" i="1">
                            <a:solidFill>
                              <a:schemeClr val="bg2">
                                <a:lumMod val="90000"/>
                              </a:schemeClr>
                            </a:solidFill>
                            <a:latin typeface="Cambria Math" panose="02040503050406030204" pitchFamily="18" charset="0"/>
                            <a:cs typeface="Alef" panose="00000500000000000000" pitchFamily="2" charset="-79"/>
                          </a:rPr>
                          <m:t>𝑦</m:t>
                        </m:r>
                      </m:e>
                    </m:acc>
                  </m:oMath>
                </a14:m>
                <a:r>
                  <a:rPr lang="en-US" sz="2000" dirty="0">
                    <a:solidFill>
                      <a:schemeClr val="bg2">
                        <a:lumMod val="90000"/>
                      </a:schemeClr>
                    </a:solidFill>
                    <a:latin typeface="Alef" panose="00000500000000000000" pitchFamily="2" charset="-79"/>
                    <a:cs typeface="Alef" panose="00000500000000000000" pitchFamily="2" charset="-79"/>
                  </a:rPr>
                  <a:t>?</a:t>
                </a:r>
              </a:p>
              <a:p>
                <a:pPr marL="457200" indent="-457200" algn="l" rtl="0">
                  <a:buFont typeface="Arial" panose="020B0604020202020204" pitchFamily="34" charset="0"/>
                  <a:buAutoNum type="arabicParenR"/>
                </a:pPr>
                <a:r>
                  <a:rPr lang="en-US" sz="2000" dirty="0">
                    <a:solidFill>
                      <a:schemeClr val="bg2">
                        <a:lumMod val="90000"/>
                      </a:schemeClr>
                    </a:solidFill>
                    <a:latin typeface="Alef" panose="00000500000000000000" pitchFamily="2" charset="-79"/>
                    <a:cs typeface="Alef" panose="00000500000000000000" pitchFamily="2" charset="-79"/>
                  </a:rPr>
                  <a:t>What is the shape of the sampling distribution of </a:t>
                </a:r>
                <a14:m>
                  <m:oMath xmlns:m="http://schemas.openxmlformats.org/officeDocument/2006/math">
                    <m:acc>
                      <m:accPr>
                        <m:chr m:val="̅"/>
                        <m:ctrlPr>
                          <a:rPr lang="en-US" sz="2000" i="1" smtClean="0">
                            <a:solidFill>
                              <a:schemeClr val="bg2">
                                <a:lumMod val="90000"/>
                              </a:schemeClr>
                            </a:solidFill>
                            <a:latin typeface="Cambria Math" panose="02040503050406030204" pitchFamily="18" charset="0"/>
                            <a:cs typeface="Alef" panose="00000500000000000000" pitchFamily="2" charset="-79"/>
                          </a:rPr>
                        </m:ctrlPr>
                      </m:accPr>
                      <m:e>
                        <m:r>
                          <a:rPr lang="en-US" sz="2000" i="1">
                            <a:solidFill>
                              <a:schemeClr val="bg2">
                                <a:lumMod val="90000"/>
                              </a:schemeClr>
                            </a:solidFill>
                            <a:latin typeface="Cambria Math" panose="02040503050406030204" pitchFamily="18" charset="0"/>
                            <a:cs typeface="Alef" panose="00000500000000000000" pitchFamily="2" charset="-79"/>
                          </a:rPr>
                          <m:t>𝑥</m:t>
                        </m:r>
                      </m:e>
                    </m:acc>
                    <m:r>
                      <a:rPr lang="en-US" sz="2000" b="0" i="1" smtClean="0">
                        <a:solidFill>
                          <a:schemeClr val="bg2">
                            <a:lumMod val="90000"/>
                          </a:schemeClr>
                        </a:solidFill>
                        <a:latin typeface="Cambria Math" panose="02040503050406030204" pitchFamily="18" charset="0"/>
                        <a:cs typeface="Alef" panose="00000500000000000000" pitchFamily="2" charset="-79"/>
                      </a:rPr>
                      <m:t>−</m:t>
                    </m:r>
                    <m:acc>
                      <m:accPr>
                        <m:chr m:val="̅"/>
                        <m:ctrlPr>
                          <a:rPr lang="en-US" sz="2000" i="1">
                            <a:solidFill>
                              <a:schemeClr val="bg2">
                                <a:lumMod val="90000"/>
                              </a:schemeClr>
                            </a:solidFill>
                            <a:latin typeface="Cambria Math" panose="02040503050406030204" pitchFamily="18" charset="0"/>
                            <a:cs typeface="Alef" panose="00000500000000000000" pitchFamily="2" charset="-79"/>
                          </a:rPr>
                        </m:ctrlPr>
                      </m:accPr>
                      <m:e>
                        <m:r>
                          <a:rPr lang="en-US" sz="2000" i="1">
                            <a:solidFill>
                              <a:schemeClr val="bg2">
                                <a:lumMod val="90000"/>
                              </a:schemeClr>
                            </a:solidFill>
                            <a:latin typeface="Cambria Math" panose="02040503050406030204" pitchFamily="18" charset="0"/>
                            <a:cs typeface="Alef" panose="00000500000000000000" pitchFamily="2" charset="-79"/>
                          </a:rPr>
                          <m:t>𝑦</m:t>
                        </m:r>
                      </m:e>
                    </m:acc>
                  </m:oMath>
                </a14:m>
                <a:r>
                  <a:rPr lang="en-US" sz="2000" dirty="0">
                    <a:solidFill>
                      <a:schemeClr val="bg2">
                        <a:lumMod val="90000"/>
                      </a:schemeClr>
                    </a:solidFill>
                    <a:latin typeface="Alef" panose="00000500000000000000" pitchFamily="2" charset="-79"/>
                    <a:cs typeface="Alef" panose="00000500000000000000" pitchFamily="2" charset="-79"/>
                  </a:rPr>
                  <a:t>?</a:t>
                </a:r>
              </a:p>
              <a:p>
                <a:pPr marL="457200" indent="-457200" algn="l" rtl="0">
                  <a:buAutoNum type="arabicParenR"/>
                </a:pPr>
                <a:endParaRPr lang="en-US" sz="2000" dirty="0">
                  <a:latin typeface="Alef" panose="00000500000000000000" pitchFamily="2" charset="-79"/>
                  <a:cs typeface="Alef" panose="00000500000000000000" pitchFamily="2" charset="-79"/>
                </a:endParaRPr>
              </a:p>
              <a:p>
                <a:pPr lvl="1" algn="l" rtl="0"/>
                <a:endParaRPr lang="en-US" sz="1800" dirty="0">
                  <a:latin typeface="Alef" panose="00000500000000000000" pitchFamily="2" charset="-79"/>
                  <a:cs typeface="Alef" panose="00000500000000000000" pitchFamily="2" charset="-79"/>
                </a:endParaRPr>
              </a:p>
              <a:p>
                <a:pPr marL="0" indent="0" algn="l" rtl="0">
                  <a:buNone/>
                </a:pPr>
                <a:endParaRPr lang="en-US" sz="1400" dirty="0">
                  <a:latin typeface="Alef" panose="00000500000000000000" pitchFamily="2" charset="-79"/>
                  <a:cs typeface="Alef" panose="00000500000000000000" pitchFamily="2" charset="-79"/>
                </a:endParaRPr>
              </a:p>
              <a:p>
                <a:pPr lvl="1" algn="l" rtl="0"/>
                <a:endParaRPr lang="he-IL" sz="1800" dirty="0">
                  <a:latin typeface="Alef" panose="00000500000000000000" pitchFamily="2" charset="-79"/>
                  <a:cs typeface="Alef" panose="00000500000000000000" pitchFamily="2" charset="-79"/>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4353" y="1569250"/>
                <a:ext cx="10963293" cy="5032375"/>
              </a:xfrm>
              <a:blipFill>
                <a:blip r:embed="rId3"/>
                <a:stretch>
                  <a:fillRect l="-779" t="-10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CB134DC-745F-99A2-650D-897573C94562}"/>
                  </a:ext>
                </a:extLst>
              </p:cNvPr>
              <p:cNvSpPr txBox="1"/>
              <p:nvPr/>
            </p:nvSpPr>
            <p:spPr>
              <a:xfrm>
                <a:off x="1041400" y="3672840"/>
                <a:ext cx="5501186" cy="464871"/>
              </a:xfrm>
              <a:prstGeom prst="rect">
                <a:avLst/>
              </a:prstGeom>
              <a:noFill/>
            </p:spPr>
            <p:txBody>
              <a:bodyPr wrap="none" lIns="0" tIns="0" rIns="0" bIns="0" rtlCol="1">
                <a:spAutoFit/>
              </a:bodyPr>
              <a:lstStyle/>
              <a:p>
                <a:pPr algn="l" rtl="0"/>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𝐸</m:t>
                      </m:r>
                      <m:d>
                        <m:dPr>
                          <m:ctrlPr>
                            <a:rPr lang="en-US" sz="2800" b="0" i="1" smtClean="0">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sz="2800" b="0" i="1" smtClean="0">
                              <a:latin typeface="Cambria Math" panose="02040503050406030204" pitchFamily="18" charset="0"/>
                            </a:rPr>
                            <m:t>−</m:t>
                          </m:r>
                          <m:acc>
                            <m:accPr>
                              <m:chr m:val="̅"/>
                              <m:ctrlPr>
                                <a:rPr lang="en-US" sz="2800" i="1">
                                  <a:latin typeface="Cambria Math" panose="02040503050406030204" pitchFamily="18" charset="0"/>
                                </a:rPr>
                              </m:ctrlPr>
                            </m:accPr>
                            <m:e>
                              <m:r>
                                <a:rPr lang="en-US" sz="2800" b="0" i="1" smtClean="0">
                                  <a:latin typeface="Cambria Math" panose="02040503050406030204" pitchFamily="18" charset="0"/>
                                </a:rPr>
                                <m:t>𝑦</m:t>
                              </m:r>
                            </m:e>
                          </m:acc>
                        </m:e>
                      </m:d>
                      <m:r>
                        <a:rPr lang="en-US" sz="2800" b="0" i="1" smtClean="0">
                          <a:latin typeface="Cambria Math" panose="02040503050406030204" pitchFamily="18" charset="0"/>
                        </a:rPr>
                        <m:t>=</m:t>
                      </m:r>
                      <m:r>
                        <a:rPr lang="en-US" sz="2800" i="1">
                          <a:latin typeface="Cambria Math" panose="02040503050406030204" pitchFamily="18" charset="0"/>
                        </a:rPr>
                        <m:t>𝐸</m:t>
                      </m:r>
                      <m:d>
                        <m:dPr>
                          <m:ctrlPr>
                            <a:rPr lang="en-US" sz="2800" i="1">
                              <a:latin typeface="Cambria Math" panose="02040503050406030204" pitchFamily="18" charset="0"/>
                            </a:rPr>
                          </m:ctrlPr>
                        </m:dPr>
                        <m:e>
                          <m:r>
                            <a:rPr lang="en-US" sz="2800" b="0" i="1" smtClean="0">
                              <a:latin typeface="Cambria Math" panose="02040503050406030204" pitchFamily="18" charset="0"/>
                            </a:rPr>
                            <m:t>𝑥</m:t>
                          </m:r>
                        </m:e>
                      </m:d>
                      <m:r>
                        <a:rPr lang="en-US" sz="2800" b="0" i="1" smtClean="0">
                          <a:latin typeface="Cambria Math" panose="02040503050406030204" pitchFamily="18" charset="0"/>
                        </a:rPr>
                        <m:t>−</m:t>
                      </m:r>
                      <m:r>
                        <a:rPr lang="en-US" sz="2800" b="0" i="1" smtClean="0">
                          <a:latin typeface="Cambria Math" panose="02040503050406030204" pitchFamily="18" charset="0"/>
                        </a:rPr>
                        <m:t>𝐸</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𝑦</m:t>
                          </m:r>
                        </m:e>
                      </m:d>
                      <m:r>
                        <a:rPr lang="en-US" sz="2800" b="0" i="1" smtClean="0">
                          <a:latin typeface="Cambria Math" panose="02040503050406030204" pitchFamily="18" charset="0"/>
                        </a:rPr>
                        <m:t>=</m:t>
                      </m:r>
                      <m:sSub>
                        <m:sSubPr>
                          <m:ctrlPr>
                            <a:rPr lang="en-US" sz="2800" i="1">
                              <a:latin typeface="Cambria Math" panose="02040503050406030204" pitchFamily="18" charset="0"/>
                              <a:cs typeface="Arial" panose="020B0604020202020204" pitchFamily="34" charset="0"/>
                            </a:rPr>
                          </m:ctrlPr>
                        </m:sSubPr>
                        <m:e>
                          <m:r>
                            <a:rPr lang="en-US" sz="2800" i="1">
                              <a:latin typeface="Cambria Math" panose="02040503050406030204" pitchFamily="18" charset="0"/>
                              <a:ea typeface="Times New Roman" panose="02020603050405020304" pitchFamily="18" charset="0"/>
                              <a:cs typeface="Arial" panose="020B0604020202020204" pitchFamily="34" charset="0"/>
                            </a:rPr>
                            <m:t>𝜇</m:t>
                          </m:r>
                        </m:e>
                        <m:sub>
                          <m:r>
                            <a:rPr lang="en-US" sz="2800" i="1">
                              <a:latin typeface="Cambria Math" panose="02040503050406030204" pitchFamily="18" charset="0"/>
                              <a:cs typeface="Arial" panose="020B0604020202020204" pitchFamily="34" charset="0"/>
                            </a:rPr>
                            <m:t>𝑥</m:t>
                          </m:r>
                        </m:sub>
                      </m:sSub>
                      <m:r>
                        <a:rPr lang="en-US" sz="2800" b="0" i="1" smtClean="0">
                          <a:latin typeface="Cambria Math" panose="02040503050406030204" pitchFamily="18" charset="0"/>
                          <a:cs typeface="Arial" panose="020B0604020202020204" pitchFamily="34" charset="0"/>
                        </a:rPr>
                        <m:t>−</m:t>
                      </m:r>
                      <m:sSub>
                        <m:sSubPr>
                          <m:ctrlPr>
                            <a:rPr lang="en-US" sz="2800" i="1">
                              <a:latin typeface="Cambria Math" panose="02040503050406030204" pitchFamily="18" charset="0"/>
                              <a:cs typeface="Arial" panose="020B0604020202020204" pitchFamily="34" charset="0"/>
                            </a:rPr>
                          </m:ctrlPr>
                        </m:sSubPr>
                        <m:e>
                          <m:r>
                            <a:rPr lang="en-US" sz="2800" i="1">
                              <a:latin typeface="Cambria Math" panose="02040503050406030204" pitchFamily="18" charset="0"/>
                              <a:ea typeface="Times New Roman" panose="02020603050405020304" pitchFamily="18" charset="0"/>
                              <a:cs typeface="Arial" panose="020B0604020202020204" pitchFamily="34" charset="0"/>
                            </a:rPr>
                            <m:t>𝜇</m:t>
                          </m:r>
                        </m:e>
                        <m:sub>
                          <m:r>
                            <a:rPr lang="en-US" sz="2800" i="1">
                              <a:latin typeface="Cambria Math" panose="02040503050406030204" pitchFamily="18" charset="0"/>
                              <a:cs typeface="Arial" panose="020B0604020202020204" pitchFamily="34" charset="0"/>
                            </a:rPr>
                            <m:t>𝑦</m:t>
                          </m:r>
                        </m:sub>
                      </m:sSub>
                    </m:oMath>
                  </m:oMathPara>
                </a14:m>
                <a:endParaRPr lang="he-IL" sz="2800" dirty="0"/>
              </a:p>
            </p:txBody>
          </p:sp>
        </mc:Choice>
        <mc:Fallback xmlns="">
          <p:sp>
            <p:nvSpPr>
              <p:cNvPr id="4" name="TextBox 3">
                <a:extLst>
                  <a:ext uri="{FF2B5EF4-FFF2-40B4-BE49-F238E27FC236}">
                    <a16:creationId xmlns:a16="http://schemas.microsoft.com/office/drawing/2014/main" id="{8CB134DC-745F-99A2-650D-897573C94562}"/>
                  </a:ext>
                </a:extLst>
              </p:cNvPr>
              <p:cNvSpPr txBox="1">
                <a:spLocks noRot="1" noChangeAspect="1" noMove="1" noResize="1" noEditPoints="1" noAdjustHandles="1" noChangeArrowheads="1" noChangeShapeType="1" noTextEdit="1"/>
              </p:cNvSpPr>
              <p:nvPr/>
            </p:nvSpPr>
            <p:spPr>
              <a:xfrm>
                <a:off x="1041400" y="3672840"/>
                <a:ext cx="5501186" cy="464871"/>
              </a:xfrm>
              <a:prstGeom prst="rect">
                <a:avLst/>
              </a:prstGeom>
              <a:blipFill>
                <a:blip r:embed="rId4"/>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B4B63BC2-3D00-36BD-AE36-C9E386140A59}"/>
              </a:ext>
            </a:extLst>
          </p:cNvPr>
          <p:cNvSpPr txBox="1"/>
          <p:nvPr/>
        </p:nvSpPr>
        <p:spPr>
          <a:xfrm>
            <a:off x="1615155" y="4563454"/>
            <a:ext cx="10135312" cy="1200329"/>
          </a:xfrm>
          <a:prstGeom prst="rect">
            <a:avLst/>
          </a:prstGeom>
          <a:noFill/>
        </p:spPr>
        <p:txBody>
          <a:bodyPr wrap="square" rtlCol="0">
            <a:spAutoFit/>
          </a:bodyPr>
          <a:lstStyle/>
          <a:p>
            <a:pPr algn="l" rtl="0"/>
            <a:r>
              <a:rPr lang="en-US" dirty="0"/>
              <a:t>Same math as last time.</a:t>
            </a:r>
          </a:p>
          <a:p>
            <a:pPr algn="l" rtl="0"/>
            <a:endParaRPr lang="en-US" dirty="0"/>
          </a:p>
          <a:p>
            <a:pPr algn="l" rtl="0"/>
            <a:r>
              <a:rPr lang="en-US" dirty="0"/>
              <a:t>[Otherwise, we wouldn’t use it as a statistic...]</a:t>
            </a:r>
          </a:p>
          <a:p>
            <a:pPr algn="l" rtl="0"/>
            <a:endParaRPr lang="en-US" dirty="0"/>
          </a:p>
        </p:txBody>
      </p:sp>
    </p:spTree>
    <p:extLst>
      <p:ext uri="{BB962C8B-B14F-4D97-AF65-F5344CB8AC3E}">
        <p14:creationId xmlns:p14="http://schemas.microsoft.com/office/powerpoint/2010/main" val="107031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 y="160026"/>
            <a:ext cx="11211560" cy="1325563"/>
          </a:xfrm>
        </p:spPr>
        <p:txBody>
          <a:bodyPr/>
          <a:lstStyle/>
          <a:p>
            <a:pPr algn="l" rtl="0"/>
            <a:r>
              <a:rPr lang="en-US" sz="4000" dirty="0">
                <a:latin typeface="Alef" panose="00000500000000000000" pitchFamily="2" charset="-79"/>
                <a:cs typeface="Alef" panose="00000500000000000000" pitchFamily="2" charset="-79"/>
              </a:rPr>
              <a:t>An example: Statistical learning performance in individuals with dyslexia</a:t>
            </a:r>
            <a:endParaRPr lang="he-IL" sz="4000" dirty="0">
              <a:latin typeface="Alef" panose="00000500000000000000" pitchFamily="2" charset="-79"/>
              <a:cs typeface="Alef" panose="00000500000000000000" pitchFamily="2" charset="-79"/>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4353" y="1569250"/>
                <a:ext cx="10963293" cy="5032375"/>
              </a:xfrm>
            </p:spPr>
            <p:txBody>
              <a:bodyPr>
                <a:normAutofit/>
              </a:bodyPr>
              <a:lstStyle/>
              <a:p>
                <a:pPr algn="l" rtl="0"/>
                <a:r>
                  <a:rPr lang="en-US" sz="2000" dirty="0">
                    <a:latin typeface="Alef" panose="00000500000000000000" pitchFamily="2" charset="-79"/>
                    <a:cs typeface="Alef" panose="00000500000000000000" pitchFamily="2" charset="-79"/>
                  </a:rPr>
                  <a:t>Same three questions from last time about the sampling distribution:</a:t>
                </a:r>
              </a:p>
              <a:p>
                <a:pPr marL="457200" indent="-457200" algn="l" rtl="0">
                  <a:buAutoNum type="arabicParenR"/>
                </a:pPr>
                <a:r>
                  <a:rPr lang="en-US" sz="2000" dirty="0">
                    <a:solidFill>
                      <a:schemeClr val="bg2">
                        <a:lumMod val="90000"/>
                      </a:schemeClr>
                    </a:solidFill>
                    <a:latin typeface="Alef" panose="00000500000000000000" pitchFamily="2" charset="-79"/>
                    <a:cs typeface="Alef" panose="00000500000000000000" pitchFamily="2" charset="-79"/>
                  </a:rPr>
                  <a:t>What is the expected value of the sampling distribution of </a:t>
                </a:r>
                <a14:m>
                  <m:oMath xmlns:m="http://schemas.openxmlformats.org/officeDocument/2006/math">
                    <m:acc>
                      <m:accPr>
                        <m:chr m:val="̅"/>
                        <m:ctrlPr>
                          <a:rPr lang="en-US" sz="2000" i="1" smtClean="0">
                            <a:solidFill>
                              <a:schemeClr val="bg2">
                                <a:lumMod val="90000"/>
                              </a:schemeClr>
                            </a:solidFill>
                            <a:latin typeface="Cambria Math" panose="02040503050406030204" pitchFamily="18" charset="0"/>
                            <a:cs typeface="Alef" panose="00000500000000000000" pitchFamily="2" charset="-79"/>
                          </a:rPr>
                        </m:ctrlPr>
                      </m:accPr>
                      <m:e>
                        <m:r>
                          <a:rPr lang="en-US" sz="2000" b="0" i="1">
                            <a:solidFill>
                              <a:schemeClr val="bg2">
                                <a:lumMod val="90000"/>
                              </a:schemeClr>
                            </a:solidFill>
                            <a:latin typeface="Cambria Math" panose="02040503050406030204" pitchFamily="18" charset="0"/>
                            <a:cs typeface="Alef" panose="00000500000000000000" pitchFamily="2" charset="-79"/>
                          </a:rPr>
                          <m:t>𝑥</m:t>
                        </m:r>
                      </m:e>
                    </m:acc>
                    <m:r>
                      <a:rPr lang="en-US" sz="2000" b="0" i="1" smtClean="0">
                        <a:solidFill>
                          <a:schemeClr val="bg2">
                            <a:lumMod val="90000"/>
                          </a:schemeClr>
                        </a:solidFill>
                        <a:latin typeface="Cambria Math" panose="02040503050406030204" pitchFamily="18" charset="0"/>
                        <a:cs typeface="Alef" panose="00000500000000000000" pitchFamily="2" charset="-79"/>
                      </a:rPr>
                      <m:t>−</m:t>
                    </m:r>
                    <m:acc>
                      <m:accPr>
                        <m:chr m:val="̅"/>
                        <m:ctrlPr>
                          <a:rPr lang="en-US" sz="2000" i="1">
                            <a:solidFill>
                              <a:schemeClr val="bg2">
                                <a:lumMod val="90000"/>
                              </a:schemeClr>
                            </a:solidFill>
                            <a:latin typeface="Cambria Math" panose="02040503050406030204" pitchFamily="18" charset="0"/>
                            <a:cs typeface="Alef" panose="00000500000000000000" pitchFamily="2" charset="-79"/>
                          </a:rPr>
                        </m:ctrlPr>
                      </m:accPr>
                      <m:e>
                        <m:r>
                          <a:rPr lang="en-US" sz="2000" b="0" i="1">
                            <a:solidFill>
                              <a:schemeClr val="bg2">
                                <a:lumMod val="90000"/>
                              </a:schemeClr>
                            </a:solidFill>
                            <a:latin typeface="Cambria Math" panose="02040503050406030204" pitchFamily="18" charset="0"/>
                            <a:cs typeface="Alef" panose="00000500000000000000" pitchFamily="2" charset="-79"/>
                          </a:rPr>
                          <m:t>𝑦</m:t>
                        </m:r>
                      </m:e>
                    </m:acc>
                  </m:oMath>
                </a14:m>
                <a:r>
                  <a:rPr lang="en-US" sz="2000" dirty="0">
                    <a:solidFill>
                      <a:schemeClr val="bg2">
                        <a:lumMod val="90000"/>
                      </a:schemeClr>
                    </a:solidFill>
                    <a:latin typeface="Alef" panose="00000500000000000000" pitchFamily="2" charset="-79"/>
                    <a:cs typeface="Alef" panose="00000500000000000000" pitchFamily="2" charset="-79"/>
                  </a:rPr>
                  <a:t>?</a:t>
                </a:r>
              </a:p>
              <a:p>
                <a:pPr marL="457200" indent="-457200" algn="l" rtl="0">
                  <a:buFont typeface="Arial" panose="020B0604020202020204" pitchFamily="34" charset="0"/>
                  <a:buAutoNum type="arabicParenR"/>
                </a:pPr>
                <a:r>
                  <a:rPr lang="en-US" sz="2000" b="1" dirty="0">
                    <a:latin typeface="Alef" panose="00000500000000000000" pitchFamily="2" charset="-79"/>
                    <a:cs typeface="Alef" panose="00000500000000000000" pitchFamily="2" charset="-79"/>
                  </a:rPr>
                  <a:t>What is the variance/SD of the sampling distribution of </a:t>
                </a:r>
                <a14:m>
                  <m:oMath xmlns:m="http://schemas.openxmlformats.org/officeDocument/2006/math">
                    <m:acc>
                      <m:accPr>
                        <m:chr m:val="̅"/>
                        <m:ctrlPr>
                          <a:rPr lang="en-US" sz="2000" b="1" i="1" smtClean="0">
                            <a:latin typeface="Cambria Math" panose="02040503050406030204" pitchFamily="18" charset="0"/>
                            <a:cs typeface="Alef" panose="00000500000000000000" pitchFamily="2" charset="-79"/>
                          </a:rPr>
                        </m:ctrlPr>
                      </m:accPr>
                      <m:e>
                        <m:r>
                          <a:rPr lang="en-US" sz="2000" b="1" i="1">
                            <a:latin typeface="Cambria Math" panose="02040503050406030204" pitchFamily="18" charset="0"/>
                            <a:cs typeface="Alef" panose="00000500000000000000" pitchFamily="2" charset="-79"/>
                          </a:rPr>
                          <m:t>𝒙</m:t>
                        </m:r>
                      </m:e>
                    </m:acc>
                    <m:r>
                      <a:rPr lang="en-US" sz="2000" b="1" i="1" smtClean="0">
                        <a:latin typeface="Cambria Math" panose="02040503050406030204" pitchFamily="18" charset="0"/>
                        <a:cs typeface="Alef" panose="00000500000000000000" pitchFamily="2" charset="-79"/>
                      </a:rPr>
                      <m:t>−</m:t>
                    </m:r>
                    <m:acc>
                      <m:accPr>
                        <m:chr m:val="̅"/>
                        <m:ctrlPr>
                          <a:rPr lang="en-US" sz="2000" b="1" i="1">
                            <a:latin typeface="Cambria Math" panose="02040503050406030204" pitchFamily="18" charset="0"/>
                            <a:cs typeface="Alef" panose="00000500000000000000" pitchFamily="2" charset="-79"/>
                          </a:rPr>
                        </m:ctrlPr>
                      </m:accPr>
                      <m:e>
                        <m:r>
                          <a:rPr lang="en-US" sz="2000" b="1" i="1">
                            <a:latin typeface="Cambria Math" panose="02040503050406030204" pitchFamily="18" charset="0"/>
                            <a:cs typeface="Alef" panose="00000500000000000000" pitchFamily="2" charset="-79"/>
                          </a:rPr>
                          <m:t>𝒚</m:t>
                        </m:r>
                      </m:e>
                    </m:acc>
                  </m:oMath>
                </a14:m>
                <a:r>
                  <a:rPr lang="en-US" sz="2000" b="1" dirty="0">
                    <a:latin typeface="Alef" panose="00000500000000000000" pitchFamily="2" charset="-79"/>
                    <a:cs typeface="Alef" panose="00000500000000000000" pitchFamily="2" charset="-79"/>
                  </a:rPr>
                  <a:t>?</a:t>
                </a:r>
              </a:p>
              <a:p>
                <a:pPr marL="457200" indent="-457200" algn="l" rtl="0">
                  <a:buFont typeface="Arial" panose="020B0604020202020204" pitchFamily="34" charset="0"/>
                  <a:buAutoNum type="arabicParenR"/>
                </a:pPr>
                <a:r>
                  <a:rPr lang="en-US" sz="2000" dirty="0">
                    <a:solidFill>
                      <a:schemeClr val="bg2">
                        <a:lumMod val="90000"/>
                      </a:schemeClr>
                    </a:solidFill>
                    <a:latin typeface="Alef" panose="00000500000000000000" pitchFamily="2" charset="-79"/>
                    <a:cs typeface="Alef" panose="00000500000000000000" pitchFamily="2" charset="-79"/>
                  </a:rPr>
                  <a:t>What is the shape of the sampling distribution of </a:t>
                </a:r>
                <a14:m>
                  <m:oMath xmlns:m="http://schemas.openxmlformats.org/officeDocument/2006/math">
                    <m:acc>
                      <m:accPr>
                        <m:chr m:val="̅"/>
                        <m:ctrlPr>
                          <a:rPr lang="en-US" sz="2000" i="1" smtClean="0">
                            <a:solidFill>
                              <a:schemeClr val="bg2">
                                <a:lumMod val="90000"/>
                              </a:schemeClr>
                            </a:solidFill>
                            <a:latin typeface="Cambria Math" panose="02040503050406030204" pitchFamily="18" charset="0"/>
                            <a:cs typeface="Alef" panose="00000500000000000000" pitchFamily="2" charset="-79"/>
                          </a:rPr>
                        </m:ctrlPr>
                      </m:accPr>
                      <m:e>
                        <m:r>
                          <a:rPr lang="en-US" sz="2000" i="1">
                            <a:solidFill>
                              <a:schemeClr val="bg2">
                                <a:lumMod val="90000"/>
                              </a:schemeClr>
                            </a:solidFill>
                            <a:latin typeface="Cambria Math" panose="02040503050406030204" pitchFamily="18" charset="0"/>
                            <a:cs typeface="Alef" panose="00000500000000000000" pitchFamily="2" charset="-79"/>
                          </a:rPr>
                          <m:t>𝑥</m:t>
                        </m:r>
                      </m:e>
                    </m:acc>
                    <m:r>
                      <a:rPr lang="en-US" sz="2000" b="0" i="1" smtClean="0">
                        <a:solidFill>
                          <a:schemeClr val="bg2">
                            <a:lumMod val="90000"/>
                          </a:schemeClr>
                        </a:solidFill>
                        <a:latin typeface="Cambria Math" panose="02040503050406030204" pitchFamily="18" charset="0"/>
                        <a:cs typeface="Alef" panose="00000500000000000000" pitchFamily="2" charset="-79"/>
                      </a:rPr>
                      <m:t>−</m:t>
                    </m:r>
                    <m:acc>
                      <m:accPr>
                        <m:chr m:val="̅"/>
                        <m:ctrlPr>
                          <a:rPr lang="en-US" sz="2000" i="1">
                            <a:solidFill>
                              <a:schemeClr val="bg2">
                                <a:lumMod val="90000"/>
                              </a:schemeClr>
                            </a:solidFill>
                            <a:latin typeface="Cambria Math" panose="02040503050406030204" pitchFamily="18" charset="0"/>
                            <a:cs typeface="Alef" panose="00000500000000000000" pitchFamily="2" charset="-79"/>
                          </a:rPr>
                        </m:ctrlPr>
                      </m:accPr>
                      <m:e>
                        <m:r>
                          <a:rPr lang="en-US" sz="2000" i="1">
                            <a:solidFill>
                              <a:schemeClr val="bg2">
                                <a:lumMod val="90000"/>
                              </a:schemeClr>
                            </a:solidFill>
                            <a:latin typeface="Cambria Math" panose="02040503050406030204" pitchFamily="18" charset="0"/>
                            <a:cs typeface="Alef" panose="00000500000000000000" pitchFamily="2" charset="-79"/>
                          </a:rPr>
                          <m:t>𝑦</m:t>
                        </m:r>
                      </m:e>
                    </m:acc>
                  </m:oMath>
                </a14:m>
                <a:r>
                  <a:rPr lang="en-US" sz="2000" dirty="0">
                    <a:solidFill>
                      <a:schemeClr val="bg2">
                        <a:lumMod val="90000"/>
                      </a:schemeClr>
                    </a:solidFill>
                    <a:latin typeface="Alef" panose="00000500000000000000" pitchFamily="2" charset="-79"/>
                    <a:cs typeface="Alef" panose="00000500000000000000" pitchFamily="2" charset="-79"/>
                  </a:rPr>
                  <a:t>?</a:t>
                </a:r>
              </a:p>
              <a:p>
                <a:pPr marL="457200" indent="-457200" algn="l" rtl="0">
                  <a:buAutoNum type="arabicParenR"/>
                </a:pPr>
                <a:endParaRPr lang="en-US" sz="2000" dirty="0">
                  <a:latin typeface="Alef" panose="00000500000000000000" pitchFamily="2" charset="-79"/>
                  <a:cs typeface="Alef" panose="00000500000000000000" pitchFamily="2" charset="-79"/>
                </a:endParaRPr>
              </a:p>
              <a:p>
                <a:pPr lvl="1" algn="l" rtl="0"/>
                <a:endParaRPr lang="en-US" sz="1800" dirty="0">
                  <a:latin typeface="Alef" panose="00000500000000000000" pitchFamily="2" charset="-79"/>
                  <a:cs typeface="Alef" panose="00000500000000000000" pitchFamily="2" charset="-79"/>
                </a:endParaRPr>
              </a:p>
              <a:p>
                <a:pPr marL="0" indent="0" algn="l" rtl="0">
                  <a:buNone/>
                </a:pPr>
                <a:endParaRPr lang="en-US" sz="1400" dirty="0">
                  <a:latin typeface="Alef" panose="00000500000000000000" pitchFamily="2" charset="-79"/>
                  <a:cs typeface="Alef" panose="00000500000000000000" pitchFamily="2" charset="-79"/>
                </a:endParaRPr>
              </a:p>
              <a:p>
                <a:pPr lvl="1" algn="l" rtl="0"/>
                <a:endParaRPr lang="he-IL" sz="1800" dirty="0">
                  <a:latin typeface="Alef" panose="00000500000000000000" pitchFamily="2" charset="-79"/>
                  <a:cs typeface="Alef" panose="00000500000000000000" pitchFamily="2" charset="-79"/>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4353" y="1569250"/>
                <a:ext cx="10963293" cy="5032375"/>
              </a:xfrm>
              <a:blipFill>
                <a:blip r:embed="rId3"/>
                <a:stretch>
                  <a:fillRect l="-779" t="-10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CB134DC-745F-99A2-650D-897573C94562}"/>
                  </a:ext>
                </a:extLst>
              </p:cNvPr>
              <p:cNvSpPr txBox="1"/>
              <p:nvPr/>
            </p:nvSpPr>
            <p:spPr>
              <a:xfrm>
                <a:off x="4152070" y="3107968"/>
                <a:ext cx="4801443" cy="712246"/>
              </a:xfrm>
              <a:prstGeom prst="rect">
                <a:avLst/>
              </a:prstGeom>
              <a:noFill/>
            </p:spPr>
            <p:txBody>
              <a:bodyPr wrap="none" lIns="0" tIns="0" rIns="0" bIns="0" rtlCol="1">
                <a:spAutoFit/>
              </a:bodyPr>
              <a:lstStyle/>
              <a:p>
                <a:pPr algn="l" rtl="0"/>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𝑉𝑎𝑟</m:t>
                      </m:r>
                      <m:d>
                        <m:dPr>
                          <m:ctrlPr>
                            <a:rPr lang="en-US" sz="2000" b="0" i="1" smtClean="0">
                              <a:latin typeface="Cambria Math" panose="02040503050406030204" pitchFamily="18" charset="0"/>
                            </a:rPr>
                          </m:ctrlPr>
                        </m:d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𝑥</m:t>
                              </m:r>
                            </m:e>
                          </m:acc>
                          <m:r>
                            <a:rPr lang="en-US" sz="2000" b="0" i="1" smtClean="0">
                              <a:latin typeface="Cambria Math" panose="02040503050406030204" pitchFamily="18" charset="0"/>
                            </a:rPr>
                            <m:t>−</m:t>
                          </m:r>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𝑦</m:t>
                              </m:r>
                            </m:e>
                          </m:acc>
                        </m:e>
                      </m:d>
                      <m:r>
                        <a:rPr lang="en-US" sz="2000" b="0" i="1" smtClean="0">
                          <a:latin typeface="Cambria Math" panose="02040503050406030204" pitchFamily="18" charset="0"/>
                        </a:rPr>
                        <m:t>=</m:t>
                      </m:r>
                      <m:r>
                        <a:rPr lang="en-US" sz="2000" i="1">
                          <a:latin typeface="Cambria Math" panose="02040503050406030204" pitchFamily="18" charset="0"/>
                        </a:rPr>
                        <m:t>𝑉</m:t>
                      </m:r>
                      <m:r>
                        <a:rPr lang="en-US" sz="2000" b="0" i="1" smtClean="0">
                          <a:latin typeface="Cambria Math" panose="02040503050406030204" pitchFamily="18" charset="0"/>
                        </a:rPr>
                        <m:t>𝑎𝑟</m:t>
                      </m:r>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e>
                      </m:d>
                      <m:r>
                        <a:rPr lang="en-US" sz="2000" i="1">
                          <a:latin typeface="Cambria Math" panose="02040503050406030204" pitchFamily="18" charset="0"/>
                        </a:rPr>
                        <m:t>+</m:t>
                      </m:r>
                      <m:r>
                        <a:rPr lang="en-US" sz="2000" i="1">
                          <a:latin typeface="Cambria Math" panose="02040503050406030204" pitchFamily="18" charset="0"/>
                        </a:rPr>
                        <m:t>𝑉𝑎𝑟</m:t>
                      </m:r>
                      <m:d>
                        <m:dPr>
                          <m:ctrlPr>
                            <a:rPr lang="en-US" sz="2000" i="1">
                              <a:latin typeface="Cambria Math" panose="02040503050406030204" pitchFamily="18" charset="0"/>
                            </a:rPr>
                          </m:ctrlPr>
                        </m:dPr>
                        <m:e>
                          <m:acc>
                            <m:accPr>
                              <m:chr m:val="̅"/>
                              <m:ctrlPr>
                                <a:rPr lang="en-US" sz="2000" i="1">
                                  <a:latin typeface="Cambria Math" panose="02040503050406030204" pitchFamily="18" charset="0"/>
                                </a:rPr>
                              </m:ctrlPr>
                            </m:accPr>
                            <m:e>
                              <m:r>
                                <a:rPr lang="en-US" sz="2000" i="1">
                                  <a:latin typeface="Cambria Math" panose="02040503050406030204" pitchFamily="18" charset="0"/>
                                </a:rPr>
                                <m:t>𝑦</m:t>
                              </m:r>
                            </m:e>
                          </m:acc>
                        </m:e>
                      </m:d>
                      <m:r>
                        <a:rPr lang="en-US" sz="2000" i="1">
                          <a:latin typeface="Cambria Math" panose="02040503050406030204" pitchFamily="18" charset="0"/>
                        </a:rPr>
                        <m:t>= </m:t>
                      </m:r>
                      <m:f>
                        <m:fPr>
                          <m:ctrlPr>
                            <a:rPr lang="en-US" sz="2000" i="1">
                              <a:latin typeface="Cambria Math" panose="02040503050406030204"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𝜎</m:t>
                              </m:r>
                            </m:e>
                            <m:sub>
                              <m:r>
                                <a:rPr lang="en-US" sz="2000" i="1">
                                  <a:latin typeface="Cambria Math" panose="02040503050406030204" pitchFamily="18" charset="0"/>
                                </a:rPr>
                                <m:t>𝑥</m:t>
                              </m:r>
                            </m:sub>
                            <m:sup>
                              <m:r>
                                <a:rPr lang="en-US" sz="2000" i="1">
                                  <a:latin typeface="Cambria Math" panose="02040503050406030204" pitchFamily="18" charset="0"/>
                                </a:rPr>
                                <m:t>2</m:t>
                              </m:r>
                            </m:sup>
                          </m:sSubSup>
                        </m:num>
                        <m:den>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𝑥</m:t>
                              </m:r>
                            </m:sub>
                          </m:sSub>
                        </m:den>
                      </m:f>
                      <m:r>
                        <a:rPr lang="en-US" sz="2000" i="1">
                          <a:latin typeface="Cambria Math" panose="02040503050406030204" pitchFamily="18" charset="0"/>
                        </a:rPr>
                        <m:t>+</m:t>
                      </m:r>
                      <m:f>
                        <m:fPr>
                          <m:ctrlPr>
                            <a:rPr lang="en-US" sz="2000" i="1">
                              <a:latin typeface="Cambria Math" panose="02040503050406030204" pitchFamily="18" charset="0"/>
                            </a:rPr>
                          </m:ctrlPr>
                        </m:fPr>
                        <m:num>
                          <m:sSubSup>
                            <m:sSubSupPr>
                              <m:ctrlPr>
                                <a:rPr lang="en-US" sz="2000" i="1">
                                  <a:latin typeface="Cambria Math" panose="02040503050406030204" pitchFamily="18" charset="0"/>
                                </a:rPr>
                              </m:ctrlPr>
                            </m:sSubSupPr>
                            <m:e>
                              <m:r>
                                <a:rPr lang="en-US" sz="2000" i="1">
                                  <a:latin typeface="Cambria Math" panose="02040503050406030204" pitchFamily="18" charset="0"/>
                                </a:rPr>
                                <m:t>𝜎</m:t>
                              </m:r>
                            </m:e>
                            <m:sub>
                              <m:r>
                                <a:rPr lang="en-US" sz="2000" i="1">
                                  <a:latin typeface="Cambria Math" panose="02040503050406030204" pitchFamily="18" charset="0"/>
                                </a:rPr>
                                <m:t>𝑦</m:t>
                              </m:r>
                            </m:sub>
                            <m:sup>
                              <m:r>
                                <a:rPr lang="en-US" sz="2000" i="1">
                                  <a:latin typeface="Cambria Math" panose="02040503050406030204" pitchFamily="18" charset="0"/>
                                </a:rPr>
                                <m:t>2</m:t>
                              </m:r>
                            </m:sup>
                          </m:sSubSup>
                        </m:num>
                        <m:den>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𝑦</m:t>
                              </m:r>
                            </m:sub>
                          </m:sSub>
                        </m:den>
                      </m:f>
                    </m:oMath>
                  </m:oMathPara>
                </a14:m>
                <a:endParaRPr lang="he-IL" sz="2000" dirty="0"/>
              </a:p>
            </p:txBody>
          </p:sp>
        </mc:Choice>
        <mc:Fallback xmlns="">
          <p:sp>
            <p:nvSpPr>
              <p:cNvPr id="4" name="TextBox 3">
                <a:extLst>
                  <a:ext uri="{FF2B5EF4-FFF2-40B4-BE49-F238E27FC236}">
                    <a16:creationId xmlns:a16="http://schemas.microsoft.com/office/drawing/2014/main" id="{8CB134DC-745F-99A2-650D-897573C94562}"/>
                  </a:ext>
                </a:extLst>
              </p:cNvPr>
              <p:cNvSpPr txBox="1">
                <a:spLocks noRot="1" noChangeAspect="1" noMove="1" noResize="1" noEditPoints="1" noAdjustHandles="1" noChangeArrowheads="1" noChangeShapeType="1" noTextEdit="1"/>
              </p:cNvSpPr>
              <p:nvPr/>
            </p:nvSpPr>
            <p:spPr>
              <a:xfrm>
                <a:off x="4152070" y="3107968"/>
                <a:ext cx="4801443" cy="71224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31F45A-27BA-7934-538C-7358BAC68692}"/>
                  </a:ext>
                </a:extLst>
              </p:cNvPr>
              <p:cNvSpPr txBox="1"/>
              <p:nvPr/>
            </p:nvSpPr>
            <p:spPr>
              <a:xfrm>
                <a:off x="142240" y="3758269"/>
                <a:ext cx="11998295" cy="3050900"/>
              </a:xfrm>
              <a:prstGeom prst="rect">
                <a:avLst/>
              </a:prstGeom>
              <a:noFill/>
            </p:spPr>
            <p:txBody>
              <a:bodyPr wrap="square" rtlCol="0">
                <a:spAutoFit/>
              </a:bodyPr>
              <a:lstStyle/>
              <a:p>
                <a:pPr algn="l" rtl="0"/>
                <a:r>
                  <a:rPr lang="en-US" sz="1700" dirty="0">
                    <a:latin typeface="Alef" panose="00000500000000000000" pitchFamily="2" charset="-79"/>
                    <a:cs typeface="Alef" panose="00000500000000000000" pitchFamily="2" charset="-79"/>
                  </a:rPr>
                  <a:t>But, </a:t>
                </a:r>
                <a:r>
                  <a:rPr lang="en-US" sz="1700" b="1" dirty="0">
                    <a:latin typeface="Alef" panose="00000500000000000000" pitchFamily="2" charset="-79"/>
                    <a:cs typeface="Alef" panose="00000500000000000000" pitchFamily="2" charset="-79"/>
                  </a:rPr>
                  <a:t>we don’t know what </a:t>
                </a:r>
                <a14:m>
                  <m:oMath xmlns:m="http://schemas.openxmlformats.org/officeDocument/2006/math">
                    <m:sSubSup>
                      <m:sSubSupPr>
                        <m:ctrlPr>
                          <a:rPr lang="en-US" sz="1700" b="1" i="1" smtClean="0">
                            <a:latin typeface="Cambria Math" panose="02040503050406030204" pitchFamily="18" charset="0"/>
                          </a:rPr>
                        </m:ctrlPr>
                      </m:sSubSupPr>
                      <m:e>
                        <m:r>
                          <a:rPr lang="en-US" sz="1700" b="1" i="1">
                            <a:latin typeface="Cambria Math" panose="02040503050406030204" pitchFamily="18" charset="0"/>
                          </a:rPr>
                          <m:t>𝝈</m:t>
                        </m:r>
                      </m:e>
                      <m:sub>
                        <m:r>
                          <a:rPr lang="en-US" sz="1700" b="1" i="1">
                            <a:latin typeface="Cambria Math" panose="02040503050406030204" pitchFamily="18" charset="0"/>
                          </a:rPr>
                          <m:t>𝒙</m:t>
                        </m:r>
                      </m:sub>
                      <m:sup>
                        <m:r>
                          <a:rPr lang="en-US" sz="1700" b="1" i="1">
                            <a:latin typeface="Cambria Math" panose="02040503050406030204" pitchFamily="18" charset="0"/>
                          </a:rPr>
                          <m:t>𝟐</m:t>
                        </m:r>
                      </m:sup>
                    </m:sSubSup>
                  </m:oMath>
                </a14:m>
                <a:r>
                  <a:rPr lang="en-US" sz="1700" b="1" dirty="0">
                    <a:latin typeface="Alef" panose="00000500000000000000" pitchFamily="2" charset="-79"/>
                    <a:cs typeface="Alef" panose="00000500000000000000" pitchFamily="2" charset="-79"/>
                  </a:rPr>
                  <a:t> and </a:t>
                </a:r>
                <a14:m>
                  <m:oMath xmlns:m="http://schemas.openxmlformats.org/officeDocument/2006/math">
                    <m:sSubSup>
                      <m:sSubSupPr>
                        <m:ctrlPr>
                          <a:rPr lang="en-US" sz="1700" b="1" i="1">
                            <a:latin typeface="Cambria Math" panose="02040503050406030204" pitchFamily="18" charset="0"/>
                          </a:rPr>
                        </m:ctrlPr>
                      </m:sSubSupPr>
                      <m:e>
                        <m:r>
                          <a:rPr lang="en-US" sz="1700" b="1" i="1">
                            <a:latin typeface="Cambria Math" panose="02040503050406030204" pitchFamily="18" charset="0"/>
                          </a:rPr>
                          <m:t>𝝈</m:t>
                        </m:r>
                      </m:e>
                      <m:sub>
                        <m:r>
                          <a:rPr lang="en-US" sz="1700" b="1" i="1" smtClean="0">
                            <a:latin typeface="Cambria Math" panose="02040503050406030204" pitchFamily="18" charset="0"/>
                          </a:rPr>
                          <m:t>𝒚</m:t>
                        </m:r>
                      </m:sub>
                      <m:sup>
                        <m:r>
                          <a:rPr lang="en-US" sz="1700" b="1" i="1">
                            <a:latin typeface="Cambria Math" panose="02040503050406030204" pitchFamily="18" charset="0"/>
                          </a:rPr>
                          <m:t>𝟐</m:t>
                        </m:r>
                      </m:sup>
                    </m:sSubSup>
                  </m:oMath>
                </a14:m>
                <a:r>
                  <a:rPr lang="en-US" sz="1700" b="1" dirty="0">
                    <a:latin typeface="Alef" panose="00000500000000000000" pitchFamily="2" charset="-79"/>
                    <a:cs typeface="Alef" panose="00000500000000000000" pitchFamily="2" charset="-79"/>
                  </a:rPr>
                  <a:t> are </a:t>
                </a:r>
                <a:r>
                  <a:rPr lang="en-US" sz="1700" dirty="0">
                    <a:latin typeface="Alef" panose="00000500000000000000" pitchFamily="2" charset="-79"/>
                    <a:cs typeface="Alef" panose="00000500000000000000" pitchFamily="2" charset="-79"/>
                  </a:rPr>
                  <a:t>(i.e., unknown population variance). We’ll have to </a:t>
                </a:r>
                <a:r>
                  <a:rPr lang="en-US" sz="1700" b="1" dirty="0">
                    <a:latin typeface="Alef" panose="00000500000000000000" pitchFamily="2" charset="-79"/>
                    <a:cs typeface="Alef" panose="00000500000000000000" pitchFamily="2" charset="-79"/>
                  </a:rPr>
                  <a:t>estimate them</a:t>
                </a:r>
                <a:r>
                  <a:rPr lang="en-US" sz="1700" dirty="0">
                    <a:latin typeface="Alef" panose="00000500000000000000" pitchFamily="2" charset="-79"/>
                    <a:cs typeface="Alef" panose="00000500000000000000" pitchFamily="2" charset="-79"/>
                  </a:rPr>
                  <a:t>. </a:t>
                </a:r>
              </a:p>
              <a:p>
                <a:pPr algn="l" rtl="0"/>
                <a:endParaRPr lang="en-US" sz="1700" dirty="0"/>
              </a:p>
              <a:p>
                <a:pPr algn="l" rtl="0"/>
                <a:r>
                  <a:rPr lang="en-US" sz="1700" dirty="0">
                    <a:latin typeface="Alef" panose="00000500000000000000" pitchFamily="2" charset="-79"/>
                    <a:cs typeface="Alef" panose="00000500000000000000" pitchFamily="2" charset="-79"/>
                  </a:rPr>
                  <a:t>Easy to do when we </a:t>
                </a:r>
                <a:r>
                  <a:rPr lang="en-US" sz="1700" b="1" dirty="0">
                    <a:latin typeface="Alef" panose="00000500000000000000" pitchFamily="2" charset="-79"/>
                    <a:cs typeface="Alef" panose="00000500000000000000" pitchFamily="2" charset="-79"/>
                  </a:rPr>
                  <a:t>assume</a:t>
                </a:r>
                <a:r>
                  <a:rPr lang="en-US" sz="1700" dirty="0">
                    <a:latin typeface="Alef" panose="00000500000000000000" pitchFamily="2" charset="-79"/>
                    <a:cs typeface="Alef" panose="00000500000000000000" pitchFamily="2" charset="-79"/>
                  </a:rPr>
                  <a:t> </a:t>
                </a:r>
                <a:r>
                  <a:rPr lang="en-US" sz="1700" b="1" dirty="0">
                    <a:latin typeface="Alef" panose="00000500000000000000" pitchFamily="2" charset="-79"/>
                    <a:cs typeface="Alef" panose="00000500000000000000" pitchFamily="2" charset="-79"/>
                  </a:rPr>
                  <a:t>equal variance </a:t>
                </a:r>
                <a:r>
                  <a:rPr lang="en-US" sz="1700" dirty="0">
                    <a:latin typeface="Alef" panose="00000500000000000000" pitchFamily="2" charset="-79"/>
                    <a:cs typeface="Alef" panose="00000500000000000000" pitchFamily="2" charset="-79"/>
                  </a:rPr>
                  <a:t>in the two populations:</a:t>
                </a:r>
              </a:p>
              <a:p>
                <a:pPr algn="l" rtl="0"/>
                <a14:m>
                  <m:oMathPara xmlns:m="http://schemas.openxmlformats.org/officeDocument/2006/math">
                    <m:oMathParaPr>
                      <m:jc m:val="centerGroup"/>
                    </m:oMathParaPr>
                    <m:oMath xmlns:m="http://schemas.openxmlformats.org/officeDocument/2006/math">
                      <m:f>
                        <m:fPr>
                          <m:ctrlPr>
                            <a:rPr lang="en-US" sz="1700" i="1" smtClean="0">
                              <a:latin typeface="Cambria Math" panose="02040503050406030204" pitchFamily="18" charset="0"/>
                            </a:rPr>
                          </m:ctrlPr>
                        </m:fPr>
                        <m:num>
                          <m:sSubSup>
                            <m:sSubSupPr>
                              <m:ctrlPr>
                                <a:rPr lang="en-US" sz="1700" i="1">
                                  <a:latin typeface="Cambria Math" panose="02040503050406030204" pitchFamily="18" charset="0"/>
                                </a:rPr>
                              </m:ctrlPr>
                            </m:sSubSupPr>
                            <m:e>
                              <m:r>
                                <a:rPr lang="en-US" sz="1700" i="1">
                                  <a:latin typeface="Cambria Math" panose="02040503050406030204" pitchFamily="18" charset="0"/>
                                </a:rPr>
                                <m:t>𝜎</m:t>
                              </m:r>
                            </m:e>
                            <m:sub>
                              <m:r>
                                <a:rPr lang="en-US" sz="1700" i="1">
                                  <a:latin typeface="Cambria Math" panose="02040503050406030204" pitchFamily="18" charset="0"/>
                                </a:rPr>
                                <m:t>𝑥</m:t>
                              </m:r>
                            </m:sub>
                            <m:sup>
                              <m:r>
                                <a:rPr lang="en-US" sz="1700" i="1">
                                  <a:latin typeface="Cambria Math" panose="02040503050406030204" pitchFamily="18" charset="0"/>
                                </a:rPr>
                                <m:t>2</m:t>
                              </m:r>
                            </m:sup>
                          </m:sSubSup>
                        </m:num>
                        <m:den>
                          <m:sSub>
                            <m:sSubPr>
                              <m:ctrlPr>
                                <a:rPr lang="en-US" sz="1700" i="1">
                                  <a:latin typeface="Cambria Math" panose="02040503050406030204" pitchFamily="18" charset="0"/>
                                </a:rPr>
                              </m:ctrlPr>
                            </m:sSubPr>
                            <m:e>
                              <m:r>
                                <a:rPr lang="en-US" sz="1700" i="1">
                                  <a:latin typeface="Cambria Math" panose="02040503050406030204" pitchFamily="18" charset="0"/>
                                </a:rPr>
                                <m:t>𝑛</m:t>
                              </m:r>
                            </m:e>
                            <m:sub>
                              <m:r>
                                <a:rPr lang="en-US" sz="1700" i="1">
                                  <a:latin typeface="Cambria Math" panose="02040503050406030204" pitchFamily="18" charset="0"/>
                                </a:rPr>
                                <m:t>𝑥</m:t>
                              </m:r>
                            </m:sub>
                          </m:sSub>
                        </m:den>
                      </m:f>
                      <m:r>
                        <a:rPr lang="en-US" sz="1700" i="1">
                          <a:latin typeface="Cambria Math" panose="02040503050406030204" pitchFamily="18" charset="0"/>
                        </a:rPr>
                        <m:t>+</m:t>
                      </m:r>
                      <m:f>
                        <m:fPr>
                          <m:ctrlPr>
                            <a:rPr lang="en-US" sz="1700" i="1">
                              <a:latin typeface="Cambria Math" panose="02040503050406030204" pitchFamily="18" charset="0"/>
                            </a:rPr>
                          </m:ctrlPr>
                        </m:fPr>
                        <m:num>
                          <m:sSubSup>
                            <m:sSubSupPr>
                              <m:ctrlPr>
                                <a:rPr lang="en-US" sz="1700" i="1">
                                  <a:latin typeface="Cambria Math" panose="02040503050406030204" pitchFamily="18" charset="0"/>
                                </a:rPr>
                              </m:ctrlPr>
                            </m:sSubSupPr>
                            <m:e>
                              <m:r>
                                <a:rPr lang="en-US" sz="1700" i="1">
                                  <a:latin typeface="Cambria Math" panose="02040503050406030204" pitchFamily="18" charset="0"/>
                                </a:rPr>
                                <m:t>𝜎</m:t>
                              </m:r>
                            </m:e>
                            <m:sub>
                              <m:r>
                                <a:rPr lang="en-US" sz="1700" i="1">
                                  <a:latin typeface="Cambria Math" panose="02040503050406030204" pitchFamily="18" charset="0"/>
                                </a:rPr>
                                <m:t>𝑦</m:t>
                              </m:r>
                            </m:sub>
                            <m:sup>
                              <m:r>
                                <a:rPr lang="en-US" sz="1700" i="1">
                                  <a:latin typeface="Cambria Math" panose="02040503050406030204" pitchFamily="18" charset="0"/>
                                </a:rPr>
                                <m:t>2</m:t>
                              </m:r>
                            </m:sup>
                          </m:sSubSup>
                        </m:num>
                        <m:den>
                          <m:sSub>
                            <m:sSubPr>
                              <m:ctrlPr>
                                <a:rPr lang="en-US" sz="1700" i="1">
                                  <a:latin typeface="Cambria Math" panose="02040503050406030204" pitchFamily="18" charset="0"/>
                                </a:rPr>
                              </m:ctrlPr>
                            </m:sSubPr>
                            <m:e>
                              <m:r>
                                <a:rPr lang="en-US" sz="1700" i="1">
                                  <a:latin typeface="Cambria Math" panose="02040503050406030204" pitchFamily="18" charset="0"/>
                                </a:rPr>
                                <m:t>𝑛</m:t>
                              </m:r>
                            </m:e>
                            <m:sub>
                              <m:r>
                                <a:rPr lang="en-US" sz="1700" i="1">
                                  <a:latin typeface="Cambria Math" panose="02040503050406030204" pitchFamily="18" charset="0"/>
                                </a:rPr>
                                <m:t>𝑦</m:t>
                              </m:r>
                            </m:sub>
                          </m:sSub>
                        </m:den>
                      </m:f>
                      <m:r>
                        <a:rPr lang="en-US" sz="1700" b="0" i="1" smtClean="0">
                          <a:latin typeface="Cambria Math" panose="02040503050406030204" pitchFamily="18" charset="0"/>
                        </a:rPr>
                        <m:t>=</m:t>
                      </m:r>
                      <m:f>
                        <m:fPr>
                          <m:ctrlPr>
                            <a:rPr lang="en-US" sz="1700" i="1">
                              <a:latin typeface="Cambria Math" panose="02040503050406030204" pitchFamily="18" charset="0"/>
                            </a:rPr>
                          </m:ctrlPr>
                        </m:fPr>
                        <m:num>
                          <m:sSup>
                            <m:sSupPr>
                              <m:ctrlPr>
                                <a:rPr lang="en-US" sz="1700" i="1" smtClean="0">
                                  <a:latin typeface="Cambria Math" panose="02040503050406030204" pitchFamily="18" charset="0"/>
                                </a:rPr>
                              </m:ctrlPr>
                            </m:sSupPr>
                            <m:e>
                              <m:r>
                                <a:rPr lang="en-US" sz="1700" i="1">
                                  <a:latin typeface="Cambria Math" panose="02040503050406030204" pitchFamily="18" charset="0"/>
                                </a:rPr>
                                <m:t>𝜎</m:t>
                              </m:r>
                            </m:e>
                            <m:sup>
                              <m:r>
                                <a:rPr lang="en-US" sz="1700" b="0" i="1" smtClean="0">
                                  <a:latin typeface="Cambria Math" panose="02040503050406030204" pitchFamily="18" charset="0"/>
                                </a:rPr>
                                <m:t>2</m:t>
                              </m:r>
                            </m:sup>
                          </m:sSup>
                        </m:num>
                        <m:den>
                          <m:sSub>
                            <m:sSubPr>
                              <m:ctrlPr>
                                <a:rPr lang="en-US" sz="1700" i="1">
                                  <a:latin typeface="Cambria Math" panose="02040503050406030204" pitchFamily="18" charset="0"/>
                                </a:rPr>
                              </m:ctrlPr>
                            </m:sSubPr>
                            <m:e>
                              <m:r>
                                <a:rPr lang="en-US" sz="1700" i="1">
                                  <a:latin typeface="Cambria Math" panose="02040503050406030204" pitchFamily="18" charset="0"/>
                                </a:rPr>
                                <m:t>𝑛</m:t>
                              </m:r>
                            </m:e>
                            <m:sub>
                              <m:r>
                                <a:rPr lang="en-US" sz="1700" i="1">
                                  <a:latin typeface="Cambria Math" panose="02040503050406030204" pitchFamily="18" charset="0"/>
                                </a:rPr>
                                <m:t>𝑥</m:t>
                              </m:r>
                            </m:sub>
                          </m:sSub>
                        </m:den>
                      </m:f>
                      <m:r>
                        <a:rPr lang="en-US" sz="1700" i="1">
                          <a:latin typeface="Cambria Math" panose="02040503050406030204" pitchFamily="18" charset="0"/>
                        </a:rPr>
                        <m:t>+</m:t>
                      </m:r>
                      <m:f>
                        <m:fPr>
                          <m:ctrlPr>
                            <a:rPr lang="en-US" sz="1700" i="1">
                              <a:latin typeface="Cambria Math" panose="02040503050406030204" pitchFamily="18" charset="0"/>
                            </a:rPr>
                          </m:ctrlPr>
                        </m:fPr>
                        <m:num>
                          <m:sSup>
                            <m:sSupPr>
                              <m:ctrlPr>
                                <a:rPr lang="en-US" sz="1700" i="1" smtClean="0">
                                  <a:latin typeface="Cambria Math" panose="02040503050406030204" pitchFamily="18" charset="0"/>
                                </a:rPr>
                              </m:ctrlPr>
                            </m:sSupPr>
                            <m:e>
                              <m:r>
                                <a:rPr lang="en-US" sz="1700" i="1">
                                  <a:latin typeface="Cambria Math" panose="02040503050406030204" pitchFamily="18" charset="0"/>
                                </a:rPr>
                                <m:t>𝜎</m:t>
                              </m:r>
                            </m:e>
                            <m:sup>
                              <m:r>
                                <a:rPr lang="en-US" sz="1700" b="0" i="1" smtClean="0">
                                  <a:latin typeface="Cambria Math" panose="02040503050406030204" pitchFamily="18" charset="0"/>
                                </a:rPr>
                                <m:t>2</m:t>
                              </m:r>
                            </m:sup>
                          </m:sSup>
                        </m:num>
                        <m:den>
                          <m:sSub>
                            <m:sSubPr>
                              <m:ctrlPr>
                                <a:rPr lang="en-US" sz="1700" i="1">
                                  <a:latin typeface="Cambria Math" panose="02040503050406030204" pitchFamily="18" charset="0"/>
                                </a:rPr>
                              </m:ctrlPr>
                            </m:sSubPr>
                            <m:e>
                              <m:r>
                                <a:rPr lang="en-US" sz="1700" i="1">
                                  <a:latin typeface="Cambria Math" panose="02040503050406030204" pitchFamily="18" charset="0"/>
                                </a:rPr>
                                <m:t>𝑛</m:t>
                              </m:r>
                            </m:e>
                            <m:sub>
                              <m:r>
                                <a:rPr lang="en-US" sz="1700" i="1">
                                  <a:latin typeface="Cambria Math" panose="02040503050406030204" pitchFamily="18" charset="0"/>
                                </a:rPr>
                                <m:t>𝑦</m:t>
                              </m:r>
                            </m:sub>
                          </m:sSub>
                        </m:den>
                      </m:f>
                      <m:r>
                        <a:rPr lang="en-US" sz="1700" b="0" i="1" smtClean="0">
                          <a:latin typeface="Cambria Math" panose="02040503050406030204" pitchFamily="18" charset="0"/>
                        </a:rPr>
                        <m:t>=</m:t>
                      </m:r>
                      <m:sSup>
                        <m:sSupPr>
                          <m:ctrlPr>
                            <a:rPr lang="en-US" sz="1700" i="1">
                              <a:latin typeface="Cambria Math" panose="02040503050406030204" pitchFamily="18" charset="0"/>
                            </a:rPr>
                          </m:ctrlPr>
                        </m:sSupPr>
                        <m:e>
                          <m:r>
                            <a:rPr lang="en-US" sz="1700" i="1">
                              <a:latin typeface="Cambria Math" panose="02040503050406030204" pitchFamily="18" charset="0"/>
                            </a:rPr>
                            <m:t>𝜎</m:t>
                          </m:r>
                        </m:e>
                        <m:sup>
                          <m:r>
                            <a:rPr lang="en-US" sz="1700" i="1">
                              <a:latin typeface="Cambria Math" panose="02040503050406030204" pitchFamily="18" charset="0"/>
                            </a:rPr>
                            <m:t>2</m:t>
                          </m:r>
                        </m:sup>
                      </m:sSup>
                      <m:d>
                        <m:dPr>
                          <m:ctrlPr>
                            <a:rPr lang="en-US" sz="1700" b="0" i="1" smtClean="0">
                              <a:latin typeface="Cambria Math" panose="02040503050406030204" pitchFamily="18" charset="0"/>
                            </a:rPr>
                          </m:ctrlPr>
                        </m:dPr>
                        <m:e>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1</m:t>
                              </m:r>
                            </m:num>
                            <m:den>
                              <m:sSub>
                                <m:sSubPr>
                                  <m:ctrlPr>
                                    <a:rPr lang="en-US" sz="1700" b="0" i="1" smtClean="0">
                                      <a:latin typeface="Cambria Math" panose="02040503050406030204" pitchFamily="18" charset="0"/>
                                    </a:rPr>
                                  </m:ctrlPr>
                                </m:sSubPr>
                                <m:e>
                                  <m:r>
                                    <a:rPr lang="en-US" sz="1700" i="1">
                                      <a:latin typeface="Cambria Math" panose="02040503050406030204" pitchFamily="18" charset="0"/>
                                    </a:rPr>
                                    <m:t>𝑛</m:t>
                                  </m:r>
                                </m:e>
                                <m:sub>
                                  <m:r>
                                    <a:rPr lang="en-US" sz="1700" b="0" i="1" smtClean="0">
                                      <a:latin typeface="Cambria Math" panose="02040503050406030204" pitchFamily="18" charset="0"/>
                                    </a:rPr>
                                    <m:t>𝑥</m:t>
                                  </m:r>
                                </m:sub>
                              </m:sSub>
                            </m:den>
                          </m:f>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r>
                                <a:rPr lang="en-US" sz="1700" b="0" i="1" smtClean="0">
                                  <a:latin typeface="Cambria Math" panose="02040503050406030204" pitchFamily="18" charset="0"/>
                                </a:rPr>
                                <m:t>1</m:t>
                              </m:r>
                            </m:num>
                            <m:den>
                              <m:sSub>
                                <m:sSubPr>
                                  <m:ctrlPr>
                                    <a:rPr lang="en-US" sz="1700" i="1">
                                      <a:latin typeface="Cambria Math" panose="02040503050406030204" pitchFamily="18" charset="0"/>
                                    </a:rPr>
                                  </m:ctrlPr>
                                </m:sSubPr>
                                <m:e>
                                  <m:r>
                                    <a:rPr lang="en-US" sz="1700" i="1">
                                      <a:latin typeface="Cambria Math" panose="02040503050406030204" pitchFamily="18" charset="0"/>
                                    </a:rPr>
                                    <m:t>𝑛</m:t>
                                  </m:r>
                                </m:e>
                                <m:sub>
                                  <m:r>
                                    <a:rPr lang="en-US" sz="1700" b="0" i="1" smtClean="0">
                                      <a:latin typeface="Cambria Math" panose="02040503050406030204" pitchFamily="18" charset="0"/>
                                    </a:rPr>
                                    <m:t>𝑦</m:t>
                                  </m:r>
                                </m:sub>
                              </m:sSub>
                            </m:den>
                          </m:f>
                        </m:e>
                      </m:d>
                    </m:oMath>
                  </m:oMathPara>
                </a14:m>
                <a:endParaRPr lang="he-IL" sz="1700" dirty="0">
                  <a:latin typeface="Alef" panose="00000500000000000000" pitchFamily="2" charset="-79"/>
                  <a:cs typeface="Alef" panose="00000500000000000000" pitchFamily="2" charset="-79"/>
                </a:endParaRPr>
              </a:p>
              <a:p>
                <a:pPr algn="l" rtl="0"/>
                <a:r>
                  <a:rPr lang="en-US" sz="1700" dirty="0">
                    <a:latin typeface="Alef" panose="00000500000000000000" pitchFamily="2" charset="-79"/>
                    <a:cs typeface="Alef" panose="00000500000000000000" pitchFamily="2" charset="-79"/>
                  </a:rPr>
                  <a:t>Estimate of </a:t>
                </a:r>
                <a14:m>
                  <m:oMath xmlns:m="http://schemas.openxmlformats.org/officeDocument/2006/math">
                    <m:sSup>
                      <m:sSupPr>
                        <m:ctrlPr>
                          <a:rPr lang="en-US" sz="1700" i="1" smtClean="0">
                            <a:latin typeface="Cambria Math" panose="02040503050406030204" pitchFamily="18" charset="0"/>
                          </a:rPr>
                        </m:ctrlPr>
                      </m:sSupPr>
                      <m:e>
                        <m:r>
                          <a:rPr lang="en-US" sz="1700" i="1">
                            <a:latin typeface="Cambria Math" panose="02040503050406030204" pitchFamily="18" charset="0"/>
                          </a:rPr>
                          <m:t>𝜎</m:t>
                        </m:r>
                      </m:e>
                      <m:sup>
                        <m:r>
                          <a:rPr lang="en-US" sz="1700" i="1">
                            <a:latin typeface="Cambria Math" panose="02040503050406030204" pitchFamily="18" charset="0"/>
                          </a:rPr>
                          <m:t>2</m:t>
                        </m:r>
                      </m:sup>
                    </m:sSup>
                  </m:oMath>
                </a14:m>
                <a:r>
                  <a:rPr lang="en-US" sz="1700" dirty="0">
                    <a:latin typeface="Alef" panose="00000500000000000000" pitchFamily="2" charset="-79"/>
                    <a:cs typeface="Alef" panose="00000500000000000000" pitchFamily="2" charset="-79"/>
                  </a:rPr>
                  <a:t>:</a:t>
                </a:r>
              </a:p>
              <a:p>
                <a:pPr algn="ctr" rtl="0"/>
                <a14:m>
                  <m:oMath xmlns:m="http://schemas.openxmlformats.org/officeDocument/2006/math">
                    <m:sSubSup>
                      <m:sSubSupPr>
                        <m:ctrlPr>
                          <a:rPr lang="en-US" sz="1700" i="1" smtClean="0">
                            <a:latin typeface="Cambria Math" panose="02040503050406030204" pitchFamily="18" charset="0"/>
                          </a:rPr>
                        </m:ctrlPr>
                      </m:sSubSupPr>
                      <m:e>
                        <m:acc>
                          <m:accPr>
                            <m:chr m:val="̂"/>
                            <m:ctrlPr>
                              <a:rPr lang="en-US" sz="1700" i="1" smtClean="0">
                                <a:latin typeface="Cambria Math" panose="02040503050406030204" pitchFamily="18" charset="0"/>
                              </a:rPr>
                            </m:ctrlPr>
                          </m:accPr>
                          <m:e>
                            <m:r>
                              <a:rPr lang="en-US" sz="1700" b="0" i="1" smtClean="0">
                                <a:latin typeface="Cambria Math" panose="02040503050406030204" pitchFamily="18" charset="0"/>
                              </a:rPr>
                              <m:t>𝑠</m:t>
                            </m:r>
                          </m:e>
                        </m:acc>
                      </m:e>
                      <m:sub>
                        <m:r>
                          <a:rPr lang="en-US" sz="1700" b="0" i="1" smtClean="0">
                            <a:latin typeface="Cambria Math" panose="02040503050406030204" pitchFamily="18" charset="0"/>
                          </a:rPr>
                          <m:t>𝑝𝑜𝑜𝑙𝑒𝑑</m:t>
                        </m:r>
                      </m:sub>
                      <m:sup>
                        <m:r>
                          <a:rPr lang="en-US" sz="1700" b="0" i="1" smtClean="0">
                            <a:latin typeface="Cambria Math" panose="02040503050406030204" pitchFamily="18" charset="0"/>
                          </a:rPr>
                          <m:t>2</m:t>
                        </m:r>
                      </m:sup>
                    </m:sSubSup>
                    <m:r>
                      <a:rPr lang="en-US" sz="1700" b="0" i="1" smtClean="0">
                        <a:latin typeface="Cambria Math" panose="02040503050406030204" pitchFamily="18" charset="0"/>
                      </a:rPr>
                      <m:t>=</m:t>
                    </m:r>
                    <m:f>
                      <m:fPr>
                        <m:ctrlPr>
                          <a:rPr lang="en-US" sz="1700" b="0" i="1" smtClean="0">
                            <a:latin typeface="Cambria Math" panose="02040503050406030204" pitchFamily="18" charset="0"/>
                          </a:rPr>
                        </m:ctrlPr>
                      </m:fPr>
                      <m:num>
                        <m:d>
                          <m:dPr>
                            <m:ctrlPr>
                              <a:rPr lang="en-US" sz="1700" b="0" i="1" smtClean="0">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𝑛</m:t>
                                </m:r>
                              </m:e>
                              <m:sub>
                                <m:r>
                                  <a:rPr lang="en-US" sz="1700" i="1">
                                    <a:latin typeface="Cambria Math" panose="02040503050406030204" pitchFamily="18" charset="0"/>
                                  </a:rPr>
                                  <m:t>𝑥</m:t>
                                </m:r>
                              </m:sub>
                            </m:sSub>
                            <m:r>
                              <a:rPr lang="en-US" sz="1700" b="0" i="1" smtClean="0">
                                <a:latin typeface="Cambria Math" panose="02040503050406030204" pitchFamily="18" charset="0"/>
                              </a:rPr>
                              <m:t>−</m:t>
                            </m:r>
                            <m:r>
                              <a:rPr lang="en-US" sz="1700" b="0" i="1" smtClean="0">
                                <a:latin typeface="Cambria Math" panose="02040503050406030204" pitchFamily="18" charset="0"/>
                              </a:rPr>
                              <m:t>1</m:t>
                            </m:r>
                          </m:e>
                        </m:d>
                        <m:r>
                          <a:rPr lang="en-US" sz="1700" b="0" i="1" smtClean="0">
                            <a:latin typeface="Cambria Math" panose="02040503050406030204" pitchFamily="18" charset="0"/>
                          </a:rPr>
                          <m:t>∗</m:t>
                        </m:r>
                        <m:sSubSup>
                          <m:sSubSupPr>
                            <m:ctrlPr>
                              <a:rPr lang="en-US" sz="1700" b="0" i="1" smtClean="0">
                                <a:latin typeface="Cambria Math" panose="02040503050406030204" pitchFamily="18" charset="0"/>
                              </a:rPr>
                            </m:ctrlPr>
                          </m:sSubSupPr>
                          <m:e>
                            <m:acc>
                              <m:accPr>
                                <m:chr m:val="̂"/>
                                <m:ctrlPr>
                                  <a:rPr lang="en-US" sz="1700" b="0" i="1" smtClean="0">
                                    <a:latin typeface="Cambria Math" panose="02040503050406030204" pitchFamily="18" charset="0"/>
                                  </a:rPr>
                                </m:ctrlPr>
                              </m:accPr>
                              <m:e>
                                <m:r>
                                  <a:rPr lang="en-US" sz="1700" b="0" i="1" smtClean="0">
                                    <a:latin typeface="Cambria Math" panose="02040503050406030204" pitchFamily="18" charset="0"/>
                                  </a:rPr>
                                  <m:t>𝑠</m:t>
                                </m:r>
                              </m:e>
                            </m:acc>
                          </m:e>
                          <m:sub>
                            <m:r>
                              <a:rPr lang="en-US" sz="1700" b="0" i="1" smtClean="0">
                                <a:latin typeface="Cambria Math" panose="02040503050406030204" pitchFamily="18" charset="0"/>
                              </a:rPr>
                              <m:t>𝑥</m:t>
                            </m:r>
                          </m:sub>
                          <m:sup>
                            <m:r>
                              <a:rPr lang="en-US" sz="1700" b="0" i="1" smtClean="0">
                                <a:latin typeface="Cambria Math" panose="02040503050406030204" pitchFamily="18" charset="0"/>
                              </a:rPr>
                              <m:t>2</m:t>
                            </m:r>
                          </m:sup>
                        </m:sSubSup>
                        <m:r>
                          <a:rPr lang="en-US" sz="1700" b="0" i="1" smtClean="0">
                            <a:latin typeface="Cambria Math" panose="02040503050406030204" pitchFamily="18" charset="0"/>
                          </a:rPr>
                          <m:t>+</m:t>
                        </m:r>
                        <m:d>
                          <m:dPr>
                            <m:ctrlPr>
                              <a:rPr lang="en-US" sz="1700" i="1">
                                <a:latin typeface="Cambria Math" panose="02040503050406030204" pitchFamily="18" charset="0"/>
                              </a:rPr>
                            </m:ctrlPr>
                          </m:dPr>
                          <m:e>
                            <m:sSub>
                              <m:sSubPr>
                                <m:ctrlPr>
                                  <a:rPr lang="en-US" sz="1700" i="1">
                                    <a:latin typeface="Cambria Math" panose="02040503050406030204" pitchFamily="18" charset="0"/>
                                  </a:rPr>
                                </m:ctrlPr>
                              </m:sSubPr>
                              <m:e>
                                <m:r>
                                  <a:rPr lang="en-US" sz="1700" i="1">
                                    <a:latin typeface="Cambria Math" panose="02040503050406030204" pitchFamily="18" charset="0"/>
                                  </a:rPr>
                                  <m:t>𝑛</m:t>
                                </m:r>
                              </m:e>
                              <m:sub>
                                <m:r>
                                  <a:rPr lang="en-US" sz="1700" b="0" i="1" smtClean="0">
                                    <a:latin typeface="Cambria Math" panose="02040503050406030204" pitchFamily="18" charset="0"/>
                                  </a:rPr>
                                  <m:t>𝑦</m:t>
                                </m:r>
                              </m:sub>
                            </m:sSub>
                            <m:r>
                              <a:rPr lang="en-US" sz="1700" i="1">
                                <a:latin typeface="Cambria Math" panose="02040503050406030204" pitchFamily="18" charset="0"/>
                              </a:rPr>
                              <m:t>−</m:t>
                            </m:r>
                            <m:r>
                              <a:rPr lang="en-US" sz="1700" i="1">
                                <a:latin typeface="Cambria Math" panose="02040503050406030204" pitchFamily="18" charset="0"/>
                              </a:rPr>
                              <m:t>1</m:t>
                            </m:r>
                          </m:e>
                        </m:d>
                        <m:r>
                          <a:rPr lang="en-US" sz="1700" i="1">
                            <a:latin typeface="Cambria Math" panose="02040503050406030204" pitchFamily="18" charset="0"/>
                          </a:rPr>
                          <m:t>∗</m:t>
                        </m:r>
                        <m:sSubSup>
                          <m:sSubSupPr>
                            <m:ctrlPr>
                              <a:rPr lang="en-US" sz="1700" i="1">
                                <a:latin typeface="Cambria Math" panose="02040503050406030204" pitchFamily="18" charset="0"/>
                              </a:rPr>
                            </m:ctrlPr>
                          </m:sSubSupPr>
                          <m:e>
                            <m:acc>
                              <m:accPr>
                                <m:chr m:val="̂"/>
                                <m:ctrlPr>
                                  <a:rPr lang="en-US" sz="1700" i="1">
                                    <a:latin typeface="Cambria Math" panose="02040503050406030204" pitchFamily="18" charset="0"/>
                                  </a:rPr>
                                </m:ctrlPr>
                              </m:accPr>
                              <m:e>
                                <m:r>
                                  <a:rPr lang="en-US" sz="1700" i="1">
                                    <a:latin typeface="Cambria Math" panose="02040503050406030204" pitchFamily="18" charset="0"/>
                                  </a:rPr>
                                  <m:t>𝑠</m:t>
                                </m:r>
                              </m:e>
                            </m:acc>
                          </m:e>
                          <m:sub>
                            <m:r>
                              <a:rPr lang="en-US" sz="1700" b="0" i="1" smtClean="0">
                                <a:latin typeface="Cambria Math" panose="02040503050406030204" pitchFamily="18" charset="0"/>
                              </a:rPr>
                              <m:t>𝑦</m:t>
                            </m:r>
                          </m:sub>
                          <m:sup>
                            <m:r>
                              <a:rPr lang="en-US" sz="1700" i="1">
                                <a:latin typeface="Cambria Math" panose="02040503050406030204" pitchFamily="18" charset="0"/>
                              </a:rPr>
                              <m:t>2</m:t>
                            </m:r>
                          </m:sup>
                        </m:sSubSup>
                      </m:num>
                      <m:den>
                        <m:sSub>
                          <m:sSubPr>
                            <m:ctrlPr>
                              <a:rPr lang="en-US" sz="1700" i="1">
                                <a:latin typeface="Cambria Math" panose="02040503050406030204" pitchFamily="18" charset="0"/>
                              </a:rPr>
                            </m:ctrlPr>
                          </m:sSubPr>
                          <m:e>
                            <m:r>
                              <a:rPr lang="en-US" sz="1700" i="1">
                                <a:latin typeface="Cambria Math" panose="02040503050406030204" pitchFamily="18" charset="0"/>
                              </a:rPr>
                              <m:t>𝑛</m:t>
                            </m:r>
                          </m:e>
                          <m:sub>
                            <m:r>
                              <a:rPr lang="en-US" sz="1700" i="1">
                                <a:latin typeface="Cambria Math" panose="02040503050406030204" pitchFamily="18" charset="0"/>
                              </a:rPr>
                              <m:t>𝑥</m:t>
                            </m:r>
                          </m:sub>
                        </m:sSub>
                        <m:r>
                          <a:rPr lang="en-US" sz="1700" b="0" i="1" smtClean="0">
                            <a:latin typeface="Cambria Math" panose="02040503050406030204" pitchFamily="18" charset="0"/>
                          </a:rPr>
                          <m:t>+</m:t>
                        </m:r>
                        <m:sSub>
                          <m:sSubPr>
                            <m:ctrlPr>
                              <a:rPr lang="en-US" sz="1700" i="1">
                                <a:latin typeface="Cambria Math" panose="02040503050406030204" pitchFamily="18" charset="0"/>
                              </a:rPr>
                            </m:ctrlPr>
                          </m:sSubPr>
                          <m:e>
                            <m:r>
                              <a:rPr lang="en-US" sz="1700" i="1">
                                <a:latin typeface="Cambria Math" panose="02040503050406030204" pitchFamily="18" charset="0"/>
                              </a:rPr>
                              <m:t>𝑛</m:t>
                            </m:r>
                          </m:e>
                          <m:sub>
                            <m:r>
                              <a:rPr lang="en-US" sz="1700" b="0" i="1" smtClean="0">
                                <a:latin typeface="Cambria Math" panose="02040503050406030204" pitchFamily="18" charset="0"/>
                              </a:rPr>
                              <m:t>𝑦</m:t>
                            </m:r>
                          </m:sub>
                        </m:sSub>
                        <m:r>
                          <a:rPr lang="en-US" sz="1700" b="0" i="1" smtClean="0">
                            <a:latin typeface="Cambria Math" panose="02040503050406030204" pitchFamily="18" charset="0"/>
                          </a:rPr>
                          <m:t>−</m:t>
                        </m:r>
                        <m:r>
                          <a:rPr lang="en-US" sz="1700" b="0" i="1" smtClean="0">
                            <a:latin typeface="Cambria Math" panose="02040503050406030204" pitchFamily="18" charset="0"/>
                          </a:rPr>
                          <m:t>2</m:t>
                        </m:r>
                      </m:den>
                    </m:f>
                  </m:oMath>
                </a14:m>
                <a:r>
                  <a:rPr lang="en-US" sz="1700" dirty="0">
                    <a:latin typeface="Alef" panose="00000500000000000000" pitchFamily="2" charset="-79"/>
                    <a:cs typeface="Alef" panose="00000500000000000000" pitchFamily="2" charset="-79"/>
                  </a:rPr>
                  <a:t>, </a:t>
                </a:r>
              </a:p>
              <a:p>
                <a:pPr algn="ctr" rtl="0"/>
                <a:r>
                  <a:rPr lang="en-US" sz="1700" dirty="0">
                    <a:latin typeface="Alef" panose="00000500000000000000" pitchFamily="2" charset="-79"/>
                    <a:cs typeface="Alef" panose="00000500000000000000" pitchFamily="2" charset="-79"/>
                  </a:rPr>
                  <a:t>Hence, the </a:t>
                </a:r>
                <a:r>
                  <a:rPr lang="en-US" sz="1700" b="1" i="1" dirty="0">
                    <a:latin typeface="Alef" panose="00000500000000000000" pitchFamily="2" charset="-79"/>
                    <a:cs typeface="Alef" panose="00000500000000000000" pitchFamily="2" charset="-79"/>
                  </a:rPr>
                  <a:t>estimated</a:t>
                </a:r>
                <a:r>
                  <a:rPr lang="en-US" sz="1700" dirty="0">
                    <a:latin typeface="Alef" panose="00000500000000000000" pitchFamily="2" charset="-79"/>
                    <a:cs typeface="Alef" panose="00000500000000000000" pitchFamily="2" charset="-79"/>
                  </a:rPr>
                  <a:t> variance of the sampling distribution: </a:t>
                </a:r>
                <a14:m>
                  <m:oMath xmlns:m="http://schemas.openxmlformats.org/officeDocument/2006/math">
                    <m:sSubSup>
                      <m:sSubSupPr>
                        <m:ctrlPr>
                          <a:rPr lang="en-US" sz="1700" b="1" i="1" smtClean="0">
                            <a:latin typeface="Cambria Math" panose="02040503050406030204" pitchFamily="18" charset="0"/>
                          </a:rPr>
                        </m:ctrlPr>
                      </m:sSubSupPr>
                      <m:e>
                        <m:acc>
                          <m:accPr>
                            <m:chr m:val="̂"/>
                            <m:ctrlPr>
                              <a:rPr lang="en-US" sz="1700" b="1" i="1" smtClean="0">
                                <a:latin typeface="Cambria Math" panose="02040503050406030204" pitchFamily="18" charset="0"/>
                              </a:rPr>
                            </m:ctrlPr>
                          </m:accPr>
                          <m:e>
                            <m:r>
                              <a:rPr lang="en-US" sz="1700" b="1" i="1" smtClean="0">
                                <a:latin typeface="Cambria Math" panose="02040503050406030204" pitchFamily="18" charset="0"/>
                              </a:rPr>
                              <m:t>𝒔</m:t>
                            </m:r>
                          </m:e>
                        </m:acc>
                      </m:e>
                      <m:sub>
                        <m:r>
                          <a:rPr lang="en-US" sz="1700" b="1" i="1" smtClean="0">
                            <a:latin typeface="Cambria Math" panose="02040503050406030204" pitchFamily="18" charset="0"/>
                          </a:rPr>
                          <m:t>𝒑𝒐𝒐𝒍𝒆𝒅</m:t>
                        </m:r>
                      </m:sub>
                      <m:sup>
                        <m:r>
                          <a:rPr lang="en-US" sz="1700" b="1" i="1" smtClean="0">
                            <a:latin typeface="Cambria Math" panose="02040503050406030204" pitchFamily="18" charset="0"/>
                          </a:rPr>
                          <m:t>𝟐</m:t>
                        </m:r>
                      </m:sup>
                    </m:sSubSup>
                    <m:r>
                      <a:rPr lang="en-US" sz="1700" b="1" i="1" smtClean="0">
                        <a:latin typeface="Cambria Math" panose="02040503050406030204" pitchFamily="18" charset="0"/>
                      </a:rPr>
                      <m:t>∗</m:t>
                    </m:r>
                    <m:d>
                      <m:dPr>
                        <m:ctrlPr>
                          <a:rPr lang="en-US" sz="1700" b="1" i="1">
                            <a:latin typeface="Cambria Math" panose="02040503050406030204" pitchFamily="18" charset="0"/>
                          </a:rPr>
                        </m:ctrlPr>
                      </m:dPr>
                      <m:e>
                        <m:f>
                          <m:fPr>
                            <m:ctrlPr>
                              <a:rPr lang="en-US" sz="1700" b="1" i="1">
                                <a:latin typeface="Cambria Math" panose="02040503050406030204" pitchFamily="18" charset="0"/>
                              </a:rPr>
                            </m:ctrlPr>
                          </m:fPr>
                          <m:num>
                            <m:r>
                              <a:rPr lang="en-US" sz="1700" b="1" i="1">
                                <a:latin typeface="Cambria Math" panose="02040503050406030204" pitchFamily="18" charset="0"/>
                              </a:rPr>
                              <m:t>𝟏</m:t>
                            </m:r>
                          </m:num>
                          <m:den>
                            <m:sSub>
                              <m:sSubPr>
                                <m:ctrlPr>
                                  <a:rPr lang="en-US" sz="1700" b="1" i="1">
                                    <a:latin typeface="Cambria Math" panose="02040503050406030204" pitchFamily="18" charset="0"/>
                                  </a:rPr>
                                </m:ctrlPr>
                              </m:sSubPr>
                              <m:e>
                                <m:r>
                                  <a:rPr lang="en-US" sz="1700" b="1" i="1">
                                    <a:latin typeface="Cambria Math" panose="02040503050406030204" pitchFamily="18" charset="0"/>
                                  </a:rPr>
                                  <m:t>𝒏</m:t>
                                </m:r>
                              </m:e>
                              <m:sub>
                                <m:r>
                                  <a:rPr lang="en-US" sz="1700" b="1" i="1">
                                    <a:latin typeface="Cambria Math" panose="02040503050406030204" pitchFamily="18" charset="0"/>
                                  </a:rPr>
                                  <m:t>𝒙</m:t>
                                </m:r>
                              </m:sub>
                            </m:sSub>
                          </m:den>
                        </m:f>
                        <m:r>
                          <a:rPr lang="en-US" sz="1700" b="1" i="1">
                            <a:latin typeface="Cambria Math" panose="02040503050406030204" pitchFamily="18" charset="0"/>
                          </a:rPr>
                          <m:t>+</m:t>
                        </m:r>
                        <m:f>
                          <m:fPr>
                            <m:ctrlPr>
                              <a:rPr lang="en-US" sz="1700" b="1" i="1">
                                <a:latin typeface="Cambria Math" panose="02040503050406030204" pitchFamily="18" charset="0"/>
                              </a:rPr>
                            </m:ctrlPr>
                          </m:fPr>
                          <m:num>
                            <m:r>
                              <a:rPr lang="en-US" sz="1700" b="1" i="1">
                                <a:latin typeface="Cambria Math" panose="02040503050406030204" pitchFamily="18" charset="0"/>
                              </a:rPr>
                              <m:t>𝟏</m:t>
                            </m:r>
                          </m:num>
                          <m:den>
                            <m:sSub>
                              <m:sSubPr>
                                <m:ctrlPr>
                                  <a:rPr lang="en-US" sz="1700" b="1" i="1">
                                    <a:latin typeface="Cambria Math" panose="02040503050406030204" pitchFamily="18" charset="0"/>
                                  </a:rPr>
                                </m:ctrlPr>
                              </m:sSubPr>
                              <m:e>
                                <m:r>
                                  <a:rPr lang="en-US" sz="1700" b="1" i="1">
                                    <a:latin typeface="Cambria Math" panose="02040503050406030204" pitchFamily="18" charset="0"/>
                                  </a:rPr>
                                  <m:t>𝒏</m:t>
                                </m:r>
                              </m:e>
                              <m:sub>
                                <m:r>
                                  <a:rPr lang="en-US" sz="1700" b="1" i="1">
                                    <a:latin typeface="Cambria Math" panose="02040503050406030204" pitchFamily="18" charset="0"/>
                                  </a:rPr>
                                  <m:t>𝒚</m:t>
                                </m:r>
                              </m:sub>
                            </m:sSub>
                          </m:den>
                        </m:f>
                      </m:e>
                    </m:d>
                  </m:oMath>
                </a14:m>
                <a:r>
                  <a:rPr lang="en-US" sz="1700" dirty="0">
                    <a:latin typeface="Alef" panose="00000500000000000000" pitchFamily="2" charset="-79"/>
                    <a:cs typeface="Alef" panose="00000500000000000000" pitchFamily="2" charset="-79"/>
                  </a:rPr>
                  <a:t>, and the estimated SD: </a:t>
                </a:r>
                <a14:m>
                  <m:oMath xmlns:m="http://schemas.openxmlformats.org/officeDocument/2006/math">
                    <m:sSub>
                      <m:sSubPr>
                        <m:ctrlPr>
                          <a:rPr lang="en-US" sz="1700" b="1" i="1">
                            <a:latin typeface="Cambria Math" panose="02040503050406030204" pitchFamily="18" charset="0"/>
                          </a:rPr>
                        </m:ctrlPr>
                      </m:sSubPr>
                      <m:e>
                        <m:acc>
                          <m:accPr>
                            <m:chr m:val="̂"/>
                            <m:ctrlPr>
                              <a:rPr lang="en-US" sz="1700" b="1" i="1">
                                <a:latin typeface="Cambria Math" panose="02040503050406030204" pitchFamily="18" charset="0"/>
                                <a:cs typeface="Alef" panose="00000500000000000000" pitchFamily="2" charset="-79"/>
                              </a:rPr>
                            </m:ctrlPr>
                          </m:accPr>
                          <m:e>
                            <m:r>
                              <a:rPr lang="en-US" sz="1700" b="1" i="1">
                                <a:latin typeface="Cambria Math" panose="02040503050406030204" pitchFamily="18" charset="0"/>
                                <a:cs typeface="Alef" panose="00000500000000000000" pitchFamily="2" charset="-79"/>
                              </a:rPr>
                              <m:t>𝒔</m:t>
                            </m:r>
                          </m:e>
                        </m:acc>
                      </m:e>
                      <m:sub>
                        <m:r>
                          <a:rPr lang="en-US" sz="1700" b="1" i="1">
                            <a:latin typeface="Cambria Math" panose="02040503050406030204" pitchFamily="18" charset="0"/>
                          </a:rPr>
                          <m:t>𝒑𝒐𝒐𝒍𝒆𝒅</m:t>
                        </m:r>
                      </m:sub>
                    </m:sSub>
                    <m:rad>
                      <m:radPr>
                        <m:degHide m:val="on"/>
                        <m:ctrlPr>
                          <a:rPr lang="en-US" sz="1700" b="1" i="1">
                            <a:latin typeface="Cambria Math" panose="02040503050406030204" pitchFamily="18" charset="0"/>
                          </a:rPr>
                        </m:ctrlPr>
                      </m:radPr>
                      <m:deg/>
                      <m:e>
                        <m:d>
                          <m:dPr>
                            <m:ctrlPr>
                              <a:rPr lang="en-US" sz="1700" b="1" i="1">
                                <a:latin typeface="Cambria Math" panose="02040503050406030204" pitchFamily="18" charset="0"/>
                              </a:rPr>
                            </m:ctrlPr>
                          </m:dPr>
                          <m:e>
                            <m:f>
                              <m:fPr>
                                <m:ctrlPr>
                                  <a:rPr lang="en-US" sz="1700" b="1" i="1">
                                    <a:latin typeface="Cambria Math" panose="02040503050406030204" pitchFamily="18" charset="0"/>
                                  </a:rPr>
                                </m:ctrlPr>
                              </m:fPr>
                              <m:num>
                                <m:r>
                                  <a:rPr lang="en-US" sz="1700" b="1" i="1">
                                    <a:latin typeface="Cambria Math" panose="02040503050406030204" pitchFamily="18" charset="0"/>
                                  </a:rPr>
                                  <m:t>𝟏</m:t>
                                </m:r>
                              </m:num>
                              <m:den>
                                <m:sSub>
                                  <m:sSubPr>
                                    <m:ctrlPr>
                                      <a:rPr lang="en-US" sz="1700" b="1" i="1">
                                        <a:latin typeface="Cambria Math" panose="02040503050406030204" pitchFamily="18" charset="0"/>
                                      </a:rPr>
                                    </m:ctrlPr>
                                  </m:sSubPr>
                                  <m:e>
                                    <m:r>
                                      <a:rPr lang="en-US" sz="1700" b="1" i="1">
                                        <a:latin typeface="Cambria Math" panose="02040503050406030204" pitchFamily="18" charset="0"/>
                                      </a:rPr>
                                      <m:t>𝒏</m:t>
                                    </m:r>
                                  </m:e>
                                  <m:sub>
                                    <m:r>
                                      <a:rPr lang="en-US" sz="1700" b="1" i="1">
                                        <a:latin typeface="Cambria Math" panose="02040503050406030204" pitchFamily="18" charset="0"/>
                                      </a:rPr>
                                      <m:t>𝒙</m:t>
                                    </m:r>
                                  </m:sub>
                                </m:sSub>
                              </m:den>
                            </m:f>
                            <m:r>
                              <a:rPr lang="en-US" sz="1700" b="1" i="1">
                                <a:latin typeface="Cambria Math" panose="02040503050406030204" pitchFamily="18" charset="0"/>
                              </a:rPr>
                              <m:t>+</m:t>
                            </m:r>
                            <m:f>
                              <m:fPr>
                                <m:ctrlPr>
                                  <a:rPr lang="en-US" sz="1700" b="1" i="1">
                                    <a:latin typeface="Cambria Math" panose="02040503050406030204" pitchFamily="18" charset="0"/>
                                  </a:rPr>
                                </m:ctrlPr>
                              </m:fPr>
                              <m:num>
                                <m:r>
                                  <a:rPr lang="en-US" sz="1700" b="1" i="1">
                                    <a:latin typeface="Cambria Math" panose="02040503050406030204" pitchFamily="18" charset="0"/>
                                  </a:rPr>
                                  <m:t>𝟏</m:t>
                                </m:r>
                              </m:num>
                              <m:den>
                                <m:sSub>
                                  <m:sSubPr>
                                    <m:ctrlPr>
                                      <a:rPr lang="en-US" sz="1700" b="1" i="1">
                                        <a:latin typeface="Cambria Math" panose="02040503050406030204" pitchFamily="18" charset="0"/>
                                      </a:rPr>
                                    </m:ctrlPr>
                                  </m:sSubPr>
                                  <m:e>
                                    <m:r>
                                      <a:rPr lang="en-US" sz="1700" b="1" i="1">
                                        <a:latin typeface="Cambria Math" panose="02040503050406030204" pitchFamily="18" charset="0"/>
                                      </a:rPr>
                                      <m:t>𝒏</m:t>
                                    </m:r>
                                  </m:e>
                                  <m:sub>
                                    <m:r>
                                      <a:rPr lang="en-US" sz="1700" b="1" i="1">
                                        <a:latin typeface="Cambria Math" panose="02040503050406030204" pitchFamily="18" charset="0"/>
                                      </a:rPr>
                                      <m:t>𝒚</m:t>
                                    </m:r>
                                  </m:sub>
                                </m:sSub>
                              </m:den>
                            </m:f>
                          </m:e>
                        </m:d>
                      </m:e>
                    </m:rad>
                  </m:oMath>
                </a14:m>
                <a:r>
                  <a:rPr lang="en-US" sz="1700" dirty="0"/>
                  <a:t> </a:t>
                </a:r>
              </a:p>
              <a:p>
                <a:pPr algn="l" rtl="0"/>
                <a:endParaRPr lang="en-US" sz="1700" dirty="0"/>
              </a:p>
            </p:txBody>
          </p:sp>
        </mc:Choice>
        <mc:Fallback xmlns="">
          <p:sp>
            <p:nvSpPr>
              <p:cNvPr id="6" name="TextBox 5">
                <a:extLst>
                  <a:ext uri="{FF2B5EF4-FFF2-40B4-BE49-F238E27FC236}">
                    <a16:creationId xmlns:a16="http://schemas.microsoft.com/office/drawing/2014/main" id="{5A31F45A-27BA-7934-538C-7358BAC68692}"/>
                  </a:ext>
                </a:extLst>
              </p:cNvPr>
              <p:cNvSpPr txBox="1">
                <a:spLocks noRot="1" noChangeAspect="1" noMove="1" noResize="1" noEditPoints="1" noAdjustHandles="1" noChangeArrowheads="1" noChangeShapeType="1" noTextEdit="1"/>
              </p:cNvSpPr>
              <p:nvPr/>
            </p:nvSpPr>
            <p:spPr>
              <a:xfrm>
                <a:off x="142240" y="3758269"/>
                <a:ext cx="11998295" cy="3050900"/>
              </a:xfrm>
              <a:prstGeom prst="rect">
                <a:avLst/>
              </a:prstGeom>
              <a:blipFill>
                <a:blip r:embed="rId5"/>
                <a:stretch>
                  <a:fillRect l="-305"/>
                </a:stretch>
              </a:blipFill>
            </p:spPr>
            <p:txBody>
              <a:bodyPr/>
              <a:lstStyle/>
              <a:p>
                <a:r>
                  <a:rPr lang="en-US">
                    <a:noFill/>
                  </a:rPr>
                  <a:t> </a:t>
                </a:r>
              </a:p>
            </p:txBody>
          </p:sp>
        </mc:Fallback>
      </mc:AlternateContent>
      <p:sp>
        <p:nvSpPr>
          <p:cNvPr id="7" name="Thought Bubble: Cloud 6">
            <a:extLst>
              <a:ext uri="{FF2B5EF4-FFF2-40B4-BE49-F238E27FC236}">
                <a16:creationId xmlns:a16="http://schemas.microsoft.com/office/drawing/2014/main" id="{BFF4043C-0871-73F3-53F1-1CE1AE5D53C1}"/>
              </a:ext>
            </a:extLst>
          </p:cNvPr>
          <p:cNvSpPr/>
          <p:nvPr/>
        </p:nvSpPr>
        <p:spPr>
          <a:xfrm>
            <a:off x="8180317" y="4531154"/>
            <a:ext cx="3960218" cy="977469"/>
          </a:xfrm>
          <a:prstGeom prst="cloudCallou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b="1" dirty="0">
                <a:solidFill>
                  <a:schemeClr val="tx1"/>
                </a:solidFill>
              </a:rPr>
              <a:t>Keep in mind the equal variance assumption…</a:t>
            </a:r>
            <a:endParaRPr lang="he-IL" b="1" dirty="0">
              <a:solidFill>
                <a:schemeClr val="tx1"/>
              </a:solidFill>
            </a:endParaRPr>
          </a:p>
        </p:txBody>
      </p:sp>
      <p:sp>
        <p:nvSpPr>
          <p:cNvPr id="8" name="TextBox 7">
            <a:extLst>
              <a:ext uri="{FF2B5EF4-FFF2-40B4-BE49-F238E27FC236}">
                <a16:creationId xmlns:a16="http://schemas.microsoft.com/office/drawing/2014/main" id="{C3E94458-7C42-7B33-15C8-612B70A753C4}"/>
              </a:ext>
            </a:extLst>
          </p:cNvPr>
          <p:cNvSpPr txBox="1"/>
          <p:nvPr/>
        </p:nvSpPr>
        <p:spPr>
          <a:xfrm>
            <a:off x="9658350" y="3334195"/>
            <a:ext cx="2372359" cy="369332"/>
          </a:xfrm>
          <a:prstGeom prst="rect">
            <a:avLst/>
          </a:prstGeom>
          <a:noFill/>
        </p:spPr>
        <p:txBody>
          <a:bodyPr wrap="square">
            <a:spAutoFit/>
          </a:bodyPr>
          <a:lstStyle/>
          <a:p>
            <a:pPr algn="l" rtl="0"/>
            <a:r>
              <a:rPr lang="en-US" dirty="0"/>
              <a:t>(Again, similar math…)</a:t>
            </a:r>
          </a:p>
        </p:txBody>
      </p:sp>
    </p:spTree>
    <p:extLst>
      <p:ext uri="{BB962C8B-B14F-4D97-AF65-F5344CB8AC3E}">
        <p14:creationId xmlns:p14="http://schemas.microsoft.com/office/powerpoint/2010/main" val="175692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 y="160026"/>
            <a:ext cx="11211560" cy="1325563"/>
          </a:xfrm>
        </p:spPr>
        <p:txBody>
          <a:bodyPr/>
          <a:lstStyle/>
          <a:p>
            <a:pPr algn="l" rtl="0"/>
            <a:r>
              <a:rPr lang="en-US" sz="4000" dirty="0">
                <a:latin typeface="Alef" panose="00000500000000000000" pitchFamily="2" charset="-79"/>
                <a:cs typeface="Alef" panose="00000500000000000000" pitchFamily="2" charset="-79"/>
              </a:rPr>
              <a:t>An example: Statistical learning performance in individuals with dyslexia</a:t>
            </a:r>
            <a:endParaRPr lang="he-IL" sz="4000" dirty="0">
              <a:latin typeface="Alef" panose="00000500000000000000" pitchFamily="2" charset="-79"/>
              <a:cs typeface="Alef" panose="00000500000000000000" pitchFamily="2" charset="-79"/>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14353" y="1569250"/>
                <a:ext cx="10963293" cy="5032375"/>
              </a:xfrm>
            </p:spPr>
            <p:txBody>
              <a:bodyPr>
                <a:normAutofit lnSpcReduction="10000"/>
              </a:bodyPr>
              <a:lstStyle/>
              <a:p>
                <a:pPr algn="l" rtl="0"/>
                <a:r>
                  <a:rPr lang="en-US" sz="2000" dirty="0">
                    <a:latin typeface="Alef" panose="00000500000000000000" pitchFamily="2" charset="-79"/>
                    <a:cs typeface="Alef" panose="00000500000000000000" pitchFamily="2" charset="-79"/>
                  </a:rPr>
                  <a:t>Same three questions from last time about the sampling distribution:</a:t>
                </a:r>
              </a:p>
              <a:p>
                <a:pPr marL="457200" indent="-457200" algn="l" rtl="0">
                  <a:buAutoNum type="arabicParenR"/>
                </a:pPr>
                <a:r>
                  <a:rPr lang="en-US" sz="2000" dirty="0">
                    <a:solidFill>
                      <a:schemeClr val="bg2">
                        <a:lumMod val="90000"/>
                      </a:schemeClr>
                    </a:solidFill>
                    <a:latin typeface="Alef" panose="00000500000000000000" pitchFamily="2" charset="-79"/>
                    <a:cs typeface="Alef" panose="00000500000000000000" pitchFamily="2" charset="-79"/>
                  </a:rPr>
                  <a:t>What is the expected value of the sampling distribution of </a:t>
                </a:r>
                <a14:m>
                  <m:oMath xmlns:m="http://schemas.openxmlformats.org/officeDocument/2006/math">
                    <m:acc>
                      <m:accPr>
                        <m:chr m:val="̅"/>
                        <m:ctrlPr>
                          <a:rPr lang="en-US" sz="2000" i="1" smtClean="0">
                            <a:solidFill>
                              <a:schemeClr val="bg2">
                                <a:lumMod val="90000"/>
                              </a:schemeClr>
                            </a:solidFill>
                            <a:latin typeface="Cambria Math" panose="02040503050406030204" pitchFamily="18" charset="0"/>
                            <a:cs typeface="Alef" panose="00000500000000000000" pitchFamily="2" charset="-79"/>
                          </a:rPr>
                        </m:ctrlPr>
                      </m:accPr>
                      <m:e>
                        <m:r>
                          <a:rPr lang="en-US" sz="2000" i="1">
                            <a:solidFill>
                              <a:schemeClr val="bg2">
                                <a:lumMod val="90000"/>
                              </a:schemeClr>
                            </a:solidFill>
                            <a:latin typeface="Cambria Math" panose="02040503050406030204" pitchFamily="18" charset="0"/>
                            <a:cs typeface="Alef" panose="00000500000000000000" pitchFamily="2" charset="-79"/>
                          </a:rPr>
                          <m:t>𝑥</m:t>
                        </m:r>
                      </m:e>
                    </m:acc>
                    <m:r>
                      <a:rPr lang="en-US" sz="2000" b="0" i="1" smtClean="0">
                        <a:solidFill>
                          <a:schemeClr val="bg2">
                            <a:lumMod val="90000"/>
                          </a:schemeClr>
                        </a:solidFill>
                        <a:latin typeface="Cambria Math" panose="02040503050406030204" pitchFamily="18" charset="0"/>
                        <a:cs typeface="Alef" panose="00000500000000000000" pitchFamily="2" charset="-79"/>
                      </a:rPr>
                      <m:t>−</m:t>
                    </m:r>
                    <m:acc>
                      <m:accPr>
                        <m:chr m:val="̅"/>
                        <m:ctrlPr>
                          <a:rPr lang="en-US" sz="2000" i="1">
                            <a:solidFill>
                              <a:schemeClr val="bg2">
                                <a:lumMod val="90000"/>
                              </a:schemeClr>
                            </a:solidFill>
                            <a:latin typeface="Cambria Math" panose="02040503050406030204" pitchFamily="18" charset="0"/>
                            <a:cs typeface="Alef" panose="00000500000000000000" pitchFamily="2" charset="-79"/>
                          </a:rPr>
                        </m:ctrlPr>
                      </m:accPr>
                      <m:e>
                        <m:r>
                          <a:rPr lang="en-US" sz="2000" i="1">
                            <a:solidFill>
                              <a:schemeClr val="bg2">
                                <a:lumMod val="90000"/>
                              </a:schemeClr>
                            </a:solidFill>
                            <a:latin typeface="Cambria Math" panose="02040503050406030204" pitchFamily="18" charset="0"/>
                            <a:cs typeface="Alef" panose="00000500000000000000" pitchFamily="2" charset="-79"/>
                          </a:rPr>
                          <m:t>𝑦</m:t>
                        </m:r>
                      </m:e>
                    </m:acc>
                  </m:oMath>
                </a14:m>
                <a:r>
                  <a:rPr lang="en-US" sz="2000" dirty="0">
                    <a:solidFill>
                      <a:schemeClr val="bg2">
                        <a:lumMod val="90000"/>
                      </a:schemeClr>
                    </a:solidFill>
                    <a:latin typeface="Alef" panose="00000500000000000000" pitchFamily="2" charset="-79"/>
                    <a:cs typeface="Alef" panose="00000500000000000000" pitchFamily="2" charset="-79"/>
                  </a:rPr>
                  <a:t>?</a:t>
                </a:r>
              </a:p>
              <a:p>
                <a:pPr marL="457200" indent="-457200" algn="l" rtl="0">
                  <a:buFont typeface="Arial" panose="020B0604020202020204" pitchFamily="34" charset="0"/>
                  <a:buAutoNum type="arabicParenR"/>
                </a:pPr>
                <a:r>
                  <a:rPr lang="en-US" sz="2000" dirty="0">
                    <a:solidFill>
                      <a:schemeClr val="bg2">
                        <a:lumMod val="90000"/>
                      </a:schemeClr>
                    </a:solidFill>
                    <a:latin typeface="Alef" panose="00000500000000000000" pitchFamily="2" charset="-79"/>
                    <a:cs typeface="Alef" panose="00000500000000000000" pitchFamily="2" charset="-79"/>
                  </a:rPr>
                  <a:t>What is the variance/SD of the sampling distribution of </a:t>
                </a:r>
                <a14:m>
                  <m:oMath xmlns:m="http://schemas.openxmlformats.org/officeDocument/2006/math">
                    <m:acc>
                      <m:accPr>
                        <m:chr m:val="̅"/>
                        <m:ctrlPr>
                          <a:rPr lang="en-US" sz="2000" i="1" smtClean="0">
                            <a:solidFill>
                              <a:schemeClr val="bg2">
                                <a:lumMod val="90000"/>
                              </a:schemeClr>
                            </a:solidFill>
                            <a:latin typeface="Cambria Math" panose="02040503050406030204" pitchFamily="18" charset="0"/>
                            <a:cs typeface="Alef" panose="00000500000000000000" pitchFamily="2" charset="-79"/>
                          </a:rPr>
                        </m:ctrlPr>
                      </m:accPr>
                      <m:e>
                        <m:r>
                          <a:rPr lang="en-US" sz="2000" i="1">
                            <a:solidFill>
                              <a:schemeClr val="bg2">
                                <a:lumMod val="90000"/>
                              </a:schemeClr>
                            </a:solidFill>
                            <a:latin typeface="Cambria Math" panose="02040503050406030204" pitchFamily="18" charset="0"/>
                            <a:cs typeface="Alef" panose="00000500000000000000" pitchFamily="2" charset="-79"/>
                          </a:rPr>
                          <m:t>𝑥</m:t>
                        </m:r>
                      </m:e>
                    </m:acc>
                    <m:r>
                      <a:rPr lang="en-US" sz="2000" b="0" i="1" smtClean="0">
                        <a:solidFill>
                          <a:schemeClr val="bg2">
                            <a:lumMod val="90000"/>
                          </a:schemeClr>
                        </a:solidFill>
                        <a:latin typeface="Cambria Math" panose="02040503050406030204" pitchFamily="18" charset="0"/>
                        <a:cs typeface="Alef" panose="00000500000000000000" pitchFamily="2" charset="-79"/>
                      </a:rPr>
                      <m:t>−</m:t>
                    </m:r>
                    <m:acc>
                      <m:accPr>
                        <m:chr m:val="̅"/>
                        <m:ctrlPr>
                          <a:rPr lang="en-US" sz="2000" i="1">
                            <a:solidFill>
                              <a:schemeClr val="bg2">
                                <a:lumMod val="90000"/>
                              </a:schemeClr>
                            </a:solidFill>
                            <a:latin typeface="Cambria Math" panose="02040503050406030204" pitchFamily="18" charset="0"/>
                            <a:cs typeface="Alef" panose="00000500000000000000" pitchFamily="2" charset="-79"/>
                          </a:rPr>
                        </m:ctrlPr>
                      </m:accPr>
                      <m:e>
                        <m:r>
                          <a:rPr lang="en-US" sz="2000" i="1">
                            <a:solidFill>
                              <a:schemeClr val="bg2">
                                <a:lumMod val="90000"/>
                              </a:schemeClr>
                            </a:solidFill>
                            <a:latin typeface="Cambria Math" panose="02040503050406030204" pitchFamily="18" charset="0"/>
                            <a:cs typeface="Alef" panose="00000500000000000000" pitchFamily="2" charset="-79"/>
                          </a:rPr>
                          <m:t>𝑦</m:t>
                        </m:r>
                      </m:e>
                    </m:acc>
                  </m:oMath>
                </a14:m>
                <a:r>
                  <a:rPr lang="en-US" sz="2000" dirty="0">
                    <a:solidFill>
                      <a:schemeClr val="bg2">
                        <a:lumMod val="90000"/>
                      </a:schemeClr>
                    </a:solidFill>
                    <a:latin typeface="Alef" panose="00000500000000000000" pitchFamily="2" charset="-79"/>
                    <a:cs typeface="Alef" panose="00000500000000000000" pitchFamily="2" charset="-79"/>
                  </a:rPr>
                  <a:t>?</a:t>
                </a:r>
                <a:endParaRPr lang="en-US" sz="2000" dirty="0">
                  <a:latin typeface="Alef" panose="00000500000000000000" pitchFamily="2" charset="-79"/>
                  <a:cs typeface="Alef" panose="00000500000000000000" pitchFamily="2" charset="-79"/>
                </a:endParaRPr>
              </a:p>
              <a:p>
                <a:pPr marL="457200" indent="-457200" algn="l" rtl="0">
                  <a:buFont typeface="Arial" panose="020B0604020202020204" pitchFamily="34" charset="0"/>
                  <a:buAutoNum type="arabicParenR"/>
                </a:pPr>
                <a:r>
                  <a:rPr lang="en-US" sz="2000" b="1" dirty="0">
                    <a:latin typeface="Alef" panose="00000500000000000000" pitchFamily="2" charset="-79"/>
                    <a:cs typeface="Alef" panose="00000500000000000000" pitchFamily="2" charset="-79"/>
                  </a:rPr>
                  <a:t>What is the shape of the sampling distribution of </a:t>
                </a:r>
                <a14:m>
                  <m:oMath xmlns:m="http://schemas.openxmlformats.org/officeDocument/2006/math">
                    <m:acc>
                      <m:accPr>
                        <m:chr m:val="̅"/>
                        <m:ctrlPr>
                          <a:rPr lang="en-US" sz="2000" b="1" i="1" smtClean="0">
                            <a:latin typeface="Cambria Math" panose="02040503050406030204" pitchFamily="18" charset="0"/>
                            <a:cs typeface="Alef" panose="00000500000000000000" pitchFamily="2" charset="-79"/>
                          </a:rPr>
                        </m:ctrlPr>
                      </m:accPr>
                      <m:e>
                        <m:r>
                          <a:rPr lang="en-US" sz="2000" b="1" i="1">
                            <a:latin typeface="Cambria Math" panose="02040503050406030204" pitchFamily="18" charset="0"/>
                            <a:cs typeface="Alef" panose="00000500000000000000" pitchFamily="2" charset="-79"/>
                          </a:rPr>
                          <m:t>𝒙</m:t>
                        </m:r>
                      </m:e>
                    </m:acc>
                    <m:r>
                      <a:rPr lang="en-US" sz="2000" b="1" i="1" smtClean="0">
                        <a:latin typeface="Cambria Math" panose="02040503050406030204" pitchFamily="18" charset="0"/>
                        <a:cs typeface="Alef" panose="00000500000000000000" pitchFamily="2" charset="-79"/>
                      </a:rPr>
                      <m:t>−</m:t>
                    </m:r>
                    <m:acc>
                      <m:accPr>
                        <m:chr m:val="̅"/>
                        <m:ctrlPr>
                          <a:rPr lang="en-US" sz="2000" b="1" i="1">
                            <a:latin typeface="Cambria Math" panose="02040503050406030204" pitchFamily="18" charset="0"/>
                            <a:cs typeface="Alef" panose="00000500000000000000" pitchFamily="2" charset="-79"/>
                          </a:rPr>
                        </m:ctrlPr>
                      </m:accPr>
                      <m:e>
                        <m:r>
                          <a:rPr lang="en-US" sz="2000" b="1" i="1">
                            <a:latin typeface="Cambria Math" panose="02040503050406030204" pitchFamily="18" charset="0"/>
                            <a:cs typeface="Alef" panose="00000500000000000000" pitchFamily="2" charset="-79"/>
                          </a:rPr>
                          <m:t>𝒚</m:t>
                        </m:r>
                      </m:e>
                    </m:acc>
                  </m:oMath>
                </a14:m>
                <a:r>
                  <a:rPr lang="en-US" sz="2000" b="1" dirty="0">
                    <a:latin typeface="Alef" panose="00000500000000000000" pitchFamily="2" charset="-79"/>
                    <a:cs typeface="Alef" panose="00000500000000000000" pitchFamily="2" charset="-79"/>
                  </a:rPr>
                  <a:t>?</a:t>
                </a:r>
              </a:p>
              <a:p>
                <a:pPr marL="0" indent="0" algn="l" rtl="0">
                  <a:buNone/>
                </a:pPr>
                <a:endParaRPr lang="en-US" sz="1800" dirty="0">
                  <a:latin typeface="Alef" panose="00000500000000000000" pitchFamily="2" charset="-79"/>
                  <a:cs typeface="Alef" panose="00000500000000000000" pitchFamily="2" charset="-79"/>
                </a:endParaRPr>
              </a:p>
              <a:p>
                <a:pPr marL="0" indent="0" algn="l" rtl="0">
                  <a:buNone/>
                </a:pPr>
                <a:r>
                  <a:rPr lang="en-US" sz="1800" dirty="0">
                    <a:latin typeface="Alef" panose="00000500000000000000" pitchFamily="2" charset="-79"/>
                    <a:cs typeface="Alef" panose="00000500000000000000" pitchFamily="2" charset="-79"/>
                  </a:rPr>
                  <a:t>In the (unlikely) </a:t>
                </a:r>
                <a:r>
                  <a:rPr lang="en-US" sz="1800" b="1" dirty="0">
                    <a:latin typeface="Alef" panose="00000500000000000000" pitchFamily="2" charset="-79"/>
                    <a:cs typeface="Alef" panose="00000500000000000000" pitchFamily="2" charset="-79"/>
                  </a:rPr>
                  <a:t>world of </a:t>
                </a:r>
                <a:r>
                  <a:rPr lang="en-US" sz="1800" b="1" i="1" dirty="0">
                    <a:latin typeface="Alef" panose="00000500000000000000" pitchFamily="2" charset="-79"/>
                    <a:cs typeface="Alef" panose="00000500000000000000" pitchFamily="2" charset="-79"/>
                  </a:rPr>
                  <a:t>known</a:t>
                </a:r>
                <a:r>
                  <a:rPr lang="en-US" sz="1800" b="1" dirty="0">
                    <a:latin typeface="Alef" panose="00000500000000000000" pitchFamily="2" charset="-79"/>
                    <a:cs typeface="Alef" panose="00000500000000000000" pitchFamily="2" charset="-79"/>
                  </a:rPr>
                  <a:t> variance</a:t>
                </a:r>
                <a:r>
                  <a:rPr lang="en-US" sz="1800" dirty="0">
                    <a:latin typeface="Alef" panose="00000500000000000000" pitchFamily="2" charset="-79"/>
                    <a:cs typeface="Alef" panose="00000500000000000000" pitchFamily="2" charset="-79"/>
                  </a:rPr>
                  <a:t>, and</a:t>
                </a:r>
              </a:p>
              <a:p>
                <a:pPr marL="0" indent="0" algn="l" rtl="0">
                  <a:buNone/>
                </a:pPr>
                <a:r>
                  <a:rPr lang="en-US" sz="1800" dirty="0">
                    <a:latin typeface="Alef" panose="00000500000000000000" pitchFamily="2" charset="-79"/>
                    <a:cs typeface="Alef" panose="00000500000000000000" pitchFamily="2" charset="-79"/>
                  </a:rPr>
                  <a:t>if </a:t>
                </a:r>
                <a:r>
                  <a:rPr lang="en-US" sz="1800" dirty="0" err="1">
                    <a:latin typeface="Alef" panose="00000500000000000000" pitchFamily="2" charset="-79"/>
                    <a:cs typeface="Alef" panose="00000500000000000000" pitchFamily="2" charset="-79"/>
                  </a:rPr>
                  <a:t>x~Normal</a:t>
                </a:r>
                <a:r>
                  <a:rPr lang="en-US" sz="1800" dirty="0">
                    <a:latin typeface="Alef" panose="00000500000000000000" pitchFamily="2" charset="-79"/>
                    <a:cs typeface="Alef" panose="00000500000000000000" pitchFamily="2" charset="-79"/>
                  </a:rPr>
                  <a:t> and </a:t>
                </a:r>
                <a:r>
                  <a:rPr lang="en-US" sz="1800" dirty="0" err="1">
                    <a:latin typeface="Alef" panose="00000500000000000000" pitchFamily="2" charset="-79"/>
                    <a:cs typeface="Alef" panose="00000500000000000000" pitchFamily="2" charset="-79"/>
                  </a:rPr>
                  <a:t>y~Normal</a:t>
                </a:r>
                <a:r>
                  <a:rPr lang="en-US" sz="1800" dirty="0">
                    <a:latin typeface="Alef" panose="00000500000000000000" pitchFamily="2" charset="-79"/>
                    <a:cs typeface="Alef" panose="00000500000000000000" pitchFamily="2" charset="-79"/>
                  </a:rPr>
                  <a:t>, or if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rPr>
                          <m:t>𝑛</m:t>
                        </m:r>
                      </m:e>
                      <m:sub>
                        <m:r>
                          <a:rPr lang="en-US" sz="1800" i="1">
                            <a:latin typeface="Cambria Math" panose="02040503050406030204" pitchFamily="18" charset="0"/>
                          </a:rPr>
                          <m:t>𝑥</m:t>
                        </m:r>
                      </m:sub>
                    </m:sSub>
                  </m:oMath>
                </a14:m>
                <a:r>
                  <a:rPr lang="en-US" sz="1800" dirty="0">
                    <a:latin typeface="Alef" panose="00000500000000000000" pitchFamily="2" charset="-79"/>
                    <a:cs typeface="Alef" panose="00000500000000000000" pitchFamily="2" charset="-79"/>
                  </a:rPr>
                  <a:t> and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𝑛</m:t>
                        </m:r>
                      </m:e>
                      <m:sub>
                        <m:r>
                          <a:rPr lang="en-US" sz="1800" b="0" i="1" smtClean="0">
                            <a:latin typeface="Cambria Math" panose="02040503050406030204" pitchFamily="18" charset="0"/>
                          </a:rPr>
                          <m:t>𝑦</m:t>
                        </m:r>
                      </m:sub>
                    </m:sSub>
                  </m:oMath>
                </a14:m>
                <a:r>
                  <a:rPr lang="en-US" sz="1800" dirty="0">
                    <a:latin typeface="Alef" panose="00000500000000000000" pitchFamily="2" charset="-79"/>
                    <a:cs typeface="Alef" panose="00000500000000000000" pitchFamily="2" charset="-79"/>
                  </a:rPr>
                  <a:t> are large enough (central limit theorem), then:</a:t>
                </a:r>
                <a:endParaRPr lang="en-US" sz="2000" dirty="0">
                  <a:latin typeface="Alef" panose="00000500000000000000" pitchFamily="2" charset="-79"/>
                  <a:cs typeface="Alef" panose="00000500000000000000" pitchFamily="2" charset="-79"/>
                </a:endParaRPr>
              </a:p>
              <a:p>
                <a:pPr marL="0" indent="0" algn="l" rtl="0">
                  <a:buNone/>
                </a:pPr>
                <a14:m>
                  <m:oMath xmlns:m="http://schemas.openxmlformats.org/officeDocument/2006/math">
                    <m:r>
                      <a:rPr lang="en-US" sz="1600" b="0" i="1" smtClean="0">
                        <a:latin typeface="Cambria Math" panose="02040503050406030204" pitchFamily="18" charset="0"/>
                        <a:cs typeface="Alef" panose="00000500000000000000" pitchFamily="2" charset="-79"/>
                      </a:rPr>
                      <m:t>(</m:t>
                    </m:r>
                    <m:acc>
                      <m:accPr>
                        <m:chr m:val="̅"/>
                        <m:ctrlPr>
                          <a:rPr lang="en-US" sz="1600" i="1" smtClean="0">
                            <a:latin typeface="Cambria Math" panose="02040503050406030204" pitchFamily="18" charset="0"/>
                            <a:cs typeface="Alef" panose="00000500000000000000" pitchFamily="2" charset="-79"/>
                          </a:rPr>
                        </m:ctrlPr>
                      </m:accPr>
                      <m:e>
                        <m:r>
                          <a:rPr lang="en-US" sz="1600" b="0" i="1" smtClean="0">
                            <a:latin typeface="Cambria Math" panose="02040503050406030204" pitchFamily="18" charset="0"/>
                            <a:cs typeface="Alef" panose="00000500000000000000" pitchFamily="2" charset="-79"/>
                          </a:rPr>
                          <m:t>𝑥</m:t>
                        </m:r>
                      </m:e>
                    </m:acc>
                    <m:r>
                      <a:rPr lang="en-US" sz="1600" b="0" i="1" smtClean="0">
                        <a:latin typeface="Cambria Math" panose="02040503050406030204" pitchFamily="18" charset="0"/>
                        <a:cs typeface="Alef" panose="00000500000000000000" pitchFamily="2" charset="-79"/>
                      </a:rPr>
                      <m:t>−</m:t>
                    </m:r>
                    <m:acc>
                      <m:accPr>
                        <m:chr m:val="̅"/>
                        <m:ctrlPr>
                          <a:rPr lang="en-US" sz="1600" i="1">
                            <a:latin typeface="Cambria Math" panose="02040503050406030204" pitchFamily="18" charset="0"/>
                            <a:cs typeface="Alef" panose="00000500000000000000" pitchFamily="2" charset="-79"/>
                          </a:rPr>
                        </m:ctrlPr>
                      </m:accPr>
                      <m:e>
                        <m:r>
                          <a:rPr lang="en-US" sz="1600" b="0" i="1" smtClean="0">
                            <a:latin typeface="Cambria Math" panose="02040503050406030204" pitchFamily="18" charset="0"/>
                            <a:cs typeface="Alef" panose="00000500000000000000" pitchFamily="2" charset="-79"/>
                          </a:rPr>
                          <m:t>𝑦</m:t>
                        </m:r>
                      </m:e>
                    </m:acc>
                    <m:r>
                      <a:rPr lang="en-US" sz="1600" b="0" i="1" smtClean="0">
                        <a:latin typeface="Cambria Math" panose="02040503050406030204" pitchFamily="18" charset="0"/>
                        <a:cs typeface="Alef" panose="00000500000000000000" pitchFamily="2" charset="-79"/>
                      </a:rPr>
                      <m:t>)</m:t>
                    </m:r>
                    <m:sSub>
                      <m:sSubPr>
                        <m:ctrlPr>
                          <a:rPr lang="en-US" sz="1600" b="0" i="1" smtClean="0">
                            <a:latin typeface="Cambria Math" panose="02040503050406030204" pitchFamily="18" charset="0"/>
                            <a:cs typeface="Alef" panose="00000500000000000000" pitchFamily="2" charset="-79"/>
                          </a:rPr>
                        </m:ctrlPr>
                      </m:sSubPr>
                      <m:e>
                        <m:r>
                          <a:rPr lang="en-US" sz="1600" b="0" i="1" smtClean="0">
                            <a:latin typeface="Cambria Math" panose="02040503050406030204" pitchFamily="18" charset="0"/>
                            <a:cs typeface="Alef" panose="00000500000000000000" pitchFamily="2" charset="-79"/>
                          </a:rPr>
                          <m:t>~</m:t>
                        </m:r>
                      </m:e>
                      <m:sub>
                        <m:sSub>
                          <m:sSubPr>
                            <m:ctrlPr>
                              <a:rPr lang="en-US" sz="1600" b="0" i="1" smtClean="0">
                                <a:latin typeface="Cambria Math" panose="02040503050406030204" pitchFamily="18" charset="0"/>
                                <a:cs typeface="Alef" panose="00000500000000000000" pitchFamily="2" charset="-79"/>
                              </a:rPr>
                            </m:ctrlPr>
                          </m:sSubPr>
                          <m:e>
                            <m:r>
                              <a:rPr lang="en-US" sz="1600" b="0" i="1" smtClean="0">
                                <a:latin typeface="Cambria Math" panose="02040503050406030204" pitchFamily="18" charset="0"/>
                                <a:cs typeface="Alef" panose="00000500000000000000" pitchFamily="2" charset="-79"/>
                              </a:rPr>
                              <m:t>𝐻</m:t>
                            </m:r>
                          </m:e>
                          <m:sub>
                            <m:r>
                              <a:rPr lang="en-US" sz="1600" b="0" i="1" smtClean="0">
                                <a:latin typeface="Cambria Math" panose="02040503050406030204" pitchFamily="18" charset="0"/>
                                <a:cs typeface="Alef" panose="00000500000000000000" pitchFamily="2" charset="-79"/>
                              </a:rPr>
                              <m:t>0</m:t>
                            </m:r>
                          </m:sub>
                        </m:sSub>
                      </m:sub>
                    </m:sSub>
                    <m:r>
                      <a:rPr lang="en-US" sz="1600" b="0" i="1" smtClean="0">
                        <a:latin typeface="Cambria Math" panose="02040503050406030204" pitchFamily="18" charset="0"/>
                        <a:cs typeface="Alef" panose="00000500000000000000" pitchFamily="2" charset="-79"/>
                      </a:rPr>
                      <m:t>𝑁𝑜𝑟𝑚𝑎𝑙</m:t>
                    </m:r>
                    <m:d>
                      <m:dPr>
                        <m:ctrlPr>
                          <a:rPr lang="en-US" sz="1600" b="0" i="1" smtClean="0">
                            <a:latin typeface="Cambria Math" panose="02040503050406030204" pitchFamily="18" charset="0"/>
                            <a:cs typeface="Alef" panose="00000500000000000000" pitchFamily="2" charset="-79"/>
                          </a:rPr>
                        </m:ctrlPr>
                      </m:dPr>
                      <m:e>
                        <m:sSub>
                          <m:sSubPr>
                            <m:ctrlPr>
                              <a:rPr lang="en-US" sz="1600" b="0" i="1" smtClean="0">
                                <a:latin typeface="Cambria Math" panose="02040503050406030204" pitchFamily="18" charset="0"/>
                                <a:cs typeface="Alef" panose="00000500000000000000" pitchFamily="2" charset="-79"/>
                              </a:rPr>
                            </m:ctrlPr>
                          </m:sSubPr>
                          <m:e>
                            <m:r>
                              <a:rPr lang="en-US" sz="1600" i="1">
                                <a:latin typeface="Cambria Math" panose="02040503050406030204" pitchFamily="18" charset="0"/>
                                <a:ea typeface="Cambria Math" panose="02040503050406030204" pitchFamily="18" charset="0"/>
                              </a:rPr>
                              <m:t>𝜇</m:t>
                            </m:r>
                          </m:e>
                          <m:sub>
                            <m:r>
                              <a:rPr lang="en-US" sz="1600" b="0" i="1" smtClean="0">
                                <a:latin typeface="Cambria Math" panose="02040503050406030204" pitchFamily="18" charset="0"/>
                                <a:ea typeface="Cambria Math" panose="02040503050406030204" pitchFamily="18" charset="0"/>
                              </a:rPr>
                              <m:t>𝑥</m:t>
                            </m:r>
                          </m:sub>
                        </m:sSub>
                        <m:r>
                          <a:rPr lang="en-US" sz="1600" b="0" i="1" smtClean="0">
                            <a:latin typeface="Cambria Math" panose="02040503050406030204" pitchFamily="18" charset="0"/>
                            <a:cs typeface="Alef" panose="00000500000000000000" pitchFamily="2" charset="-79"/>
                          </a:rPr>
                          <m:t>−</m:t>
                        </m:r>
                        <m:sSub>
                          <m:sSubPr>
                            <m:ctrlPr>
                              <a:rPr lang="en-US" sz="1600" i="1">
                                <a:latin typeface="Cambria Math" panose="02040503050406030204" pitchFamily="18" charset="0"/>
                                <a:cs typeface="Alef" panose="00000500000000000000" pitchFamily="2" charset="-79"/>
                              </a:rPr>
                            </m:ctrlPr>
                          </m:sSubPr>
                          <m:e>
                            <m:r>
                              <a:rPr lang="en-US" sz="1600" i="1">
                                <a:latin typeface="Cambria Math" panose="02040503050406030204" pitchFamily="18" charset="0"/>
                                <a:ea typeface="Cambria Math" panose="02040503050406030204" pitchFamily="18" charset="0"/>
                              </a:rPr>
                              <m:t>𝜇</m:t>
                            </m:r>
                          </m:e>
                          <m:sub>
                            <m:r>
                              <a:rPr lang="en-US" sz="1600" b="0" i="1" smtClean="0">
                                <a:latin typeface="Cambria Math" panose="02040503050406030204" pitchFamily="18" charset="0"/>
                                <a:ea typeface="Cambria Math" panose="02040503050406030204" pitchFamily="18" charset="0"/>
                              </a:rPr>
                              <m:t>𝑦</m:t>
                            </m:r>
                          </m:sub>
                        </m:sSub>
                        <m:r>
                          <a:rPr lang="en-US" sz="1600" b="0" i="1" smtClean="0">
                            <a:latin typeface="Cambria Math" panose="02040503050406030204" pitchFamily="18" charset="0"/>
                            <a:cs typeface="Alef" panose="00000500000000000000" pitchFamily="2" charset="-79"/>
                          </a:rPr>
                          <m:t>,</m:t>
                        </m:r>
                        <m:r>
                          <a:rPr lang="en-US" sz="1600" i="1">
                            <a:latin typeface="Cambria Math" panose="02040503050406030204" pitchFamily="18" charset="0"/>
                          </a:rPr>
                          <m:t>𝜎</m:t>
                        </m:r>
                        <m:rad>
                          <m:radPr>
                            <m:degHide m:val="on"/>
                            <m:ctrlPr>
                              <a:rPr lang="en-US" sz="1600" b="0" i="1" smtClean="0">
                                <a:latin typeface="Cambria Math" panose="02040503050406030204" pitchFamily="18" charset="0"/>
                                <a:cs typeface="Alef" panose="00000500000000000000" pitchFamily="2" charset="-79"/>
                              </a:rPr>
                            </m:ctrlPr>
                          </m:radPr>
                          <m:deg/>
                          <m:e>
                            <m:f>
                              <m:fPr>
                                <m:ctrlPr>
                                  <a:rPr lang="en-US" sz="1600" i="1">
                                    <a:latin typeface="Cambria Math" panose="02040503050406030204" pitchFamily="18" charset="0"/>
                                  </a:rPr>
                                </m:ctrlPr>
                              </m:fPr>
                              <m:num>
                                <m:r>
                                  <a:rPr lang="en-US" sz="1600" b="0" i="1" smtClean="0">
                                    <a:latin typeface="Cambria Math" panose="02040503050406030204" pitchFamily="18" charset="0"/>
                                  </a:rPr>
                                  <m:t>1</m:t>
                                </m:r>
                              </m:num>
                              <m:den>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𝑥</m:t>
                                    </m:r>
                                  </m:sub>
                                </m:sSub>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b="0" i="1" smtClean="0">
                                    <a:latin typeface="Cambria Math" panose="02040503050406030204" pitchFamily="18" charset="0"/>
                                  </a:rPr>
                                  <m:t>1</m:t>
                                </m:r>
                              </m:num>
                              <m:den>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𝑦</m:t>
                                    </m:r>
                                  </m:sub>
                                </m:sSub>
                              </m:den>
                            </m:f>
                          </m:e>
                        </m:rad>
                      </m:e>
                    </m:d>
                  </m:oMath>
                </a14:m>
                <a:r>
                  <a:rPr lang="en-US" sz="1600" dirty="0">
                    <a:latin typeface="Alef" panose="00000500000000000000" pitchFamily="2" charset="-79"/>
                    <a:cs typeface="Alef" panose="00000500000000000000" pitchFamily="2" charset="-79"/>
                  </a:rPr>
                  <a:t>. Hence (after normalization/scaling): </a:t>
                </a:r>
                <a14:m>
                  <m:oMath xmlns:m="http://schemas.openxmlformats.org/officeDocument/2006/math">
                    <m:f>
                      <m:fPr>
                        <m:ctrlPr>
                          <a:rPr lang="en-US" sz="1600" b="1" i="1" smtClean="0">
                            <a:latin typeface="Cambria Math" panose="02040503050406030204" pitchFamily="18" charset="0"/>
                            <a:cs typeface="Alef" panose="00000500000000000000" pitchFamily="2" charset="-79"/>
                          </a:rPr>
                        </m:ctrlPr>
                      </m:fPr>
                      <m:num>
                        <m:d>
                          <m:dPr>
                            <m:ctrlPr>
                              <a:rPr lang="en-US" sz="1600" b="1" i="1">
                                <a:latin typeface="Cambria Math" panose="02040503050406030204" pitchFamily="18" charset="0"/>
                                <a:cs typeface="Alef" panose="00000500000000000000" pitchFamily="2" charset="-79"/>
                              </a:rPr>
                            </m:ctrlPr>
                          </m:dPr>
                          <m:e>
                            <m:acc>
                              <m:accPr>
                                <m:chr m:val="̅"/>
                                <m:ctrlPr>
                                  <a:rPr lang="en-US" sz="1600" b="1" i="1">
                                    <a:latin typeface="Cambria Math" panose="02040503050406030204" pitchFamily="18" charset="0"/>
                                    <a:cs typeface="Alef" panose="00000500000000000000" pitchFamily="2" charset="-79"/>
                                  </a:rPr>
                                </m:ctrlPr>
                              </m:accPr>
                              <m:e>
                                <m:r>
                                  <a:rPr lang="en-US" sz="1600" b="1" i="1">
                                    <a:latin typeface="Cambria Math" panose="02040503050406030204" pitchFamily="18" charset="0"/>
                                    <a:cs typeface="Alef" panose="00000500000000000000" pitchFamily="2" charset="-79"/>
                                  </a:rPr>
                                  <m:t>𝒙</m:t>
                                </m:r>
                              </m:e>
                            </m:acc>
                            <m:r>
                              <a:rPr lang="en-US" sz="1600" b="1" i="1">
                                <a:latin typeface="Cambria Math" panose="02040503050406030204" pitchFamily="18" charset="0"/>
                                <a:cs typeface="Alef" panose="00000500000000000000" pitchFamily="2" charset="-79"/>
                              </a:rPr>
                              <m:t>−</m:t>
                            </m:r>
                            <m:acc>
                              <m:accPr>
                                <m:chr m:val="̅"/>
                                <m:ctrlPr>
                                  <a:rPr lang="en-US" sz="1600" b="1" i="1">
                                    <a:latin typeface="Cambria Math" panose="02040503050406030204" pitchFamily="18" charset="0"/>
                                    <a:cs typeface="Alef" panose="00000500000000000000" pitchFamily="2" charset="-79"/>
                                  </a:rPr>
                                </m:ctrlPr>
                              </m:accPr>
                              <m:e>
                                <m:r>
                                  <a:rPr lang="en-US" sz="1600" b="1" i="1">
                                    <a:latin typeface="Cambria Math" panose="02040503050406030204" pitchFamily="18" charset="0"/>
                                    <a:cs typeface="Alef" panose="00000500000000000000" pitchFamily="2" charset="-79"/>
                                  </a:rPr>
                                  <m:t>𝒚</m:t>
                                </m:r>
                              </m:e>
                            </m:acc>
                          </m:e>
                        </m:d>
                        <m:r>
                          <a:rPr lang="en-US" sz="1600" b="1" i="1" smtClean="0">
                            <a:latin typeface="Cambria Math" panose="02040503050406030204" pitchFamily="18" charset="0"/>
                            <a:cs typeface="Alef" panose="00000500000000000000" pitchFamily="2" charset="-79"/>
                          </a:rPr>
                          <m:t>−(</m:t>
                        </m:r>
                        <m:sSub>
                          <m:sSubPr>
                            <m:ctrlPr>
                              <a:rPr lang="en-US" sz="1600" b="1" i="1">
                                <a:latin typeface="Cambria Math" panose="02040503050406030204" pitchFamily="18" charset="0"/>
                                <a:cs typeface="Alef" panose="00000500000000000000" pitchFamily="2" charset="-79"/>
                              </a:rPr>
                            </m:ctrlPr>
                          </m:sSubPr>
                          <m:e>
                            <m:r>
                              <a:rPr lang="en-US" sz="1600" b="1" i="1">
                                <a:latin typeface="Cambria Math" panose="02040503050406030204" pitchFamily="18" charset="0"/>
                                <a:ea typeface="Cambria Math" panose="02040503050406030204" pitchFamily="18" charset="0"/>
                              </a:rPr>
                              <m:t>𝝁</m:t>
                            </m:r>
                          </m:e>
                          <m:sub>
                            <m:r>
                              <a:rPr lang="en-US" sz="1600" b="1" i="1">
                                <a:latin typeface="Cambria Math" panose="02040503050406030204" pitchFamily="18" charset="0"/>
                                <a:ea typeface="Cambria Math" panose="02040503050406030204" pitchFamily="18" charset="0"/>
                              </a:rPr>
                              <m:t>𝒙</m:t>
                            </m:r>
                          </m:sub>
                        </m:sSub>
                        <m:r>
                          <a:rPr lang="en-US" sz="1600" b="1" i="1">
                            <a:latin typeface="Cambria Math" panose="02040503050406030204" pitchFamily="18" charset="0"/>
                            <a:cs typeface="Alef" panose="00000500000000000000" pitchFamily="2" charset="-79"/>
                          </a:rPr>
                          <m:t>−</m:t>
                        </m:r>
                        <m:sSub>
                          <m:sSubPr>
                            <m:ctrlPr>
                              <a:rPr lang="en-US" sz="1600" b="1" i="1">
                                <a:latin typeface="Cambria Math" panose="02040503050406030204" pitchFamily="18" charset="0"/>
                                <a:cs typeface="Alef" panose="00000500000000000000" pitchFamily="2" charset="-79"/>
                              </a:rPr>
                            </m:ctrlPr>
                          </m:sSubPr>
                          <m:e>
                            <m:r>
                              <a:rPr lang="en-US" sz="1600" b="1" i="1">
                                <a:latin typeface="Cambria Math" panose="02040503050406030204" pitchFamily="18" charset="0"/>
                                <a:ea typeface="Cambria Math" panose="02040503050406030204" pitchFamily="18" charset="0"/>
                              </a:rPr>
                              <m:t>𝝁</m:t>
                            </m:r>
                          </m:e>
                          <m:sub>
                            <m:r>
                              <a:rPr lang="en-US" sz="1600" b="1" i="1">
                                <a:latin typeface="Cambria Math" panose="02040503050406030204" pitchFamily="18" charset="0"/>
                                <a:ea typeface="Cambria Math" panose="02040503050406030204" pitchFamily="18" charset="0"/>
                              </a:rPr>
                              <m:t>𝒚</m:t>
                            </m:r>
                          </m:sub>
                        </m:sSub>
                        <m:r>
                          <a:rPr lang="en-US" sz="1600" b="1" i="1" smtClean="0">
                            <a:latin typeface="Cambria Math" panose="02040503050406030204" pitchFamily="18" charset="0"/>
                            <a:ea typeface="Cambria Math" panose="02040503050406030204" pitchFamily="18" charset="0"/>
                          </a:rPr>
                          <m:t>)</m:t>
                        </m:r>
                      </m:num>
                      <m:den>
                        <m:r>
                          <a:rPr lang="en-US" sz="1600" i="1">
                            <a:latin typeface="Cambria Math" panose="02040503050406030204" pitchFamily="18" charset="0"/>
                          </a:rPr>
                          <m:t>𝜎</m:t>
                        </m:r>
                        <m:rad>
                          <m:radPr>
                            <m:degHide m:val="on"/>
                            <m:ctrlPr>
                              <a:rPr lang="en-US" sz="1600" b="1" i="1">
                                <a:latin typeface="Cambria Math" panose="02040503050406030204" pitchFamily="18" charset="0"/>
                                <a:cs typeface="Alef" panose="00000500000000000000" pitchFamily="2" charset="-79"/>
                              </a:rPr>
                            </m:ctrlPr>
                          </m:radPr>
                          <m:deg/>
                          <m:e>
                            <m:f>
                              <m:fPr>
                                <m:ctrlPr>
                                  <a:rPr lang="en-US" sz="1600" b="1" i="1">
                                    <a:latin typeface="Cambria Math" panose="02040503050406030204" pitchFamily="18" charset="0"/>
                                  </a:rPr>
                                </m:ctrlPr>
                              </m:fPr>
                              <m:num>
                                <m:r>
                                  <a:rPr lang="en-US" sz="1600" b="1" i="1" smtClean="0">
                                    <a:latin typeface="Cambria Math" panose="02040503050406030204" pitchFamily="18" charset="0"/>
                                  </a:rPr>
                                  <m:t>𝟏</m:t>
                                </m:r>
                              </m:num>
                              <m:den>
                                <m:sSub>
                                  <m:sSubPr>
                                    <m:ctrlPr>
                                      <a:rPr lang="en-US" sz="1600" b="1" i="1">
                                        <a:latin typeface="Cambria Math" panose="02040503050406030204" pitchFamily="18" charset="0"/>
                                      </a:rPr>
                                    </m:ctrlPr>
                                  </m:sSubPr>
                                  <m:e>
                                    <m:r>
                                      <a:rPr lang="en-US" sz="1600" b="1" i="1">
                                        <a:latin typeface="Cambria Math" panose="02040503050406030204" pitchFamily="18" charset="0"/>
                                      </a:rPr>
                                      <m:t>𝒏</m:t>
                                    </m:r>
                                  </m:e>
                                  <m:sub>
                                    <m:r>
                                      <a:rPr lang="en-US" sz="1600" b="1" i="1">
                                        <a:latin typeface="Cambria Math" panose="02040503050406030204" pitchFamily="18" charset="0"/>
                                      </a:rPr>
                                      <m:t>𝒙</m:t>
                                    </m:r>
                                  </m:sub>
                                </m:sSub>
                              </m:den>
                            </m:f>
                            <m:r>
                              <a:rPr lang="en-US" sz="1600" b="1" i="1">
                                <a:latin typeface="Cambria Math" panose="02040503050406030204" pitchFamily="18" charset="0"/>
                              </a:rPr>
                              <m:t>+</m:t>
                            </m:r>
                            <m:f>
                              <m:fPr>
                                <m:ctrlPr>
                                  <a:rPr lang="en-US" sz="1600" b="1" i="1">
                                    <a:latin typeface="Cambria Math" panose="02040503050406030204" pitchFamily="18" charset="0"/>
                                  </a:rPr>
                                </m:ctrlPr>
                              </m:fPr>
                              <m:num>
                                <m:r>
                                  <a:rPr lang="en-US" sz="1600" b="1" i="1" smtClean="0">
                                    <a:latin typeface="Cambria Math" panose="02040503050406030204" pitchFamily="18" charset="0"/>
                                  </a:rPr>
                                  <m:t>𝟏</m:t>
                                </m:r>
                              </m:num>
                              <m:den>
                                <m:sSub>
                                  <m:sSubPr>
                                    <m:ctrlPr>
                                      <a:rPr lang="en-US" sz="1600" b="1" i="1">
                                        <a:latin typeface="Cambria Math" panose="02040503050406030204" pitchFamily="18" charset="0"/>
                                      </a:rPr>
                                    </m:ctrlPr>
                                  </m:sSubPr>
                                  <m:e>
                                    <m:r>
                                      <a:rPr lang="en-US" sz="1600" b="1" i="1">
                                        <a:latin typeface="Cambria Math" panose="02040503050406030204" pitchFamily="18" charset="0"/>
                                      </a:rPr>
                                      <m:t>𝒏</m:t>
                                    </m:r>
                                  </m:e>
                                  <m:sub>
                                    <m:r>
                                      <a:rPr lang="en-US" sz="1600" b="1" i="1">
                                        <a:latin typeface="Cambria Math" panose="02040503050406030204" pitchFamily="18" charset="0"/>
                                      </a:rPr>
                                      <m:t>𝒚</m:t>
                                    </m:r>
                                  </m:sub>
                                </m:sSub>
                              </m:den>
                            </m:f>
                          </m:e>
                        </m:rad>
                      </m:den>
                    </m:f>
                    <m:sSub>
                      <m:sSubPr>
                        <m:ctrlPr>
                          <a:rPr lang="en-US" sz="1600" b="1" i="1">
                            <a:latin typeface="Cambria Math" panose="02040503050406030204" pitchFamily="18" charset="0"/>
                            <a:cs typeface="Alef" panose="00000500000000000000" pitchFamily="2" charset="-79"/>
                          </a:rPr>
                        </m:ctrlPr>
                      </m:sSubPr>
                      <m:e>
                        <m:r>
                          <a:rPr lang="en-US" sz="1600" b="1" i="1">
                            <a:latin typeface="Cambria Math" panose="02040503050406030204" pitchFamily="18" charset="0"/>
                            <a:cs typeface="Alef" panose="00000500000000000000" pitchFamily="2" charset="-79"/>
                          </a:rPr>
                          <m:t>~</m:t>
                        </m:r>
                      </m:e>
                      <m:sub>
                        <m:sSub>
                          <m:sSubPr>
                            <m:ctrlPr>
                              <a:rPr lang="en-US" sz="1600" b="1" i="1">
                                <a:latin typeface="Cambria Math" panose="02040503050406030204" pitchFamily="18" charset="0"/>
                                <a:cs typeface="Alef" panose="00000500000000000000" pitchFamily="2" charset="-79"/>
                              </a:rPr>
                            </m:ctrlPr>
                          </m:sSubPr>
                          <m:e>
                            <m:r>
                              <a:rPr lang="en-US" sz="1600" b="1" i="1">
                                <a:latin typeface="Cambria Math" panose="02040503050406030204" pitchFamily="18" charset="0"/>
                                <a:cs typeface="Alef" panose="00000500000000000000" pitchFamily="2" charset="-79"/>
                              </a:rPr>
                              <m:t>𝑯</m:t>
                            </m:r>
                          </m:e>
                          <m:sub>
                            <m:r>
                              <a:rPr lang="en-US" sz="1600" b="1" i="1">
                                <a:latin typeface="Cambria Math" panose="02040503050406030204" pitchFamily="18" charset="0"/>
                                <a:cs typeface="Alef" panose="00000500000000000000" pitchFamily="2" charset="-79"/>
                              </a:rPr>
                              <m:t>𝟎</m:t>
                            </m:r>
                          </m:sub>
                        </m:sSub>
                      </m:sub>
                    </m:sSub>
                    <m:r>
                      <a:rPr lang="en-US" sz="1600" b="1" i="1">
                        <a:latin typeface="Cambria Math" panose="02040503050406030204" pitchFamily="18" charset="0"/>
                        <a:cs typeface="Alef" panose="00000500000000000000" pitchFamily="2" charset="-79"/>
                      </a:rPr>
                      <m:t>𝑵𝒐𝒓𝒎𝒂𝒍</m:t>
                    </m:r>
                    <m:d>
                      <m:dPr>
                        <m:ctrlPr>
                          <a:rPr lang="en-US" sz="1600" b="1" i="1">
                            <a:latin typeface="Cambria Math" panose="02040503050406030204" pitchFamily="18" charset="0"/>
                            <a:cs typeface="Alef" panose="00000500000000000000" pitchFamily="2" charset="-79"/>
                          </a:rPr>
                        </m:ctrlPr>
                      </m:dPr>
                      <m:e>
                        <m:r>
                          <a:rPr lang="en-US" sz="1600" b="1" i="1" smtClean="0">
                            <a:latin typeface="Cambria Math" panose="02040503050406030204" pitchFamily="18" charset="0"/>
                            <a:cs typeface="Alef" panose="00000500000000000000" pitchFamily="2" charset="-79"/>
                          </a:rPr>
                          <m:t>𝟎</m:t>
                        </m:r>
                        <m:r>
                          <a:rPr lang="en-US" sz="1600" b="1" i="1">
                            <a:latin typeface="Cambria Math" panose="02040503050406030204" pitchFamily="18" charset="0"/>
                            <a:cs typeface="Alef" panose="00000500000000000000" pitchFamily="2" charset="-79"/>
                          </a:rPr>
                          <m:t>,</m:t>
                        </m:r>
                        <m:r>
                          <a:rPr lang="en-US" sz="1600" b="1" i="1" smtClean="0">
                            <a:latin typeface="Cambria Math" panose="02040503050406030204" pitchFamily="18" charset="0"/>
                            <a:cs typeface="Alef" panose="00000500000000000000" pitchFamily="2" charset="-79"/>
                          </a:rPr>
                          <m:t>𝟏</m:t>
                        </m:r>
                      </m:e>
                    </m:d>
                  </m:oMath>
                </a14:m>
                <a:endParaRPr lang="en-US" sz="1600" b="1" dirty="0">
                  <a:latin typeface="Alef" panose="00000500000000000000" pitchFamily="2" charset="-79"/>
                  <a:cs typeface="Alef" panose="00000500000000000000" pitchFamily="2" charset="-79"/>
                </a:endParaRPr>
              </a:p>
              <a:p>
                <a:pPr marL="0" indent="0" algn="l" rtl="0">
                  <a:buNone/>
                </a:pPr>
                <a:endParaRPr lang="en-US" sz="1800" dirty="0">
                  <a:latin typeface="Alef" panose="00000500000000000000" pitchFamily="2" charset="-79"/>
                  <a:cs typeface="Alef" panose="00000500000000000000" pitchFamily="2" charset="-79"/>
                </a:endParaRPr>
              </a:p>
              <a:p>
                <a:pPr marL="0" indent="0" algn="l" rtl="0">
                  <a:buNone/>
                </a:pPr>
                <a:r>
                  <a:rPr lang="en-US" sz="1800" dirty="0">
                    <a:latin typeface="Alef" panose="00000500000000000000" pitchFamily="2" charset="-79"/>
                    <a:cs typeface="Alef" panose="00000500000000000000" pitchFamily="2" charset="-79"/>
                  </a:rPr>
                  <a:t>When</a:t>
                </a:r>
                <a:r>
                  <a:rPr lang="en-US" sz="1800" b="1" dirty="0">
                    <a:latin typeface="Alef" panose="00000500000000000000" pitchFamily="2" charset="-79"/>
                    <a:cs typeface="Alef" panose="00000500000000000000" pitchFamily="2" charset="-79"/>
                  </a:rPr>
                  <a:t> variance is unknown, </a:t>
                </a:r>
                <a:r>
                  <a:rPr lang="en-US" sz="1800" dirty="0">
                    <a:latin typeface="Alef" panose="00000500000000000000" pitchFamily="2" charset="-79"/>
                    <a:cs typeface="Alef" panose="00000500000000000000" pitchFamily="2" charset="-79"/>
                  </a:rPr>
                  <a:t>and</a:t>
                </a:r>
                <a:r>
                  <a:rPr lang="en-US" sz="1800" b="1" dirty="0">
                    <a:latin typeface="Alef" panose="00000500000000000000" pitchFamily="2" charset="-79"/>
                    <a:cs typeface="Alef" panose="00000500000000000000" pitchFamily="2" charset="-79"/>
                  </a:rPr>
                  <a:t> when assuming equal variance:</a:t>
                </a:r>
                <a:endParaRPr lang="en-US" sz="1800" dirty="0">
                  <a:latin typeface="Alef" panose="00000500000000000000" pitchFamily="2" charset="-79"/>
                  <a:cs typeface="Alef" panose="00000500000000000000" pitchFamily="2" charset="-79"/>
                </a:endParaRPr>
              </a:p>
              <a:p>
                <a:pPr marL="0" indent="0" algn="ctr" rtl="0">
                  <a:buNone/>
                </a:pPr>
                <a:endParaRPr lang="en-US" sz="1400" b="1" i="1" dirty="0">
                  <a:latin typeface="Cambria Math" panose="02040503050406030204" pitchFamily="18" charset="0"/>
                  <a:cs typeface="Alef" panose="00000500000000000000" pitchFamily="2" charset="-79"/>
                </a:endParaRPr>
              </a:p>
              <a:p>
                <a:pPr marL="0" indent="0" algn="ctr" rtl="0">
                  <a:buNone/>
                </a:pPr>
                <a14:m>
                  <m:oMathPara xmlns:m="http://schemas.openxmlformats.org/officeDocument/2006/math">
                    <m:oMathParaPr>
                      <m:jc m:val="centerGroup"/>
                    </m:oMathParaPr>
                    <m:oMath xmlns:m="http://schemas.openxmlformats.org/officeDocument/2006/math">
                      <m:f>
                        <m:fPr>
                          <m:ctrlPr>
                            <a:rPr lang="en-US" sz="1400" b="1" i="1">
                              <a:latin typeface="Cambria Math" panose="02040503050406030204" pitchFamily="18" charset="0"/>
                              <a:cs typeface="Alef" panose="00000500000000000000" pitchFamily="2" charset="-79"/>
                            </a:rPr>
                          </m:ctrlPr>
                        </m:fPr>
                        <m:num>
                          <m:d>
                            <m:dPr>
                              <m:ctrlPr>
                                <a:rPr lang="en-US" sz="1400" b="1" i="1">
                                  <a:latin typeface="Cambria Math" panose="02040503050406030204" pitchFamily="18" charset="0"/>
                                  <a:cs typeface="Alef" panose="00000500000000000000" pitchFamily="2" charset="-79"/>
                                </a:rPr>
                              </m:ctrlPr>
                            </m:dPr>
                            <m:e>
                              <m:acc>
                                <m:accPr>
                                  <m:chr m:val="̅"/>
                                  <m:ctrlPr>
                                    <a:rPr lang="en-US" sz="1400" b="1" i="1">
                                      <a:latin typeface="Cambria Math" panose="02040503050406030204" pitchFamily="18" charset="0"/>
                                      <a:cs typeface="Alef" panose="00000500000000000000" pitchFamily="2" charset="-79"/>
                                    </a:rPr>
                                  </m:ctrlPr>
                                </m:accPr>
                                <m:e>
                                  <m:r>
                                    <a:rPr lang="en-US" sz="1400" b="1" i="1">
                                      <a:latin typeface="Cambria Math" panose="02040503050406030204" pitchFamily="18" charset="0"/>
                                      <a:cs typeface="Alef" panose="00000500000000000000" pitchFamily="2" charset="-79"/>
                                    </a:rPr>
                                    <m:t>𝒙</m:t>
                                  </m:r>
                                </m:e>
                              </m:acc>
                              <m:r>
                                <a:rPr lang="en-US" sz="1400" b="1" i="1">
                                  <a:latin typeface="Cambria Math" panose="02040503050406030204" pitchFamily="18" charset="0"/>
                                  <a:cs typeface="Alef" panose="00000500000000000000" pitchFamily="2" charset="-79"/>
                                </a:rPr>
                                <m:t>−</m:t>
                              </m:r>
                              <m:acc>
                                <m:accPr>
                                  <m:chr m:val="̅"/>
                                  <m:ctrlPr>
                                    <a:rPr lang="en-US" sz="1400" b="1" i="1">
                                      <a:latin typeface="Cambria Math" panose="02040503050406030204" pitchFamily="18" charset="0"/>
                                      <a:cs typeface="Alef" panose="00000500000000000000" pitchFamily="2" charset="-79"/>
                                    </a:rPr>
                                  </m:ctrlPr>
                                </m:accPr>
                                <m:e>
                                  <m:r>
                                    <a:rPr lang="en-US" sz="1400" b="1" i="1">
                                      <a:latin typeface="Cambria Math" panose="02040503050406030204" pitchFamily="18" charset="0"/>
                                      <a:cs typeface="Alef" panose="00000500000000000000" pitchFamily="2" charset="-79"/>
                                    </a:rPr>
                                    <m:t>𝒚</m:t>
                                  </m:r>
                                </m:e>
                              </m:acc>
                            </m:e>
                          </m:d>
                          <m:r>
                            <a:rPr lang="en-US" sz="1400" b="1" i="1">
                              <a:latin typeface="Cambria Math" panose="02040503050406030204" pitchFamily="18" charset="0"/>
                              <a:cs typeface="Alef" panose="00000500000000000000" pitchFamily="2" charset="-79"/>
                            </a:rPr>
                            <m:t>−(</m:t>
                          </m:r>
                          <m:sSub>
                            <m:sSubPr>
                              <m:ctrlPr>
                                <a:rPr lang="en-US" sz="1400" b="1" i="1">
                                  <a:latin typeface="Cambria Math" panose="02040503050406030204" pitchFamily="18" charset="0"/>
                                  <a:cs typeface="Alef" panose="00000500000000000000" pitchFamily="2" charset="-79"/>
                                </a:rPr>
                              </m:ctrlPr>
                            </m:sSubPr>
                            <m:e>
                              <m:r>
                                <a:rPr lang="en-US" sz="1400" b="1" i="1">
                                  <a:latin typeface="Cambria Math" panose="02040503050406030204" pitchFamily="18" charset="0"/>
                                  <a:ea typeface="Cambria Math" panose="02040503050406030204" pitchFamily="18" charset="0"/>
                                </a:rPr>
                                <m:t>𝝁</m:t>
                              </m:r>
                            </m:e>
                            <m:sub>
                              <m:r>
                                <a:rPr lang="en-US" sz="1400" b="1" i="1">
                                  <a:latin typeface="Cambria Math" panose="02040503050406030204" pitchFamily="18" charset="0"/>
                                  <a:ea typeface="Cambria Math" panose="02040503050406030204" pitchFamily="18" charset="0"/>
                                </a:rPr>
                                <m:t>𝒙</m:t>
                              </m:r>
                            </m:sub>
                          </m:sSub>
                          <m:r>
                            <a:rPr lang="en-US" sz="1400" b="1" i="1">
                              <a:latin typeface="Cambria Math" panose="02040503050406030204" pitchFamily="18" charset="0"/>
                              <a:cs typeface="Alef" panose="00000500000000000000" pitchFamily="2" charset="-79"/>
                            </a:rPr>
                            <m:t>−</m:t>
                          </m:r>
                          <m:sSub>
                            <m:sSubPr>
                              <m:ctrlPr>
                                <a:rPr lang="en-US" sz="1400" b="1" i="1">
                                  <a:latin typeface="Cambria Math" panose="02040503050406030204" pitchFamily="18" charset="0"/>
                                  <a:cs typeface="Alef" panose="00000500000000000000" pitchFamily="2" charset="-79"/>
                                </a:rPr>
                              </m:ctrlPr>
                            </m:sSubPr>
                            <m:e>
                              <m:r>
                                <a:rPr lang="en-US" sz="1400" b="1" i="1">
                                  <a:latin typeface="Cambria Math" panose="02040503050406030204" pitchFamily="18" charset="0"/>
                                  <a:ea typeface="Cambria Math" panose="02040503050406030204" pitchFamily="18" charset="0"/>
                                </a:rPr>
                                <m:t>𝝁</m:t>
                              </m:r>
                            </m:e>
                            <m:sub>
                              <m:r>
                                <a:rPr lang="en-US" sz="1400" b="1" i="1">
                                  <a:latin typeface="Cambria Math" panose="02040503050406030204" pitchFamily="18" charset="0"/>
                                  <a:ea typeface="Cambria Math" panose="02040503050406030204" pitchFamily="18" charset="0"/>
                                </a:rPr>
                                <m:t>𝒚</m:t>
                              </m:r>
                            </m:sub>
                          </m:sSub>
                          <m:r>
                            <a:rPr lang="en-US" sz="1400" b="1" i="1">
                              <a:latin typeface="Cambria Math" panose="02040503050406030204" pitchFamily="18" charset="0"/>
                              <a:ea typeface="Cambria Math" panose="02040503050406030204" pitchFamily="18" charset="0"/>
                            </a:rPr>
                            <m:t>)</m:t>
                          </m:r>
                        </m:num>
                        <m:den>
                          <m:sSub>
                            <m:sSubPr>
                              <m:ctrlPr>
                                <a:rPr lang="en-US" sz="1400" i="1">
                                  <a:latin typeface="Cambria Math" panose="02040503050406030204" pitchFamily="18" charset="0"/>
                                </a:rPr>
                              </m:ctrlPr>
                            </m:sSubPr>
                            <m:e>
                              <m:acc>
                                <m:accPr>
                                  <m:chr m:val="̂"/>
                                  <m:ctrlPr>
                                    <a:rPr lang="en-US" sz="1400" i="1">
                                      <a:latin typeface="Cambria Math" panose="02040503050406030204" pitchFamily="18" charset="0"/>
                                      <a:cs typeface="Alef" panose="00000500000000000000" pitchFamily="2" charset="-79"/>
                                    </a:rPr>
                                  </m:ctrlPr>
                                </m:accPr>
                                <m:e>
                                  <m:r>
                                    <a:rPr lang="en-US" sz="1400" i="1">
                                      <a:latin typeface="Cambria Math" panose="02040503050406030204" pitchFamily="18" charset="0"/>
                                      <a:cs typeface="Alef" panose="00000500000000000000" pitchFamily="2" charset="-79"/>
                                    </a:rPr>
                                    <m:t>𝑠</m:t>
                                  </m:r>
                                </m:e>
                              </m:acc>
                            </m:e>
                            <m:sub>
                              <m:r>
                                <a:rPr lang="en-US" sz="1400" i="1">
                                  <a:latin typeface="Cambria Math" panose="02040503050406030204" pitchFamily="18" charset="0"/>
                                </a:rPr>
                                <m:t>𝑝𝑜𝑜𝑙𝑒𝑑</m:t>
                              </m:r>
                            </m:sub>
                          </m:sSub>
                          <m:rad>
                            <m:radPr>
                              <m:degHide m:val="on"/>
                              <m:ctrlPr>
                                <a:rPr lang="en-US" sz="1400" i="1">
                                  <a:latin typeface="Cambria Math" panose="02040503050406030204" pitchFamily="18" charset="0"/>
                                </a:rPr>
                              </m:ctrlPr>
                            </m:radPr>
                            <m:deg/>
                            <m:e>
                              <m:d>
                                <m:dPr>
                                  <m:ctrlPr>
                                    <a:rPr lang="en-US" sz="1400" i="1">
                                      <a:latin typeface="Cambria Math" panose="02040503050406030204" pitchFamily="18" charset="0"/>
                                    </a:rPr>
                                  </m:ctrlPr>
                                </m:dPr>
                                <m:e>
                                  <m:f>
                                    <m:fPr>
                                      <m:ctrlPr>
                                        <a:rPr lang="en-US" sz="1400" i="1">
                                          <a:latin typeface="Cambria Math" panose="02040503050406030204" pitchFamily="18" charset="0"/>
                                        </a:rPr>
                                      </m:ctrlPr>
                                    </m:fPr>
                                    <m:num>
                                      <m:r>
                                        <a:rPr lang="en-US" sz="1400" i="1">
                                          <a:latin typeface="Cambria Math" panose="02040503050406030204" pitchFamily="18" charset="0"/>
                                        </a:rPr>
                                        <m:t>1</m:t>
                                      </m:r>
                                    </m:num>
                                    <m:den>
                                      <m:sSub>
                                        <m:sSubPr>
                                          <m:ctrlPr>
                                            <a:rPr lang="en-US" sz="1400" i="1">
                                              <a:latin typeface="Cambria Math" panose="02040503050406030204" pitchFamily="18" charset="0"/>
                                            </a:rPr>
                                          </m:ctrlPr>
                                        </m:sSubPr>
                                        <m:e>
                                          <m:r>
                                            <a:rPr lang="en-US" sz="1400" i="1">
                                              <a:latin typeface="Cambria Math" panose="02040503050406030204" pitchFamily="18" charset="0"/>
                                            </a:rPr>
                                            <m:t>𝑛</m:t>
                                          </m:r>
                                        </m:e>
                                        <m:sub>
                                          <m:r>
                                            <a:rPr lang="en-US" sz="1400" i="1">
                                              <a:latin typeface="Cambria Math" panose="02040503050406030204" pitchFamily="18" charset="0"/>
                                            </a:rPr>
                                            <m:t>𝑥</m:t>
                                          </m:r>
                                        </m:sub>
                                      </m:sSub>
                                    </m:den>
                                  </m:f>
                                  <m:r>
                                    <a:rPr lang="en-US" sz="1400" i="1">
                                      <a:latin typeface="Cambria Math" panose="02040503050406030204" pitchFamily="18" charset="0"/>
                                    </a:rPr>
                                    <m:t>+</m:t>
                                  </m:r>
                                  <m:f>
                                    <m:fPr>
                                      <m:ctrlPr>
                                        <a:rPr lang="en-US" sz="1400" i="1">
                                          <a:latin typeface="Cambria Math" panose="02040503050406030204" pitchFamily="18" charset="0"/>
                                        </a:rPr>
                                      </m:ctrlPr>
                                    </m:fPr>
                                    <m:num>
                                      <m:r>
                                        <a:rPr lang="en-US" sz="1400" i="1">
                                          <a:latin typeface="Cambria Math" panose="02040503050406030204" pitchFamily="18" charset="0"/>
                                        </a:rPr>
                                        <m:t>1</m:t>
                                      </m:r>
                                    </m:num>
                                    <m:den>
                                      <m:sSub>
                                        <m:sSubPr>
                                          <m:ctrlPr>
                                            <a:rPr lang="en-US" sz="1400" i="1">
                                              <a:latin typeface="Cambria Math" panose="02040503050406030204" pitchFamily="18" charset="0"/>
                                            </a:rPr>
                                          </m:ctrlPr>
                                        </m:sSubPr>
                                        <m:e>
                                          <m:r>
                                            <a:rPr lang="en-US" sz="1400" i="1">
                                              <a:latin typeface="Cambria Math" panose="02040503050406030204" pitchFamily="18" charset="0"/>
                                            </a:rPr>
                                            <m:t>𝑛</m:t>
                                          </m:r>
                                        </m:e>
                                        <m:sub>
                                          <m:r>
                                            <a:rPr lang="en-US" sz="1400" i="1">
                                              <a:latin typeface="Cambria Math" panose="02040503050406030204" pitchFamily="18" charset="0"/>
                                            </a:rPr>
                                            <m:t>𝑦</m:t>
                                          </m:r>
                                        </m:sub>
                                      </m:sSub>
                                    </m:den>
                                  </m:f>
                                </m:e>
                              </m:d>
                            </m:e>
                          </m:rad>
                        </m:den>
                      </m:f>
                      <m:sSub>
                        <m:sSubPr>
                          <m:ctrlPr>
                            <a:rPr lang="en-US" sz="1400" b="1" i="1">
                              <a:latin typeface="Cambria Math" panose="02040503050406030204" pitchFamily="18" charset="0"/>
                              <a:cs typeface="Alef" panose="00000500000000000000" pitchFamily="2" charset="-79"/>
                            </a:rPr>
                          </m:ctrlPr>
                        </m:sSubPr>
                        <m:e>
                          <m:r>
                            <a:rPr lang="en-US" sz="1400" b="1" i="1">
                              <a:latin typeface="Cambria Math" panose="02040503050406030204" pitchFamily="18" charset="0"/>
                              <a:cs typeface="Alef" panose="00000500000000000000" pitchFamily="2" charset="-79"/>
                            </a:rPr>
                            <m:t>~</m:t>
                          </m:r>
                        </m:e>
                        <m:sub>
                          <m:sSub>
                            <m:sSubPr>
                              <m:ctrlPr>
                                <a:rPr lang="en-US" sz="1400" b="1" i="1">
                                  <a:latin typeface="Cambria Math" panose="02040503050406030204" pitchFamily="18" charset="0"/>
                                  <a:cs typeface="Alef" panose="00000500000000000000" pitchFamily="2" charset="-79"/>
                                </a:rPr>
                              </m:ctrlPr>
                            </m:sSubPr>
                            <m:e>
                              <m:r>
                                <a:rPr lang="en-US" sz="1400" b="1" i="1">
                                  <a:latin typeface="Cambria Math" panose="02040503050406030204" pitchFamily="18" charset="0"/>
                                  <a:cs typeface="Alef" panose="00000500000000000000" pitchFamily="2" charset="-79"/>
                                </a:rPr>
                                <m:t>𝑯</m:t>
                              </m:r>
                            </m:e>
                            <m:sub>
                              <m:r>
                                <a:rPr lang="en-US" sz="1400" b="1" i="1">
                                  <a:latin typeface="Cambria Math" panose="02040503050406030204" pitchFamily="18" charset="0"/>
                                  <a:cs typeface="Alef" panose="00000500000000000000" pitchFamily="2" charset="-79"/>
                                </a:rPr>
                                <m:t>𝟎</m:t>
                              </m:r>
                            </m:sub>
                          </m:sSub>
                        </m:sub>
                      </m:sSub>
                      <m:sSub>
                        <m:sSubPr>
                          <m:ctrlPr>
                            <a:rPr lang="en-US" sz="1400" i="1">
                              <a:latin typeface="Cambria Math" panose="02040503050406030204" pitchFamily="18" charset="0"/>
                              <a:cs typeface="Alef" panose="00000500000000000000" pitchFamily="2" charset="-79"/>
                            </a:rPr>
                          </m:ctrlPr>
                        </m:sSubPr>
                        <m:e>
                          <m:r>
                            <a:rPr lang="en-US" sz="1400" i="1">
                              <a:latin typeface="Cambria Math" panose="02040503050406030204" pitchFamily="18" charset="0"/>
                              <a:cs typeface="Alef" panose="00000500000000000000" pitchFamily="2" charset="-79"/>
                            </a:rPr>
                            <m:t>𝑡</m:t>
                          </m:r>
                        </m:e>
                        <m:sub>
                          <m:sSub>
                            <m:sSubPr>
                              <m:ctrlPr>
                                <a:rPr lang="en-US" sz="1400" i="1">
                                  <a:latin typeface="Cambria Math" panose="02040503050406030204" pitchFamily="18" charset="0"/>
                                </a:rPr>
                              </m:ctrlPr>
                            </m:sSubPr>
                            <m:e>
                              <m:r>
                                <a:rPr lang="en-US" sz="1400" i="1">
                                  <a:latin typeface="Cambria Math" panose="02040503050406030204" pitchFamily="18" charset="0"/>
                                </a:rPr>
                                <m:t>(</m:t>
                              </m:r>
                              <m:r>
                                <a:rPr lang="en-US" sz="1400" i="1">
                                  <a:latin typeface="Cambria Math" panose="02040503050406030204" pitchFamily="18" charset="0"/>
                                </a:rPr>
                                <m:t>𝑛</m:t>
                              </m:r>
                            </m:e>
                            <m:sub>
                              <m:r>
                                <a:rPr lang="en-US" sz="1400" i="1">
                                  <a:latin typeface="Cambria Math" panose="02040503050406030204" pitchFamily="18" charset="0"/>
                                </a:rPr>
                                <m:t>𝑥</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𝑛</m:t>
                              </m:r>
                            </m:e>
                            <m:sub>
                              <m:r>
                                <a:rPr lang="en-US" sz="1400" i="1">
                                  <a:latin typeface="Cambria Math" panose="02040503050406030204" pitchFamily="18" charset="0"/>
                                </a:rPr>
                                <m:t>𝑦</m:t>
                              </m:r>
                            </m:sub>
                          </m:sSub>
                          <m:r>
                            <a:rPr lang="en-US" sz="1400" i="1">
                              <a:latin typeface="Cambria Math" panose="02040503050406030204" pitchFamily="18" charset="0"/>
                            </a:rPr>
                            <m:t>−</m:t>
                          </m:r>
                          <m:r>
                            <a:rPr lang="en-US" sz="1400" i="1">
                              <a:latin typeface="Cambria Math" panose="02040503050406030204" pitchFamily="18" charset="0"/>
                            </a:rPr>
                            <m:t>2</m:t>
                          </m:r>
                          <m:r>
                            <a:rPr lang="en-US" sz="1400" i="1">
                              <a:latin typeface="Cambria Math" panose="02040503050406030204" pitchFamily="18" charset="0"/>
                            </a:rPr>
                            <m:t>)</m:t>
                          </m:r>
                        </m:sub>
                      </m:sSub>
                    </m:oMath>
                  </m:oMathPara>
                </a14:m>
                <a:endParaRPr lang="en-US" sz="1200" dirty="0">
                  <a:latin typeface="Alef" panose="00000500000000000000" pitchFamily="2" charset="-79"/>
                  <a:cs typeface="Alef" panose="00000500000000000000" pitchFamily="2" charset="-79"/>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14353" y="1569250"/>
                <a:ext cx="10963293" cy="5032375"/>
              </a:xfrm>
              <a:blipFill>
                <a:blip r:embed="rId2"/>
                <a:stretch>
                  <a:fillRect l="-779" t="-1453"/>
                </a:stretch>
              </a:blipFill>
            </p:spPr>
            <p:txBody>
              <a:bodyPr/>
              <a:lstStyle/>
              <a:p>
                <a:r>
                  <a:rPr lang="en-US">
                    <a:noFill/>
                  </a:rPr>
                  <a:t> </a:t>
                </a:r>
              </a:p>
            </p:txBody>
          </p:sp>
        </mc:Fallback>
      </mc:AlternateContent>
    </p:spTree>
    <p:extLst>
      <p:ext uri="{BB962C8B-B14F-4D97-AF65-F5344CB8AC3E}">
        <p14:creationId xmlns:p14="http://schemas.microsoft.com/office/powerpoint/2010/main" val="165754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 y="160026"/>
            <a:ext cx="11211560" cy="1325563"/>
          </a:xfrm>
        </p:spPr>
        <p:txBody>
          <a:bodyPr/>
          <a:lstStyle/>
          <a:p>
            <a:pPr algn="l" rtl="0"/>
            <a:r>
              <a:rPr lang="en-US" sz="4000" dirty="0">
                <a:latin typeface="Alef" panose="00000500000000000000" pitchFamily="2" charset="-79"/>
                <a:cs typeface="Alef" panose="00000500000000000000" pitchFamily="2" charset="-79"/>
              </a:rPr>
              <a:t>Two-sample t-test (the bottom line)</a:t>
            </a:r>
            <a:endParaRPr lang="he-IL" sz="4000" dirty="0">
              <a:latin typeface="Alef" panose="00000500000000000000" pitchFamily="2" charset="-79"/>
              <a:cs typeface="Alef" panose="00000500000000000000" pitchFamily="2" charset="-79"/>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14353" y="1569250"/>
                <a:ext cx="11098280" cy="5032375"/>
              </a:xfrm>
            </p:spPr>
            <p:txBody>
              <a:bodyPr>
                <a:normAutofit/>
              </a:bodyPr>
              <a:lstStyle/>
              <a:p>
                <a:pPr marL="0" indent="0" algn="l" rtl="0">
                  <a:buNone/>
                </a:pPr>
                <a:r>
                  <a:rPr lang="en-US" sz="2000" b="1" dirty="0">
                    <a:latin typeface="Alef" panose="00000500000000000000" pitchFamily="2" charset="-79"/>
                    <a:cs typeface="Alef" panose="00000500000000000000" pitchFamily="2" charset="-79"/>
                  </a:rPr>
                  <a:t>…This is our t value:</a:t>
                </a:r>
              </a:p>
              <a:p>
                <a:pPr marL="0" indent="0" algn="l" rtl="0">
                  <a:buNone/>
                </a:pPr>
                <a:endParaRPr lang="en-US" sz="1600" dirty="0">
                  <a:latin typeface="Alef" panose="00000500000000000000" pitchFamily="2" charset="-79"/>
                  <a:cs typeface="Alef" panose="00000500000000000000" pitchFamily="2" charset="-79"/>
                </a:endParaRPr>
              </a:p>
              <a:p>
                <a:pPr marL="0" indent="0" algn="l" rtl="0">
                  <a:buNone/>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cs typeface="Alef" panose="00000500000000000000" pitchFamily="2" charset="-79"/>
                            </a:rPr>
                          </m:ctrlPr>
                        </m:sSubPr>
                        <m:e>
                          <m:r>
                            <a:rPr lang="en-US" sz="1600" i="1">
                              <a:latin typeface="Cambria Math" panose="02040503050406030204" pitchFamily="18" charset="0"/>
                              <a:cs typeface="Alef" panose="00000500000000000000" pitchFamily="2" charset="-79"/>
                            </a:rPr>
                            <m:t>𝑡</m:t>
                          </m:r>
                        </m:e>
                        <m:sub>
                          <m:sSub>
                            <m:sSubPr>
                              <m:ctrlPr>
                                <a:rPr lang="en-US" sz="1600" i="1">
                                  <a:latin typeface="Cambria Math" panose="02040503050406030204" pitchFamily="18" charset="0"/>
                                </a:rPr>
                              </m:ctrlPr>
                            </m:sSubPr>
                            <m:e>
                              <m:r>
                                <a:rPr lang="en-US" sz="1600" i="1">
                                  <a:latin typeface="Cambria Math" panose="02040503050406030204" pitchFamily="18" charset="0"/>
                                </a:rPr>
                                <m:t>(</m:t>
                              </m:r>
                              <m:r>
                                <a:rPr lang="en-US" sz="1600" i="1">
                                  <a:latin typeface="Cambria Math" panose="02040503050406030204" pitchFamily="18" charset="0"/>
                                </a:rPr>
                                <m:t>𝑛</m:t>
                              </m:r>
                            </m:e>
                            <m:sub>
                              <m:r>
                                <a:rPr lang="en-US" sz="1600" i="1">
                                  <a:latin typeface="Cambria Math" panose="02040503050406030204" pitchFamily="18" charset="0"/>
                                </a:rPr>
                                <m:t>𝑥</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𝑦</m:t>
                              </m:r>
                            </m:sub>
                          </m:sSub>
                          <m:r>
                            <a:rPr lang="en-US" sz="1600" i="1">
                              <a:latin typeface="Cambria Math" panose="02040503050406030204" pitchFamily="18" charset="0"/>
                            </a:rPr>
                            <m:t>−</m:t>
                          </m:r>
                          <m:r>
                            <a:rPr lang="en-US" sz="1600" i="1">
                              <a:latin typeface="Cambria Math" panose="02040503050406030204" pitchFamily="18" charset="0"/>
                            </a:rPr>
                            <m:t>2</m:t>
                          </m:r>
                          <m:r>
                            <a:rPr lang="en-US" sz="1600" i="1">
                              <a:latin typeface="Cambria Math" panose="02040503050406030204" pitchFamily="18" charset="0"/>
                            </a:rPr>
                            <m:t>)</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d>
                            <m:dPr>
                              <m:ctrlPr>
                                <a:rPr lang="en-US" sz="1600" i="1">
                                  <a:latin typeface="Cambria Math" panose="02040503050406030204" pitchFamily="18" charset="0"/>
                                  <a:cs typeface="Alef" panose="00000500000000000000" pitchFamily="2" charset="-79"/>
                                </a:rPr>
                              </m:ctrlPr>
                            </m:dPr>
                            <m:e>
                              <m:acc>
                                <m:accPr>
                                  <m:chr m:val="̅"/>
                                  <m:ctrlPr>
                                    <a:rPr lang="en-US" sz="1600" i="1">
                                      <a:latin typeface="Cambria Math" panose="02040503050406030204" pitchFamily="18" charset="0"/>
                                      <a:cs typeface="Alef" panose="00000500000000000000" pitchFamily="2" charset="-79"/>
                                    </a:rPr>
                                  </m:ctrlPr>
                                </m:accPr>
                                <m:e>
                                  <m:r>
                                    <a:rPr lang="en-US" sz="1600" i="1">
                                      <a:latin typeface="Cambria Math" panose="02040503050406030204" pitchFamily="18" charset="0"/>
                                      <a:cs typeface="Alef" panose="00000500000000000000" pitchFamily="2" charset="-79"/>
                                    </a:rPr>
                                    <m:t>𝑥</m:t>
                                  </m:r>
                                </m:e>
                              </m:acc>
                              <m:r>
                                <a:rPr lang="en-US" sz="1600" i="1">
                                  <a:latin typeface="Cambria Math" panose="02040503050406030204" pitchFamily="18" charset="0"/>
                                  <a:cs typeface="Alef" panose="00000500000000000000" pitchFamily="2" charset="-79"/>
                                </a:rPr>
                                <m:t>−</m:t>
                              </m:r>
                              <m:acc>
                                <m:accPr>
                                  <m:chr m:val="̅"/>
                                  <m:ctrlPr>
                                    <a:rPr lang="en-US" sz="1600" i="1">
                                      <a:latin typeface="Cambria Math" panose="02040503050406030204" pitchFamily="18" charset="0"/>
                                      <a:cs typeface="Alef" panose="00000500000000000000" pitchFamily="2" charset="-79"/>
                                    </a:rPr>
                                  </m:ctrlPr>
                                </m:accPr>
                                <m:e>
                                  <m:r>
                                    <a:rPr lang="en-US" sz="1600" i="1">
                                      <a:latin typeface="Cambria Math" panose="02040503050406030204" pitchFamily="18" charset="0"/>
                                      <a:cs typeface="Alef" panose="00000500000000000000" pitchFamily="2" charset="-79"/>
                                    </a:rPr>
                                    <m:t>𝑦</m:t>
                                  </m:r>
                                </m:e>
                              </m:acc>
                            </m:e>
                          </m:d>
                          <m:r>
                            <a:rPr lang="en-US" sz="1600" b="0" i="1" smtClean="0">
                              <a:latin typeface="Cambria Math" panose="02040503050406030204" pitchFamily="18" charset="0"/>
                              <a:cs typeface="Alef" panose="00000500000000000000" pitchFamily="2" charset="-79"/>
                            </a:rPr>
                            <m:t>−(</m:t>
                          </m:r>
                          <m:sSub>
                            <m:sSubPr>
                              <m:ctrlPr>
                                <a:rPr lang="en-US" sz="1600" i="1">
                                  <a:latin typeface="Cambria Math" panose="02040503050406030204" pitchFamily="18" charset="0"/>
                                  <a:cs typeface="Alef" panose="00000500000000000000" pitchFamily="2" charset="-79"/>
                                </a:rPr>
                              </m:ctrlPr>
                            </m:sSubPr>
                            <m:e>
                              <m:r>
                                <a:rPr lang="en-US" sz="1600" i="1">
                                  <a:latin typeface="Cambria Math" panose="02040503050406030204" pitchFamily="18" charset="0"/>
                                  <a:ea typeface="Cambria Math" panose="02040503050406030204" pitchFamily="18" charset="0"/>
                                </a:rPr>
                                <m:t>𝜇</m:t>
                              </m:r>
                            </m:e>
                            <m:sub>
                              <m:r>
                                <a:rPr lang="en-US" sz="1600" i="1">
                                  <a:latin typeface="Cambria Math" panose="02040503050406030204" pitchFamily="18" charset="0"/>
                                  <a:ea typeface="Cambria Math" panose="02040503050406030204" pitchFamily="18" charset="0"/>
                                </a:rPr>
                                <m:t>𝑥</m:t>
                              </m:r>
                            </m:sub>
                          </m:sSub>
                          <m:r>
                            <a:rPr lang="en-US" sz="1600" i="1">
                              <a:latin typeface="Cambria Math" panose="02040503050406030204" pitchFamily="18" charset="0"/>
                              <a:cs typeface="Alef" panose="00000500000000000000" pitchFamily="2" charset="-79"/>
                            </a:rPr>
                            <m:t>−</m:t>
                          </m:r>
                          <m:sSub>
                            <m:sSubPr>
                              <m:ctrlPr>
                                <a:rPr lang="en-US" sz="1600" i="1">
                                  <a:latin typeface="Cambria Math" panose="02040503050406030204" pitchFamily="18" charset="0"/>
                                  <a:cs typeface="Alef" panose="00000500000000000000" pitchFamily="2" charset="-79"/>
                                </a:rPr>
                              </m:ctrlPr>
                            </m:sSubPr>
                            <m:e>
                              <m:r>
                                <a:rPr lang="en-US" sz="1600" i="1">
                                  <a:latin typeface="Cambria Math" panose="02040503050406030204" pitchFamily="18" charset="0"/>
                                  <a:ea typeface="Cambria Math" panose="02040503050406030204" pitchFamily="18" charset="0"/>
                                </a:rPr>
                                <m:t>𝜇</m:t>
                              </m:r>
                            </m:e>
                            <m:sub>
                              <m:r>
                                <a:rPr lang="en-US" sz="1600" i="1">
                                  <a:latin typeface="Cambria Math" panose="02040503050406030204" pitchFamily="18" charset="0"/>
                                  <a:ea typeface="Cambria Math" panose="02040503050406030204" pitchFamily="18" charset="0"/>
                                </a:rPr>
                                <m:t>𝑦</m:t>
                              </m:r>
                            </m:sub>
                          </m:sSub>
                          <m:r>
                            <a:rPr lang="en-US" sz="1600" b="0" i="1" smtClean="0">
                              <a:latin typeface="Cambria Math" panose="02040503050406030204" pitchFamily="18" charset="0"/>
                              <a:ea typeface="Cambria Math" panose="02040503050406030204" pitchFamily="18" charset="0"/>
                            </a:rPr>
                            <m:t>)</m:t>
                          </m:r>
                        </m:num>
                        <m:den>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cs typeface="Alef" panose="00000500000000000000" pitchFamily="2" charset="-79"/>
                                    </a:rPr>
                                  </m:ctrlPr>
                                </m:accPr>
                                <m:e>
                                  <m:r>
                                    <a:rPr lang="en-US" sz="1600" i="1">
                                      <a:latin typeface="Cambria Math" panose="02040503050406030204" pitchFamily="18" charset="0"/>
                                      <a:cs typeface="Alef" panose="00000500000000000000" pitchFamily="2" charset="-79"/>
                                    </a:rPr>
                                    <m:t>𝑠</m:t>
                                  </m:r>
                                </m:e>
                              </m:acc>
                            </m:e>
                            <m:sub>
                              <m:r>
                                <a:rPr lang="en-US" sz="1600" i="1">
                                  <a:latin typeface="Cambria Math" panose="02040503050406030204" pitchFamily="18" charset="0"/>
                                </a:rPr>
                                <m:t>𝑝𝑜𝑜𝑙𝑒𝑑</m:t>
                              </m:r>
                            </m:sub>
                          </m:sSub>
                          <m:rad>
                            <m:radPr>
                              <m:degHide m:val="on"/>
                              <m:ctrlPr>
                                <a:rPr lang="en-US" sz="1600" i="1">
                                  <a:latin typeface="Cambria Math" panose="02040503050406030204" pitchFamily="18" charset="0"/>
                                </a:rPr>
                              </m:ctrlPr>
                            </m:radPr>
                            <m:deg/>
                            <m:e>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1</m:t>
                                      </m:r>
                                    </m:num>
                                    <m:den>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𝑥</m:t>
                                          </m:r>
                                        </m:sub>
                                      </m:sSub>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𝑦</m:t>
                                          </m:r>
                                        </m:sub>
                                      </m:sSub>
                                    </m:den>
                                  </m:f>
                                </m:e>
                              </m:d>
                            </m:e>
                          </m:rad>
                        </m:den>
                      </m:f>
                    </m:oMath>
                  </m:oMathPara>
                </a14:m>
                <a:endParaRPr lang="en-US" sz="1600" dirty="0">
                  <a:latin typeface="Alef" panose="00000500000000000000" pitchFamily="2" charset="-79"/>
                  <a:cs typeface="Alef" panose="00000500000000000000" pitchFamily="2" charset="-79"/>
                </a:endParaRPr>
              </a:p>
              <a:p>
                <a:pPr marL="0" indent="0" algn="l" rtl="0">
                  <a:buNone/>
                </a:pPr>
                <a:endParaRPr lang="en-US" sz="1600" dirty="0">
                  <a:latin typeface="Alef" panose="00000500000000000000" pitchFamily="2" charset="-79"/>
                  <a:cs typeface="Alef" panose="00000500000000000000" pitchFamily="2" charset="-79"/>
                </a:endParaRPr>
              </a:p>
              <a:p>
                <a:pPr marL="0" indent="0" algn="l" rtl="0">
                  <a:buNone/>
                </a:pPr>
                <a:endParaRPr lang="en-US" sz="1600" dirty="0">
                  <a:latin typeface="Alef" panose="00000500000000000000" pitchFamily="2" charset="-79"/>
                  <a:cs typeface="Alef" panose="00000500000000000000" pitchFamily="2" charset="-79"/>
                </a:endParaRPr>
              </a:p>
              <a:p>
                <a:pPr marL="0" indent="0" algn="l" rtl="0">
                  <a:buNone/>
                </a:pPr>
                <a:r>
                  <a:rPr lang="en-US" sz="2000" dirty="0">
                    <a:latin typeface="Alef" panose="00000500000000000000" pitchFamily="2" charset="-79"/>
                    <a:cs typeface="Alef" panose="00000500000000000000" pitchFamily="2" charset="-79"/>
                  </a:rPr>
                  <a:t>And since we now </a:t>
                </a:r>
                <a:r>
                  <a:rPr lang="en-US" sz="2000" b="1" dirty="0">
                    <a:latin typeface="Alef" panose="00000500000000000000" pitchFamily="2" charset="-79"/>
                    <a:cs typeface="Alef" panose="00000500000000000000" pitchFamily="2" charset="-79"/>
                  </a:rPr>
                  <a:t>have a t value </a:t>
                </a:r>
                <a:r>
                  <a:rPr lang="en-US" sz="2000" dirty="0">
                    <a:latin typeface="Alef" panose="00000500000000000000" pitchFamily="2" charset="-79"/>
                    <a:cs typeface="Alef" panose="00000500000000000000" pitchFamily="2" charset="-79"/>
                  </a:rPr>
                  <a:t>(and </a:t>
                </a:r>
                <a:r>
                  <a:rPr lang="en-US" sz="2000" dirty="0" err="1">
                    <a:latin typeface="Alef" panose="00000500000000000000" pitchFamily="2" charset="-79"/>
                    <a:cs typeface="Alef" panose="00000500000000000000" pitchFamily="2" charset="-79"/>
                  </a:rPr>
                  <a:t>df’s</a:t>
                </a:r>
                <a:r>
                  <a:rPr lang="en-US" sz="2000" dirty="0">
                    <a:latin typeface="Alef" panose="00000500000000000000" pitchFamily="2" charset="-79"/>
                    <a:cs typeface="Alef" panose="00000500000000000000" pitchFamily="2" charset="-79"/>
                  </a:rPr>
                  <a:t>), </a:t>
                </a:r>
                <a:r>
                  <a:rPr lang="en-US" sz="2000" b="1" dirty="0">
                    <a:latin typeface="Alef" panose="00000500000000000000" pitchFamily="2" charset="-79"/>
                    <a:cs typeface="Alef" panose="00000500000000000000" pitchFamily="2" charset="-79"/>
                  </a:rPr>
                  <a:t>we can compute a p-value</a:t>
                </a:r>
                <a:r>
                  <a:rPr lang="en-US" sz="2000" dirty="0">
                    <a:latin typeface="Alef" panose="00000500000000000000" pitchFamily="2" charset="-79"/>
                    <a:cs typeface="Alef" panose="00000500000000000000" pitchFamily="2" charset="-79"/>
                  </a:rPr>
                  <a:t> to test whether our sample’s statistic is “extreme enough”.</a:t>
                </a:r>
              </a:p>
              <a:p>
                <a:pPr algn="l" rtl="0"/>
                <a:r>
                  <a:rPr lang="en-US" sz="2000" b="1" dirty="0">
                    <a:latin typeface="Alef" panose="00000500000000000000" pitchFamily="2" charset="-79"/>
                    <a:cs typeface="Alef" panose="00000500000000000000" pitchFamily="2" charset="-79"/>
                  </a:rPr>
                  <a:t>If p &lt; </a:t>
                </a:r>
                <a14:m>
                  <m:oMath xmlns:m="http://schemas.openxmlformats.org/officeDocument/2006/math">
                    <m:r>
                      <a:rPr lang="en-US" sz="2000" b="1" i="1" smtClean="0">
                        <a:latin typeface="Cambria Math" panose="02040503050406030204" pitchFamily="18" charset="0"/>
                      </a:rPr>
                      <m:t>𝛂</m:t>
                    </m:r>
                  </m:oMath>
                </a14:m>
                <a:r>
                  <a:rPr lang="en-US" sz="2000" b="1" dirty="0">
                    <a:latin typeface="Alef" panose="00000500000000000000" pitchFamily="2" charset="-79"/>
                    <a:cs typeface="Alef" panose="00000500000000000000" pitchFamily="2" charset="-79"/>
                  </a:rPr>
                  <a:t>, we reject H0 </a:t>
                </a:r>
                <a:r>
                  <a:rPr lang="en-US" sz="2000" dirty="0">
                    <a:latin typeface="Alef" panose="00000500000000000000" pitchFamily="2" charset="-79"/>
                    <a:cs typeface="Alef" panose="00000500000000000000" pitchFamily="2" charset="-79"/>
                  </a:rPr>
                  <a:t>(in the two-tailed version,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Times New Roman" panose="020206030504050203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𝑥</m:t>
                        </m:r>
                      </m:sub>
                    </m:sSub>
                    <m:r>
                      <a:rPr lang="en-US" sz="2000" i="1">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Times New Roman" panose="020206030504050203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𝑦</m:t>
                        </m:r>
                      </m:sub>
                    </m:sSub>
                  </m:oMath>
                </a14:m>
                <a:r>
                  <a:rPr lang="en-US" sz="2000" dirty="0">
                    <a:latin typeface="Alef" panose="00000500000000000000" pitchFamily="2" charset="-79"/>
                    <a:cs typeface="Alef" panose="00000500000000000000" pitchFamily="2" charset="-79"/>
                  </a:rPr>
                  <a:t>), providing support for the alternative, H1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Times New Roman" panose="020206030504050203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𝑥</m:t>
                        </m:r>
                      </m:sub>
                    </m:sSub>
                    <m:r>
                      <a:rPr lang="en-US" sz="200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Times New Roman" panose="02020603050405020304" pitchFamily="18" charset="0"/>
                            <a:cs typeface="Arial" panose="020B0604020202020204" pitchFamily="34" charset="0"/>
                          </a:rPr>
                          <m:t>𝜇</m:t>
                        </m:r>
                      </m:e>
                      <m:sub>
                        <m:r>
                          <a:rPr lang="en-US" sz="2000" i="1">
                            <a:latin typeface="Cambria Math" panose="02040503050406030204" pitchFamily="18" charset="0"/>
                            <a:cs typeface="Arial" panose="020B0604020202020204" pitchFamily="34" charset="0"/>
                          </a:rPr>
                          <m:t>𝑦</m:t>
                        </m:r>
                      </m:sub>
                    </m:sSub>
                  </m:oMath>
                </a14:m>
                <a:r>
                  <a:rPr lang="en-US" sz="2000" dirty="0">
                    <a:latin typeface="Alef" panose="00000500000000000000" pitchFamily="2" charset="-79"/>
                    <a:cs typeface="Alef" panose="00000500000000000000" pitchFamily="2" charset="-79"/>
                  </a:rPr>
                  <a:t>), meaning: </a:t>
                </a:r>
                <a:r>
                  <a:rPr lang="en-US" sz="2000" b="1" dirty="0">
                    <a:latin typeface="Alef" panose="00000500000000000000" pitchFamily="2" charset="-79"/>
                    <a:cs typeface="Alef" panose="00000500000000000000" pitchFamily="2" charset="-79"/>
                  </a:rPr>
                  <a:t>Evidence for some difference between the two groups</a:t>
                </a:r>
                <a:r>
                  <a:rPr lang="en-US" sz="2000" dirty="0">
                    <a:latin typeface="Alef" panose="00000500000000000000" pitchFamily="2" charset="-79"/>
                    <a:cs typeface="Alef" panose="00000500000000000000" pitchFamily="2" charset="-79"/>
                  </a:rPr>
                  <a:t>.</a:t>
                </a:r>
              </a:p>
              <a:p>
                <a:pPr algn="l" rtl="0"/>
                <a:r>
                  <a:rPr lang="en-US" sz="2000" b="1" dirty="0">
                    <a:latin typeface="Alef" panose="00000500000000000000" pitchFamily="2" charset="-79"/>
                    <a:cs typeface="Alef" panose="00000500000000000000" pitchFamily="2" charset="-79"/>
                  </a:rPr>
                  <a:t>If p &gt; </a:t>
                </a:r>
                <a14:m>
                  <m:oMath xmlns:m="http://schemas.openxmlformats.org/officeDocument/2006/math">
                    <m:r>
                      <a:rPr lang="en-US" sz="2000" b="1" i="1" smtClean="0">
                        <a:latin typeface="Cambria Math" panose="02040503050406030204" pitchFamily="18" charset="0"/>
                      </a:rPr>
                      <m:t>𝛂</m:t>
                    </m:r>
                  </m:oMath>
                </a14:m>
                <a:r>
                  <a:rPr lang="en-US" sz="2000" b="1" dirty="0">
                    <a:latin typeface="Alef" panose="00000500000000000000" pitchFamily="2" charset="-79"/>
                    <a:cs typeface="Alef" panose="00000500000000000000" pitchFamily="2" charset="-79"/>
                  </a:rPr>
                  <a:t>, we do not reject H0. </a:t>
                </a:r>
                <a:endParaRPr lang="en-US" sz="1600" b="1" dirty="0">
                  <a:latin typeface="Alef" panose="00000500000000000000" pitchFamily="2" charset="-79"/>
                  <a:cs typeface="Alef" panose="00000500000000000000" pitchFamily="2" charset="-79"/>
                </a:endParaRPr>
              </a:p>
              <a:p>
                <a:pPr algn="l" rtl="0"/>
                <a:endParaRPr lang="en-US" sz="1600" dirty="0">
                  <a:latin typeface="Alef" panose="00000500000000000000" pitchFamily="2" charset="-79"/>
                  <a:cs typeface="Alef" panose="00000500000000000000" pitchFamily="2" charset="-79"/>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14353" y="1569250"/>
                <a:ext cx="11098280" cy="5032375"/>
              </a:xfrm>
              <a:blipFill>
                <a:blip r:embed="rId2"/>
                <a:stretch>
                  <a:fillRect l="-604" t="-1090"/>
                </a:stretch>
              </a:blipFill>
            </p:spPr>
            <p:txBody>
              <a:bodyPr/>
              <a:lstStyle/>
              <a:p>
                <a:r>
                  <a:rPr lang="en-US">
                    <a:noFill/>
                  </a:rPr>
                  <a:t> </a:t>
                </a:r>
              </a:p>
            </p:txBody>
          </p:sp>
        </mc:Fallback>
      </mc:AlternateContent>
    </p:spTree>
    <p:extLst>
      <p:ext uri="{BB962C8B-B14F-4D97-AF65-F5344CB8AC3E}">
        <p14:creationId xmlns:p14="http://schemas.microsoft.com/office/powerpoint/2010/main" val="3615239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 y="160027"/>
            <a:ext cx="11211560" cy="906774"/>
          </a:xfrm>
        </p:spPr>
        <p:txBody>
          <a:bodyPr/>
          <a:lstStyle/>
          <a:p>
            <a:pPr algn="l" rtl="0"/>
            <a:r>
              <a:rPr lang="en-US" sz="4000" dirty="0">
                <a:latin typeface="Alef" panose="00000500000000000000" pitchFamily="2" charset="-79"/>
                <a:cs typeface="Alef" panose="00000500000000000000" pitchFamily="2" charset="-79"/>
              </a:rPr>
              <a:t>Back to our example…</a:t>
            </a:r>
            <a:endParaRPr lang="he-IL" sz="4000" dirty="0">
              <a:latin typeface="Alef" panose="00000500000000000000" pitchFamily="2" charset="-79"/>
              <a:cs typeface="Alef" panose="00000500000000000000" pitchFamily="2" charset="-79"/>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9550" y="1181100"/>
                <a:ext cx="11505633" cy="5516873"/>
              </a:xfrm>
            </p:spPr>
            <p:txBody>
              <a:bodyPr>
                <a:normAutofit lnSpcReduction="10000"/>
              </a:bodyPr>
              <a:lstStyle/>
              <a:p>
                <a:pPr marL="0" indent="0" algn="l" rtl="0">
                  <a:buNone/>
                </a:pPr>
                <a14:m>
                  <m:oMath xmlns:m="http://schemas.openxmlformats.org/officeDocument/2006/math">
                    <m:sSub>
                      <m:sSubPr>
                        <m:ctrlPr>
                          <a:rPr lang="en-US" sz="1600" i="1" smtClean="0">
                            <a:latin typeface="Cambria Math" panose="02040503050406030204" pitchFamily="18" charset="0"/>
                            <a:cs typeface="Alef" panose="00000500000000000000" pitchFamily="2" charset="-79"/>
                          </a:rPr>
                        </m:ctrlPr>
                      </m:sSubPr>
                      <m:e>
                        <m:r>
                          <m:rPr>
                            <m:nor/>
                          </m:rPr>
                          <a:rPr lang="en-US" sz="1600" dirty="0">
                            <a:latin typeface="Alef" panose="00000500000000000000" pitchFamily="2" charset="-79"/>
                            <a:cs typeface="Alef" panose="00000500000000000000" pitchFamily="2" charset="-79"/>
                          </a:rPr>
                          <m:t>n</m:t>
                        </m:r>
                      </m:e>
                      <m:sub>
                        <m:r>
                          <a:rPr lang="en-US" sz="1600" b="0" i="1" smtClean="0">
                            <a:latin typeface="Cambria Math" panose="02040503050406030204" pitchFamily="18" charset="0"/>
                            <a:cs typeface="Alef" panose="00000500000000000000" pitchFamily="2" charset="-79"/>
                          </a:rPr>
                          <m:t>𝑥</m:t>
                        </m:r>
                      </m:sub>
                    </m:sSub>
                    <m:r>
                      <a:rPr lang="en-US" sz="1600" b="0" i="1" smtClean="0">
                        <a:latin typeface="Cambria Math" panose="02040503050406030204" pitchFamily="18" charset="0"/>
                        <a:cs typeface="Alef" panose="00000500000000000000" pitchFamily="2" charset="-79"/>
                      </a:rPr>
                      <m:t>=</m:t>
                    </m:r>
                    <m:r>
                      <a:rPr lang="en-US" sz="1600" b="0" i="1" smtClean="0">
                        <a:latin typeface="Cambria Math" panose="02040503050406030204" pitchFamily="18" charset="0"/>
                        <a:cs typeface="Alef" panose="00000500000000000000" pitchFamily="2" charset="-79"/>
                      </a:rPr>
                      <m:t>28</m:t>
                    </m:r>
                  </m:oMath>
                </a14:m>
                <a:r>
                  <a:rPr lang="en-US" sz="1600" dirty="0">
                    <a:latin typeface="Alef" panose="00000500000000000000" pitchFamily="2" charset="-79"/>
                    <a:cs typeface="Alef" panose="00000500000000000000" pitchFamily="2" charset="-79"/>
                  </a:rPr>
                  <a:t>, </a:t>
                </a:r>
                <a14:m>
                  <m:oMath xmlns:m="http://schemas.openxmlformats.org/officeDocument/2006/math">
                    <m:sSub>
                      <m:sSubPr>
                        <m:ctrlPr>
                          <a:rPr lang="en-US" sz="1600" i="1">
                            <a:latin typeface="Cambria Math" panose="02040503050406030204" pitchFamily="18" charset="0"/>
                            <a:cs typeface="Alef" panose="00000500000000000000" pitchFamily="2" charset="-79"/>
                          </a:rPr>
                        </m:ctrlPr>
                      </m:sSubPr>
                      <m:e>
                        <m:r>
                          <m:rPr>
                            <m:nor/>
                          </m:rPr>
                          <a:rPr lang="en-US" sz="1600" dirty="0">
                            <a:latin typeface="Alef" panose="00000500000000000000" pitchFamily="2" charset="-79"/>
                            <a:cs typeface="Alef" panose="00000500000000000000" pitchFamily="2" charset="-79"/>
                          </a:rPr>
                          <m:t>n</m:t>
                        </m:r>
                      </m:e>
                      <m:sub>
                        <m:r>
                          <a:rPr lang="en-US" sz="1600" b="0" i="1" smtClean="0">
                            <a:latin typeface="Cambria Math" panose="02040503050406030204" pitchFamily="18" charset="0"/>
                            <a:cs typeface="Alef" panose="00000500000000000000" pitchFamily="2" charset="-79"/>
                          </a:rPr>
                          <m:t>𝑦</m:t>
                        </m:r>
                      </m:sub>
                    </m:sSub>
                    <m:r>
                      <a:rPr lang="en-US" sz="1600" i="1">
                        <a:latin typeface="Cambria Math" panose="02040503050406030204" pitchFamily="18" charset="0"/>
                        <a:cs typeface="Alef" panose="00000500000000000000" pitchFamily="2" charset="-79"/>
                      </a:rPr>
                      <m:t>=</m:t>
                    </m:r>
                    <m:r>
                      <a:rPr lang="en-US" sz="1600" i="1">
                        <a:latin typeface="Cambria Math" panose="02040503050406030204" pitchFamily="18" charset="0"/>
                        <a:cs typeface="Alef" panose="00000500000000000000" pitchFamily="2" charset="-79"/>
                      </a:rPr>
                      <m:t>24</m:t>
                    </m:r>
                  </m:oMath>
                </a14:m>
                <a:r>
                  <a:rPr lang="en-US" sz="1600" dirty="0">
                    <a:latin typeface="Alef" panose="00000500000000000000" pitchFamily="2" charset="-79"/>
                    <a:cs typeface="Alef" panose="00000500000000000000" pitchFamily="2" charset="-79"/>
                  </a:rPr>
                  <a:t>,; </a:t>
                </a:r>
                <a14:m>
                  <m:oMath xmlns:m="http://schemas.openxmlformats.org/officeDocument/2006/math">
                    <m:acc>
                      <m:accPr>
                        <m:chr m:val="̅"/>
                        <m:ctrlPr>
                          <a:rPr lang="en-US" sz="1600" i="1" smtClean="0">
                            <a:latin typeface="Cambria Math" panose="02040503050406030204" pitchFamily="18" charset="0"/>
                            <a:cs typeface="Alef" panose="00000500000000000000" pitchFamily="2" charset="-79"/>
                          </a:rPr>
                        </m:ctrlPr>
                      </m:accPr>
                      <m:e>
                        <m:r>
                          <a:rPr lang="en-US" sz="1600" b="0" i="1" smtClean="0">
                            <a:latin typeface="Cambria Math" panose="02040503050406030204" pitchFamily="18" charset="0"/>
                            <a:cs typeface="Alef" panose="00000500000000000000" pitchFamily="2" charset="-79"/>
                          </a:rPr>
                          <m:t>𝑥</m:t>
                        </m:r>
                      </m:e>
                    </m:acc>
                    <m:r>
                      <a:rPr lang="en-US" sz="1600" b="0" i="1" smtClean="0">
                        <a:latin typeface="Cambria Math" panose="02040503050406030204" pitchFamily="18" charset="0"/>
                        <a:cs typeface="Alef" panose="00000500000000000000" pitchFamily="2" charset="-79"/>
                      </a:rPr>
                      <m:t>=</m:t>
                    </m:r>
                    <m:r>
                      <a:rPr lang="en-US" sz="1600" b="0" i="1" smtClean="0">
                        <a:latin typeface="Cambria Math" panose="02040503050406030204" pitchFamily="18" charset="0"/>
                        <a:cs typeface="Alef" panose="00000500000000000000" pitchFamily="2" charset="-79"/>
                      </a:rPr>
                      <m:t>0</m:t>
                    </m:r>
                    <m:r>
                      <a:rPr lang="en-US" sz="1600" b="0" i="1" smtClean="0">
                        <a:latin typeface="Cambria Math" panose="02040503050406030204" pitchFamily="18" charset="0"/>
                        <a:cs typeface="Alef" panose="00000500000000000000" pitchFamily="2" charset="-79"/>
                      </a:rPr>
                      <m:t>.</m:t>
                    </m:r>
                    <m:r>
                      <a:rPr lang="en-US" sz="1600" b="0" i="1" smtClean="0">
                        <a:latin typeface="Cambria Math" panose="02040503050406030204" pitchFamily="18" charset="0"/>
                        <a:cs typeface="Alef" panose="00000500000000000000" pitchFamily="2" charset="-79"/>
                      </a:rPr>
                      <m:t>725</m:t>
                    </m:r>
                  </m:oMath>
                </a14:m>
                <a:r>
                  <a:rPr lang="en-US" sz="1600" dirty="0">
                    <a:latin typeface="Alef" panose="00000500000000000000" pitchFamily="2" charset="-79"/>
                    <a:ea typeface="Calibri" panose="020F0502020204030204" pitchFamily="34" charset="0"/>
                    <a:cs typeface="Alef" panose="00000500000000000000" pitchFamily="2" charset="-79"/>
                  </a:rPr>
                  <a:t>, </a:t>
                </a:r>
                <a14:m>
                  <m:oMath xmlns:m="http://schemas.openxmlformats.org/officeDocument/2006/math">
                    <m:acc>
                      <m:accPr>
                        <m:chr m:val="̅"/>
                        <m:ctrlPr>
                          <a:rPr lang="en-US" sz="1600" i="1">
                            <a:latin typeface="Cambria Math" panose="02040503050406030204" pitchFamily="18" charset="0"/>
                            <a:cs typeface="Alef" panose="00000500000000000000" pitchFamily="2" charset="-79"/>
                          </a:rPr>
                        </m:ctrlPr>
                      </m:accPr>
                      <m:e>
                        <m:r>
                          <a:rPr lang="en-US" sz="1600" b="0" i="1" smtClean="0">
                            <a:latin typeface="Cambria Math" panose="02040503050406030204" pitchFamily="18" charset="0"/>
                            <a:cs typeface="Alef" panose="00000500000000000000" pitchFamily="2" charset="-79"/>
                          </a:rPr>
                          <m:t>𝑦</m:t>
                        </m:r>
                      </m:e>
                    </m:acc>
                    <m:r>
                      <a:rPr lang="en-US" sz="1600" i="1">
                        <a:latin typeface="Cambria Math" panose="02040503050406030204" pitchFamily="18" charset="0"/>
                        <a:cs typeface="Alef" panose="00000500000000000000" pitchFamily="2" charset="-79"/>
                      </a:rPr>
                      <m:t>=</m:t>
                    </m:r>
                    <m:r>
                      <a:rPr lang="en-US" sz="1600" i="1">
                        <a:latin typeface="Cambria Math" panose="02040503050406030204" pitchFamily="18" charset="0"/>
                        <a:cs typeface="Alef" panose="00000500000000000000" pitchFamily="2" charset="-79"/>
                      </a:rPr>
                      <m:t>0</m:t>
                    </m:r>
                    <m:r>
                      <a:rPr lang="en-US" sz="1600" i="1">
                        <a:latin typeface="Cambria Math" panose="02040503050406030204" pitchFamily="18" charset="0"/>
                        <a:cs typeface="Alef" panose="00000500000000000000" pitchFamily="2" charset="-79"/>
                      </a:rPr>
                      <m:t>.</m:t>
                    </m:r>
                    <m:r>
                      <a:rPr lang="en-US" sz="1600" b="0" i="1" smtClean="0">
                        <a:latin typeface="Cambria Math" panose="02040503050406030204" pitchFamily="18" charset="0"/>
                        <a:cs typeface="Alef" panose="00000500000000000000" pitchFamily="2" charset="-79"/>
                      </a:rPr>
                      <m:t>615</m:t>
                    </m:r>
                    <m:r>
                      <a:rPr lang="en-US" sz="1600" b="0" i="1" smtClean="0">
                        <a:latin typeface="Cambria Math" panose="02040503050406030204" pitchFamily="18" charset="0"/>
                        <a:cs typeface="Alef" panose="00000500000000000000" pitchFamily="2" charset="-79"/>
                      </a:rPr>
                      <m:t>, </m:t>
                    </m:r>
                  </m:oMath>
                </a14:m>
                <a:r>
                  <a:rPr lang="en-US" sz="1600" dirty="0">
                    <a:latin typeface="Alef" panose="00000500000000000000" pitchFamily="2" charset="-79"/>
                    <a:ea typeface="Calibri" panose="020F0502020204030204" pitchFamily="34" charset="0"/>
                    <a:cs typeface="Alef" panose="00000500000000000000" pitchFamily="2" charset="-79"/>
                  </a:rPr>
                  <a:t> </a:t>
                </a:r>
                <a14:m>
                  <m:oMath xmlns:m="http://schemas.openxmlformats.org/officeDocument/2006/math">
                    <m:sSub>
                      <m:sSubPr>
                        <m:ctrlPr>
                          <a:rPr lang="en-US" sz="1600" i="1" dirty="0" smtClean="0">
                            <a:latin typeface="Cambria Math" panose="02040503050406030204" pitchFamily="18" charset="0"/>
                            <a:cs typeface="Alef" panose="00000500000000000000" pitchFamily="2" charset="-79"/>
                          </a:rPr>
                        </m:ctrlPr>
                      </m:sSubPr>
                      <m:e>
                        <m:acc>
                          <m:accPr>
                            <m:chr m:val="̂"/>
                            <m:ctrlPr>
                              <a:rPr lang="en-US" sz="1600" i="1" dirty="0" smtClean="0">
                                <a:latin typeface="Cambria Math" panose="02040503050406030204" pitchFamily="18" charset="0"/>
                                <a:cs typeface="Alef" panose="00000500000000000000" pitchFamily="2" charset="-79"/>
                              </a:rPr>
                            </m:ctrlPr>
                          </m:accPr>
                          <m:e>
                            <m:r>
                              <a:rPr lang="en-US" sz="1600" b="0" i="1" dirty="0" smtClean="0">
                                <a:latin typeface="Cambria Math" panose="02040503050406030204" pitchFamily="18" charset="0"/>
                                <a:cs typeface="Alef" panose="00000500000000000000" pitchFamily="2" charset="-79"/>
                              </a:rPr>
                              <m:t>𝑠</m:t>
                            </m:r>
                          </m:e>
                        </m:acc>
                      </m:e>
                      <m:sub>
                        <m:r>
                          <a:rPr lang="en-US" sz="1600" b="0" i="1" dirty="0" smtClean="0">
                            <a:latin typeface="Cambria Math" panose="02040503050406030204" pitchFamily="18" charset="0"/>
                            <a:cs typeface="Alef" panose="00000500000000000000" pitchFamily="2" charset="-79"/>
                          </a:rPr>
                          <m:t>𝑥</m:t>
                        </m:r>
                      </m:sub>
                    </m:sSub>
                    <m:r>
                      <a:rPr lang="en-US" sz="1600" b="0" i="1" dirty="0" smtClean="0">
                        <a:latin typeface="Cambria Math" panose="02040503050406030204" pitchFamily="18" charset="0"/>
                        <a:cs typeface="Alef" panose="00000500000000000000" pitchFamily="2" charset="-79"/>
                      </a:rPr>
                      <m:t>=</m:t>
                    </m:r>
                    <m:r>
                      <a:rPr lang="en-US" sz="1600" b="0" i="1" dirty="0" smtClean="0">
                        <a:latin typeface="Cambria Math" panose="02040503050406030204" pitchFamily="18" charset="0"/>
                        <a:cs typeface="Alef" panose="00000500000000000000" pitchFamily="2" charset="-79"/>
                      </a:rPr>
                      <m:t>0</m:t>
                    </m:r>
                    <m:r>
                      <a:rPr lang="en-US" sz="1600" b="0" i="1" dirty="0" smtClean="0">
                        <a:latin typeface="Cambria Math" panose="02040503050406030204" pitchFamily="18" charset="0"/>
                        <a:cs typeface="Alef" panose="00000500000000000000" pitchFamily="2" charset="-79"/>
                      </a:rPr>
                      <m:t>.</m:t>
                    </m:r>
                    <m:r>
                      <a:rPr lang="en-US" sz="1600" b="0" i="1" dirty="0" smtClean="0">
                        <a:latin typeface="Cambria Math" panose="02040503050406030204" pitchFamily="18" charset="0"/>
                        <a:cs typeface="Alef" panose="00000500000000000000" pitchFamily="2" charset="-79"/>
                      </a:rPr>
                      <m:t>162</m:t>
                    </m:r>
                  </m:oMath>
                </a14:m>
                <a:r>
                  <a:rPr lang="en-US" sz="1600" dirty="0">
                    <a:latin typeface="Alef" panose="00000500000000000000" pitchFamily="2" charset="-79"/>
                    <a:ea typeface="Calibri" panose="020F0502020204030204" pitchFamily="34" charset="0"/>
                    <a:cs typeface="Alef" panose="00000500000000000000" pitchFamily="2" charset="-79"/>
                  </a:rPr>
                  <a:t>, </a:t>
                </a:r>
                <a14:m>
                  <m:oMath xmlns:m="http://schemas.openxmlformats.org/officeDocument/2006/math">
                    <m:sSub>
                      <m:sSubPr>
                        <m:ctrlPr>
                          <a:rPr lang="en-US" sz="1600" i="1" dirty="0">
                            <a:latin typeface="Cambria Math" panose="02040503050406030204" pitchFamily="18" charset="0"/>
                            <a:cs typeface="Alef" panose="00000500000000000000" pitchFamily="2" charset="-79"/>
                          </a:rPr>
                        </m:ctrlPr>
                      </m:sSubPr>
                      <m:e>
                        <m:acc>
                          <m:accPr>
                            <m:chr m:val="̂"/>
                            <m:ctrlPr>
                              <a:rPr lang="en-US" sz="1600" i="1" dirty="0">
                                <a:latin typeface="Cambria Math" panose="02040503050406030204" pitchFamily="18" charset="0"/>
                                <a:cs typeface="Alef" panose="00000500000000000000" pitchFamily="2" charset="-79"/>
                              </a:rPr>
                            </m:ctrlPr>
                          </m:accPr>
                          <m:e>
                            <m:r>
                              <a:rPr lang="en-US" sz="1600" i="1" dirty="0">
                                <a:latin typeface="Cambria Math" panose="02040503050406030204" pitchFamily="18" charset="0"/>
                                <a:cs typeface="Alef" panose="00000500000000000000" pitchFamily="2" charset="-79"/>
                              </a:rPr>
                              <m:t>𝑠</m:t>
                            </m:r>
                          </m:e>
                        </m:acc>
                      </m:e>
                      <m:sub>
                        <m:r>
                          <a:rPr lang="en-US" sz="1600" b="0" i="1" dirty="0" smtClean="0">
                            <a:latin typeface="Cambria Math" panose="02040503050406030204" pitchFamily="18" charset="0"/>
                            <a:cs typeface="Alef" panose="00000500000000000000" pitchFamily="2" charset="-79"/>
                          </a:rPr>
                          <m:t>𝑦</m:t>
                        </m:r>
                      </m:sub>
                    </m:sSub>
                    <m:r>
                      <a:rPr lang="en-US" sz="1600" i="1" dirty="0">
                        <a:latin typeface="Cambria Math" panose="02040503050406030204" pitchFamily="18" charset="0"/>
                        <a:cs typeface="Alef" panose="00000500000000000000" pitchFamily="2" charset="-79"/>
                      </a:rPr>
                      <m:t>=</m:t>
                    </m:r>
                    <m:r>
                      <a:rPr lang="en-US" sz="1600" i="1" dirty="0">
                        <a:latin typeface="Cambria Math" panose="02040503050406030204" pitchFamily="18" charset="0"/>
                        <a:cs typeface="Alef" panose="00000500000000000000" pitchFamily="2" charset="-79"/>
                      </a:rPr>
                      <m:t>0</m:t>
                    </m:r>
                    <m:r>
                      <a:rPr lang="en-US" sz="1600" i="1" dirty="0">
                        <a:latin typeface="Cambria Math" panose="02040503050406030204" pitchFamily="18" charset="0"/>
                        <a:cs typeface="Alef" panose="00000500000000000000" pitchFamily="2" charset="-79"/>
                      </a:rPr>
                      <m:t>.</m:t>
                    </m:r>
                    <m:r>
                      <a:rPr lang="en-US" sz="1600" i="1" dirty="0">
                        <a:latin typeface="Cambria Math" panose="02040503050406030204" pitchFamily="18" charset="0"/>
                        <a:cs typeface="Alef" panose="00000500000000000000" pitchFamily="2" charset="-79"/>
                      </a:rPr>
                      <m:t>144</m:t>
                    </m:r>
                  </m:oMath>
                </a14:m>
                <a:endParaRPr lang="en-US" sz="1600" dirty="0">
                  <a:latin typeface="Alef" panose="00000500000000000000" pitchFamily="2" charset="-79"/>
                  <a:cs typeface="Alef" panose="00000500000000000000" pitchFamily="2" charset="-79"/>
                </a:endParaRPr>
              </a:p>
              <a:p>
                <a:pPr marL="0" indent="0" algn="l" rtl="0">
                  <a:buNone/>
                </a:pPr>
                <a:endParaRPr lang="en-US" sz="1600" dirty="0">
                  <a:latin typeface="Alef" panose="00000500000000000000" pitchFamily="2" charset="-79"/>
                  <a:cs typeface="Alef" panose="00000500000000000000" pitchFamily="2" charset="-79"/>
                </a:endParaRPr>
              </a:p>
              <a:p>
                <a:pPr marL="0" indent="0" algn="l" rtl="0">
                  <a:buNone/>
                </a:pPr>
                <a:r>
                  <a:rPr lang="en-US" sz="1600" dirty="0">
                    <a:latin typeface="Alef" panose="00000500000000000000" pitchFamily="2" charset="-79"/>
                    <a:cs typeface="Alef" panose="00000500000000000000" pitchFamily="2" charset="-79"/>
                  </a:rPr>
                  <a:t>Boring stuff:</a:t>
                </a:r>
              </a:p>
              <a:p>
                <a:pPr marL="0" indent="0" algn="l" rtl="0">
                  <a:buNone/>
                </a:pPr>
                <a14:m>
                  <m:oMath xmlns:m="http://schemas.openxmlformats.org/officeDocument/2006/math">
                    <m:sSubSup>
                      <m:sSubSupPr>
                        <m:ctrlPr>
                          <a:rPr lang="en-US" sz="1600" i="1" smtClean="0">
                            <a:latin typeface="Cambria Math" panose="02040503050406030204" pitchFamily="18" charset="0"/>
                          </a:rPr>
                        </m:ctrlPr>
                      </m:sSubSupPr>
                      <m:e>
                        <m:acc>
                          <m:accPr>
                            <m:chr m:val="̂"/>
                            <m:ctrlPr>
                              <a:rPr lang="en-US" sz="1600" i="1" smtClean="0">
                                <a:latin typeface="Cambria Math" panose="02040503050406030204" pitchFamily="18" charset="0"/>
                              </a:rPr>
                            </m:ctrlPr>
                          </m:accPr>
                          <m:e>
                            <m:r>
                              <a:rPr lang="en-US" sz="1600" b="0" i="1" smtClean="0">
                                <a:latin typeface="Cambria Math" panose="02040503050406030204" pitchFamily="18" charset="0"/>
                              </a:rPr>
                              <m:t>𝑠</m:t>
                            </m:r>
                          </m:e>
                        </m:acc>
                      </m:e>
                      <m:sub>
                        <m:r>
                          <a:rPr lang="en-US" sz="1600" b="0" i="1" smtClean="0">
                            <a:latin typeface="Cambria Math" panose="02040503050406030204" pitchFamily="18" charset="0"/>
                          </a:rPr>
                          <m:t>𝑝𝑜𝑜𝑙𝑒𝑑</m:t>
                        </m:r>
                      </m:sub>
                      <m:sup>
                        <m:r>
                          <a:rPr lang="en-US" sz="1600" b="0" i="1" smtClean="0">
                            <a:latin typeface="Cambria Math" panose="02040503050406030204" pitchFamily="18" charset="0"/>
                          </a:rPr>
                          <m:t>2</m:t>
                        </m:r>
                      </m:sup>
                    </m:sSubSup>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d>
                          <m:dPr>
                            <m:ctrlPr>
                              <a:rPr lang="en-US" sz="1600" b="0" i="1" smtClean="0">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𝑥</m:t>
                                </m:r>
                              </m:sub>
                            </m:sSub>
                            <m:r>
                              <a:rPr lang="en-US" sz="1600" b="0" i="1" smtClean="0">
                                <a:latin typeface="Cambria Math" panose="02040503050406030204" pitchFamily="18" charset="0"/>
                              </a:rPr>
                              <m:t>−</m:t>
                            </m:r>
                            <m:r>
                              <a:rPr lang="en-US" sz="1600" b="0" i="1" smtClean="0">
                                <a:latin typeface="Cambria Math" panose="02040503050406030204" pitchFamily="18" charset="0"/>
                              </a:rPr>
                              <m:t>1</m:t>
                            </m:r>
                          </m:e>
                        </m:d>
                        <m:r>
                          <a:rPr lang="en-US" sz="1600" b="0" i="1" smtClean="0">
                            <a:latin typeface="Cambria Math" panose="02040503050406030204" pitchFamily="18" charset="0"/>
                          </a:rPr>
                          <m:t>∗</m:t>
                        </m:r>
                        <m:sSubSup>
                          <m:sSubSupPr>
                            <m:ctrlPr>
                              <a:rPr lang="en-US" sz="1600" b="0" i="1" smtClean="0">
                                <a:latin typeface="Cambria Math" panose="02040503050406030204" pitchFamily="18" charset="0"/>
                              </a:rPr>
                            </m:ctrlPr>
                          </m:sSubSupPr>
                          <m:e>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𝑠</m:t>
                                </m:r>
                              </m:e>
                            </m:acc>
                          </m:e>
                          <m:sub>
                            <m:r>
                              <a:rPr lang="en-US" sz="1600" b="0" i="1" smtClean="0">
                                <a:latin typeface="Cambria Math" panose="02040503050406030204" pitchFamily="18" charset="0"/>
                              </a:rPr>
                              <m:t>𝑥</m:t>
                            </m:r>
                          </m:sub>
                          <m:sup>
                            <m:r>
                              <a:rPr lang="en-US" sz="1600" b="0" i="1" smtClean="0">
                                <a:latin typeface="Cambria Math" panose="02040503050406030204" pitchFamily="18" charset="0"/>
                              </a:rPr>
                              <m:t>2</m:t>
                            </m:r>
                          </m:sup>
                        </m:sSubSup>
                        <m:r>
                          <a:rPr lang="en-US" sz="1600" b="0" i="1" smtClean="0">
                            <a:latin typeface="Cambria Math" panose="02040503050406030204" pitchFamily="18" charset="0"/>
                          </a:rPr>
                          <m:t>+</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b="0" i="1" smtClean="0">
                                    <a:latin typeface="Cambria Math" panose="02040503050406030204" pitchFamily="18" charset="0"/>
                                  </a:rPr>
                                  <m:t>𝑦</m:t>
                                </m:r>
                              </m:sub>
                            </m:sSub>
                            <m:r>
                              <a:rPr lang="en-US" sz="1600" i="1">
                                <a:latin typeface="Cambria Math" panose="02040503050406030204" pitchFamily="18" charset="0"/>
                              </a:rPr>
                              <m:t>−</m:t>
                            </m:r>
                            <m:r>
                              <a:rPr lang="en-US" sz="1600" i="1">
                                <a:latin typeface="Cambria Math" panose="02040503050406030204" pitchFamily="18" charset="0"/>
                              </a:rPr>
                              <m:t>1</m:t>
                            </m:r>
                          </m:e>
                        </m:d>
                        <m:r>
                          <a:rPr lang="en-US" sz="1600" i="1">
                            <a:latin typeface="Cambria Math" panose="02040503050406030204" pitchFamily="18" charset="0"/>
                          </a:rPr>
                          <m:t>∗</m:t>
                        </m:r>
                        <m:sSubSup>
                          <m:sSubSupPr>
                            <m:ctrlPr>
                              <a:rPr lang="en-US" sz="1600" i="1">
                                <a:latin typeface="Cambria Math" panose="02040503050406030204" pitchFamily="18" charset="0"/>
                              </a:rPr>
                            </m:ctrlPr>
                          </m:sSubSupPr>
                          <m:e>
                            <m:acc>
                              <m:accPr>
                                <m:chr m:val="̂"/>
                                <m:ctrlPr>
                                  <a:rPr lang="en-US" sz="1600" i="1">
                                    <a:latin typeface="Cambria Math" panose="02040503050406030204" pitchFamily="18" charset="0"/>
                                  </a:rPr>
                                </m:ctrlPr>
                              </m:accPr>
                              <m:e>
                                <m:r>
                                  <a:rPr lang="en-US" sz="1600" i="1">
                                    <a:latin typeface="Cambria Math" panose="02040503050406030204" pitchFamily="18" charset="0"/>
                                  </a:rPr>
                                  <m:t>𝑠</m:t>
                                </m:r>
                              </m:e>
                            </m:acc>
                          </m:e>
                          <m:sub>
                            <m:r>
                              <a:rPr lang="en-US" sz="1600" b="0" i="1" smtClean="0">
                                <a:latin typeface="Cambria Math" panose="02040503050406030204" pitchFamily="18" charset="0"/>
                              </a:rPr>
                              <m:t>𝑦</m:t>
                            </m:r>
                          </m:sub>
                          <m:sup>
                            <m:r>
                              <a:rPr lang="en-US" sz="1600" i="1">
                                <a:latin typeface="Cambria Math" panose="02040503050406030204" pitchFamily="18" charset="0"/>
                              </a:rPr>
                              <m:t>2</m:t>
                            </m:r>
                          </m:sup>
                        </m:sSubSup>
                      </m:num>
                      <m:den>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𝑥</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b="0" i="1" smtClean="0">
                                <a:latin typeface="Cambria Math" panose="02040503050406030204" pitchFamily="18" charset="0"/>
                              </a:rPr>
                              <m:t>𝑦</m:t>
                            </m:r>
                          </m:sub>
                        </m:sSub>
                        <m:r>
                          <a:rPr lang="en-US" sz="1600" b="0" i="1" smtClean="0">
                            <a:latin typeface="Cambria Math" panose="02040503050406030204" pitchFamily="18" charset="0"/>
                          </a:rPr>
                          <m:t>−</m:t>
                        </m:r>
                        <m:r>
                          <a:rPr lang="en-US" sz="1600" b="0" i="1" smtClean="0">
                            <a:latin typeface="Cambria Math" panose="02040503050406030204" pitchFamily="18" charset="0"/>
                          </a:rPr>
                          <m:t>2</m:t>
                        </m:r>
                      </m:den>
                    </m:f>
                    <m:r>
                      <a:rPr lang="en-US" sz="1600" b="0" i="1" smtClean="0">
                        <a:latin typeface="Cambria Math" panose="02040503050406030204" pitchFamily="18" charset="0"/>
                      </a:rPr>
                      <m:t>=</m:t>
                    </m:r>
                  </m:oMath>
                </a14:m>
                <a:r>
                  <a:rPr lang="en-US" sz="1600" dirty="0"/>
                  <a:t> </a:t>
                </a:r>
                <a14:m>
                  <m:oMath xmlns:m="http://schemas.openxmlformats.org/officeDocument/2006/math">
                    <m:f>
                      <m:fPr>
                        <m:ctrlPr>
                          <a:rPr lang="en-US" sz="1600" i="1">
                            <a:latin typeface="Cambria Math" panose="02040503050406030204" pitchFamily="18" charset="0"/>
                          </a:rPr>
                        </m:ctrlPr>
                      </m:fPr>
                      <m:num>
                        <m:d>
                          <m:dPr>
                            <m:ctrlPr>
                              <a:rPr lang="en-US" sz="1600" i="1">
                                <a:latin typeface="Cambria Math" panose="02040503050406030204" pitchFamily="18" charset="0"/>
                              </a:rPr>
                            </m:ctrlPr>
                          </m:dPr>
                          <m:e>
                            <m:r>
                              <a:rPr lang="en-US" sz="1600" b="0" i="1" smtClean="0">
                                <a:latin typeface="Cambria Math" panose="02040503050406030204" pitchFamily="18" charset="0"/>
                              </a:rPr>
                              <m:t>27</m:t>
                            </m:r>
                          </m:e>
                        </m:d>
                        <m:r>
                          <a:rPr lang="en-US" sz="1600" i="1">
                            <a:latin typeface="Cambria Math" panose="02040503050406030204" pitchFamily="18" charset="0"/>
                          </a:rPr>
                          <m:t>∗</m:t>
                        </m:r>
                        <m:sSup>
                          <m:sSupPr>
                            <m:ctrlPr>
                              <a:rPr lang="en-US" sz="1600" i="1" smtClean="0">
                                <a:latin typeface="Cambria Math" panose="02040503050406030204" pitchFamily="18" charset="0"/>
                              </a:rPr>
                            </m:ctrlPr>
                          </m:sSupPr>
                          <m:e>
                            <m:r>
                              <a:rPr lang="en-US" sz="1600" i="1" dirty="0">
                                <a:latin typeface="Cambria Math" panose="02040503050406030204" pitchFamily="18" charset="0"/>
                                <a:cs typeface="Alef" panose="00000500000000000000" pitchFamily="2" charset="-79"/>
                              </a:rPr>
                              <m:t>0</m:t>
                            </m:r>
                            <m:r>
                              <a:rPr lang="en-US" sz="1600" i="1" dirty="0">
                                <a:latin typeface="Cambria Math" panose="02040503050406030204" pitchFamily="18" charset="0"/>
                                <a:cs typeface="Alef" panose="00000500000000000000" pitchFamily="2" charset="-79"/>
                              </a:rPr>
                              <m:t>.</m:t>
                            </m:r>
                            <m:r>
                              <a:rPr lang="en-US" sz="1600" i="1" dirty="0">
                                <a:latin typeface="Cambria Math" panose="02040503050406030204" pitchFamily="18" charset="0"/>
                                <a:cs typeface="Alef" panose="00000500000000000000" pitchFamily="2" charset="-79"/>
                              </a:rPr>
                              <m:t>162</m:t>
                            </m:r>
                          </m:e>
                          <m:sup>
                            <m:r>
                              <a:rPr lang="en-US" sz="1600" b="0" i="1" smtClean="0">
                                <a:latin typeface="Cambria Math" panose="02040503050406030204" pitchFamily="18" charset="0"/>
                              </a:rPr>
                              <m:t>2</m:t>
                            </m:r>
                          </m:sup>
                        </m:sSup>
                        <m:r>
                          <a:rPr lang="en-US" sz="1600" i="1">
                            <a:latin typeface="Cambria Math" panose="02040503050406030204" pitchFamily="18" charset="0"/>
                          </a:rPr>
                          <m:t>+</m:t>
                        </m:r>
                        <m:d>
                          <m:dPr>
                            <m:ctrlPr>
                              <a:rPr lang="en-US" sz="1600" i="1">
                                <a:latin typeface="Cambria Math" panose="02040503050406030204" pitchFamily="18" charset="0"/>
                              </a:rPr>
                            </m:ctrlPr>
                          </m:dPr>
                          <m:e>
                            <m:r>
                              <a:rPr lang="en-US" sz="1600" b="0" i="1" smtClean="0">
                                <a:latin typeface="Cambria Math" panose="02040503050406030204" pitchFamily="18" charset="0"/>
                              </a:rPr>
                              <m:t>23</m:t>
                            </m:r>
                          </m:e>
                        </m:d>
                        <m:r>
                          <a:rPr lang="en-US" sz="1600" i="1">
                            <a:latin typeface="Cambria Math" panose="02040503050406030204" pitchFamily="18" charset="0"/>
                          </a:rPr>
                          <m:t>∗</m:t>
                        </m:r>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0</m:t>
                            </m:r>
                            <m:r>
                              <a:rPr lang="en-US" sz="1600" b="0" i="1" smtClean="0">
                                <a:latin typeface="Cambria Math" panose="02040503050406030204" pitchFamily="18" charset="0"/>
                              </a:rPr>
                              <m:t>.</m:t>
                            </m:r>
                            <m:r>
                              <a:rPr lang="en-US" sz="1600" b="0" i="1" smtClean="0">
                                <a:latin typeface="Cambria Math" panose="02040503050406030204" pitchFamily="18" charset="0"/>
                              </a:rPr>
                              <m:t>144</m:t>
                            </m:r>
                          </m:e>
                          <m:sup>
                            <m:r>
                              <a:rPr lang="en-US" sz="1600" b="0" i="1" smtClean="0">
                                <a:latin typeface="Cambria Math" panose="02040503050406030204" pitchFamily="18" charset="0"/>
                              </a:rPr>
                              <m:t>2</m:t>
                            </m:r>
                          </m:sup>
                        </m:sSup>
                      </m:num>
                      <m:den>
                        <m:r>
                          <a:rPr lang="en-US" sz="1600" b="0" i="1" smtClean="0">
                            <a:latin typeface="Cambria Math" panose="02040503050406030204" pitchFamily="18" charset="0"/>
                          </a:rPr>
                          <m:t>50</m:t>
                        </m:r>
                      </m:den>
                    </m:f>
                    <m:r>
                      <a:rPr lang="en-US" sz="1600" i="1">
                        <a:latin typeface="Cambria Math" panose="02040503050406030204" pitchFamily="18" charset="0"/>
                      </a:rPr>
                      <m:t>=</m:t>
                    </m:r>
                    <m:r>
                      <a:rPr lang="en-US" sz="1600" b="0" i="1" smtClean="0">
                        <a:latin typeface="Cambria Math" panose="02040503050406030204" pitchFamily="18" charset="0"/>
                      </a:rPr>
                      <m:t>0</m:t>
                    </m:r>
                    <m:r>
                      <a:rPr lang="en-US" sz="1600" b="0" i="1" smtClean="0">
                        <a:latin typeface="Cambria Math" panose="02040503050406030204" pitchFamily="18" charset="0"/>
                      </a:rPr>
                      <m:t>.</m:t>
                    </m:r>
                    <m:r>
                      <a:rPr lang="en-US" sz="1600" b="0" i="1" smtClean="0">
                        <a:latin typeface="Cambria Math" panose="02040503050406030204" pitchFamily="18" charset="0"/>
                      </a:rPr>
                      <m:t>024</m:t>
                    </m:r>
                  </m:oMath>
                </a14:m>
                <a:endParaRPr lang="en-US" sz="1600" dirty="0">
                  <a:latin typeface="Alef" panose="00000500000000000000" pitchFamily="2" charset="-79"/>
                  <a:cs typeface="Alef" panose="00000500000000000000" pitchFamily="2" charset="-79"/>
                </a:endParaRPr>
              </a:p>
              <a:p>
                <a:pPr marL="0" indent="0" algn="l" rtl="0">
                  <a:buNone/>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cs typeface="Alef" panose="00000500000000000000" pitchFamily="2" charset="-79"/>
                            </a:rPr>
                          </m:ctrlPr>
                        </m:sSubPr>
                        <m:e>
                          <m:acc>
                            <m:accPr>
                              <m:chr m:val="̂"/>
                              <m:ctrlPr>
                                <a:rPr lang="en-US" sz="1600" i="1" smtClean="0">
                                  <a:latin typeface="Cambria Math" panose="02040503050406030204" pitchFamily="18" charset="0"/>
                                  <a:cs typeface="Alef" panose="00000500000000000000" pitchFamily="2" charset="-79"/>
                                </a:rPr>
                              </m:ctrlPr>
                            </m:accPr>
                            <m:e>
                              <m:r>
                                <a:rPr lang="en-US" sz="1600" b="0" i="1" smtClean="0">
                                  <a:latin typeface="Cambria Math" panose="02040503050406030204" pitchFamily="18" charset="0"/>
                                  <a:cs typeface="Alef" panose="00000500000000000000" pitchFamily="2" charset="-79"/>
                                </a:rPr>
                                <m:t>𝑠</m:t>
                              </m:r>
                            </m:e>
                          </m:acc>
                        </m:e>
                        <m:sub>
                          <m:r>
                            <a:rPr lang="en-US" sz="1600" b="0" i="1" smtClean="0">
                              <a:latin typeface="Cambria Math" panose="02040503050406030204" pitchFamily="18" charset="0"/>
                              <a:cs typeface="Alef" panose="00000500000000000000" pitchFamily="2" charset="-79"/>
                            </a:rPr>
                            <m:t>𝑝𝑜𝑜𝑙𝑒𝑑</m:t>
                          </m:r>
                        </m:sub>
                      </m:sSub>
                      <m:r>
                        <a:rPr lang="en-US" sz="1600" b="0" i="1" smtClean="0">
                          <a:latin typeface="Cambria Math" panose="02040503050406030204" pitchFamily="18" charset="0"/>
                          <a:cs typeface="Alef" panose="00000500000000000000" pitchFamily="2" charset="-79"/>
                        </a:rPr>
                        <m:t>=</m:t>
                      </m:r>
                      <m:r>
                        <a:rPr lang="en-US" sz="1600" b="0" i="1" smtClean="0">
                          <a:latin typeface="Cambria Math" panose="02040503050406030204" pitchFamily="18" charset="0"/>
                          <a:cs typeface="Alef" panose="00000500000000000000" pitchFamily="2" charset="-79"/>
                        </a:rPr>
                        <m:t>0</m:t>
                      </m:r>
                      <m:r>
                        <a:rPr lang="en-US" sz="1600" b="0" i="1" smtClean="0">
                          <a:latin typeface="Cambria Math" panose="02040503050406030204" pitchFamily="18" charset="0"/>
                          <a:cs typeface="Alef" panose="00000500000000000000" pitchFamily="2" charset="-79"/>
                        </a:rPr>
                        <m:t>.</m:t>
                      </m:r>
                      <m:r>
                        <a:rPr lang="en-US" sz="1600" b="0" i="1" smtClean="0">
                          <a:latin typeface="Cambria Math" panose="02040503050406030204" pitchFamily="18" charset="0"/>
                          <a:cs typeface="Alef" panose="00000500000000000000" pitchFamily="2" charset="-79"/>
                        </a:rPr>
                        <m:t>154</m:t>
                      </m:r>
                    </m:oMath>
                  </m:oMathPara>
                </a14:m>
                <a:endParaRPr lang="en-US" sz="1600" dirty="0">
                  <a:latin typeface="Alef" panose="00000500000000000000" pitchFamily="2" charset="-79"/>
                  <a:cs typeface="Alef" panose="00000500000000000000" pitchFamily="2" charset="-79"/>
                </a:endParaRPr>
              </a:p>
              <a:p>
                <a:pPr marL="0" indent="0" algn="l" rtl="0">
                  <a:buNone/>
                </a:pPr>
                <a:endParaRPr lang="en-US" sz="1600" dirty="0">
                  <a:latin typeface="Alef" panose="00000500000000000000" pitchFamily="2" charset="-79"/>
                  <a:cs typeface="Alef" panose="00000500000000000000" pitchFamily="2" charset="-79"/>
                </a:endParaRPr>
              </a:p>
              <a:p>
                <a:pPr marL="0" indent="0" algn="l" rtl="0">
                  <a:buNone/>
                </a:pPr>
                <a14:m>
                  <m:oMathPara xmlns:m="http://schemas.openxmlformats.org/officeDocument/2006/math">
                    <m:oMathParaPr>
                      <m:jc m:val="left"/>
                    </m:oMathParaPr>
                    <m:oMath xmlns:m="http://schemas.openxmlformats.org/officeDocument/2006/math">
                      <m:sSub>
                        <m:sSubPr>
                          <m:ctrlPr>
                            <a:rPr lang="en-US" sz="1600" i="1" smtClean="0">
                              <a:latin typeface="Cambria Math" panose="02040503050406030204" pitchFamily="18" charset="0"/>
                              <a:cs typeface="Alef" panose="00000500000000000000" pitchFamily="2" charset="-79"/>
                            </a:rPr>
                          </m:ctrlPr>
                        </m:sSubPr>
                        <m:e>
                          <m:r>
                            <a:rPr lang="en-US" sz="1600" i="1">
                              <a:latin typeface="Cambria Math" panose="02040503050406030204" pitchFamily="18" charset="0"/>
                              <a:cs typeface="Alef" panose="00000500000000000000" pitchFamily="2" charset="-79"/>
                            </a:rPr>
                            <m:t>𝑡</m:t>
                          </m:r>
                        </m:e>
                        <m:sub>
                          <m:sSub>
                            <m:sSubPr>
                              <m:ctrlPr>
                                <a:rPr lang="en-US" sz="1600" i="1">
                                  <a:latin typeface="Cambria Math" panose="02040503050406030204" pitchFamily="18" charset="0"/>
                                </a:rPr>
                              </m:ctrlPr>
                            </m:sSubPr>
                            <m:e>
                              <m:r>
                                <a:rPr lang="en-US" sz="1600" i="1">
                                  <a:latin typeface="Cambria Math" panose="02040503050406030204" pitchFamily="18" charset="0"/>
                                </a:rPr>
                                <m:t>(</m:t>
                              </m:r>
                              <m:r>
                                <a:rPr lang="en-US" sz="1600" i="1">
                                  <a:latin typeface="Cambria Math" panose="02040503050406030204" pitchFamily="18" charset="0"/>
                                </a:rPr>
                                <m:t>𝑛</m:t>
                              </m:r>
                            </m:e>
                            <m:sub>
                              <m:r>
                                <a:rPr lang="en-US" sz="1600" i="1">
                                  <a:latin typeface="Cambria Math" panose="02040503050406030204" pitchFamily="18" charset="0"/>
                                </a:rPr>
                                <m:t>𝑥</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𝑦</m:t>
                              </m:r>
                            </m:sub>
                          </m:sSub>
                          <m:r>
                            <a:rPr lang="en-US" sz="1600" i="1">
                              <a:latin typeface="Cambria Math" panose="02040503050406030204" pitchFamily="18" charset="0"/>
                            </a:rPr>
                            <m:t>−</m:t>
                          </m:r>
                          <m:r>
                            <a:rPr lang="en-US" sz="1600" i="1">
                              <a:latin typeface="Cambria Math" panose="02040503050406030204" pitchFamily="18" charset="0"/>
                            </a:rPr>
                            <m:t>2</m:t>
                          </m:r>
                          <m:r>
                            <a:rPr lang="en-US" sz="1600" i="1">
                              <a:latin typeface="Cambria Math" panose="02040503050406030204" pitchFamily="18" charset="0"/>
                            </a:rPr>
                            <m:t>)</m:t>
                          </m:r>
                        </m:sub>
                      </m:sSub>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d>
                            <m:dPr>
                              <m:ctrlPr>
                                <a:rPr lang="en-US" sz="1600" i="1">
                                  <a:latin typeface="Cambria Math" panose="02040503050406030204" pitchFamily="18" charset="0"/>
                                  <a:cs typeface="Alef" panose="00000500000000000000" pitchFamily="2" charset="-79"/>
                                </a:rPr>
                              </m:ctrlPr>
                            </m:dPr>
                            <m:e>
                              <m:acc>
                                <m:accPr>
                                  <m:chr m:val="̅"/>
                                  <m:ctrlPr>
                                    <a:rPr lang="en-US" sz="1600" i="1">
                                      <a:latin typeface="Cambria Math" panose="02040503050406030204" pitchFamily="18" charset="0"/>
                                      <a:cs typeface="Alef" panose="00000500000000000000" pitchFamily="2" charset="-79"/>
                                    </a:rPr>
                                  </m:ctrlPr>
                                </m:accPr>
                                <m:e>
                                  <m:r>
                                    <a:rPr lang="en-US" sz="1600" i="1">
                                      <a:latin typeface="Cambria Math" panose="02040503050406030204" pitchFamily="18" charset="0"/>
                                      <a:cs typeface="Alef" panose="00000500000000000000" pitchFamily="2" charset="-79"/>
                                    </a:rPr>
                                    <m:t>𝑥</m:t>
                                  </m:r>
                                </m:e>
                              </m:acc>
                              <m:r>
                                <a:rPr lang="en-US" sz="1600" i="1">
                                  <a:latin typeface="Cambria Math" panose="02040503050406030204" pitchFamily="18" charset="0"/>
                                  <a:cs typeface="Alef" panose="00000500000000000000" pitchFamily="2" charset="-79"/>
                                </a:rPr>
                                <m:t>−</m:t>
                              </m:r>
                              <m:acc>
                                <m:accPr>
                                  <m:chr m:val="̅"/>
                                  <m:ctrlPr>
                                    <a:rPr lang="en-US" sz="1600" i="1">
                                      <a:latin typeface="Cambria Math" panose="02040503050406030204" pitchFamily="18" charset="0"/>
                                      <a:cs typeface="Alef" panose="00000500000000000000" pitchFamily="2" charset="-79"/>
                                    </a:rPr>
                                  </m:ctrlPr>
                                </m:accPr>
                                <m:e>
                                  <m:r>
                                    <a:rPr lang="en-US" sz="1600" i="1">
                                      <a:latin typeface="Cambria Math" panose="02040503050406030204" pitchFamily="18" charset="0"/>
                                      <a:cs typeface="Alef" panose="00000500000000000000" pitchFamily="2" charset="-79"/>
                                    </a:rPr>
                                    <m:t>𝑦</m:t>
                                  </m:r>
                                </m:e>
                              </m:acc>
                            </m:e>
                          </m:d>
                          <m:r>
                            <a:rPr lang="en-US" sz="1600" b="0" i="1" smtClean="0">
                              <a:latin typeface="Cambria Math" panose="02040503050406030204" pitchFamily="18" charset="0"/>
                              <a:cs typeface="Alef" panose="00000500000000000000" pitchFamily="2" charset="-79"/>
                            </a:rPr>
                            <m:t>−(</m:t>
                          </m:r>
                          <m:sSub>
                            <m:sSubPr>
                              <m:ctrlPr>
                                <a:rPr lang="en-US" sz="1600" i="1">
                                  <a:latin typeface="Cambria Math" panose="02040503050406030204" pitchFamily="18" charset="0"/>
                                  <a:cs typeface="Alef" panose="00000500000000000000" pitchFamily="2" charset="-79"/>
                                </a:rPr>
                              </m:ctrlPr>
                            </m:sSubPr>
                            <m:e>
                              <m:r>
                                <a:rPr lang="en-US" sz="1600" i="1">
                                  <a:latin typeface="Cambria Math" panose="02040503050406030204" pitchFamily="18" charset="0"/>
                                  <a:ea typeface="Cambria Math" panose="02040503050406030204" pitchFamily="18" charset="0"/>
                                </a:rPr>
                                <m:t>𝜇</m:t>
                              </m:r>
                            </m:e>
                            <m:sub>
                              <m:r>
                                <a:rPr lang="en-US" sz="1600" i="1">
                                  <a:latin typeface="Cambria Math" panose="02040503050406030204" pitchFamily="18" charset="0"/>
                                  <a:ea typeface="Cambria Math" panose="02040503050406030204" pitchFamily="18" charset="0"/>
                                </a:rPr>
                                <m:t>𝑥</m:t>
                              </m:r>
                            </m:sub>
                          </m:sSub>
                          <m:r>
                            <a:rPr lang="en-US" sz="1600" i="1">
                              <a:latin typeface="Cambria Math" panose="02040503050406030204" pitchFamily="18" charset="0"/>
                              <a:cs typeface="Alef" panose="00000500000000000000" pitchFamily="2" charset="-79"/>
                            </a:rPr>
                            <m:t>−</m:t>
                          </m:r>
                          <m:sSub>
                            <m:sSubPr>
                              <m:ctrlPr>
                                <a:rPr lang="en-US" sz="1600" i="1">
                                  <a:latin typeface="Cambria Math" panose="02040503050406030204" pitchFamily="18" charset="0"/>
                                  <a:cs typeface="Alef" panose="00000500000000000000" pitchFamily="2" charset="-79"/>
                                </a:rPr>
                              </m:ctrlPr>
                            </m:sSubPr>
                            <m:e>
                              <m:r>
                                <a:rPr lang="en-US" sz="1600" i="1">
                                  <a:latin typeface="Cambria Math" panose="02040503050406030204" pitchFamily="18" charset="0"/>
                                  <a:ea typeface="Cambria Math" panose="02040503050406030204" pitchFamily="18" charset="0"/>
                                </a:rPr>
                                <m:t>𝜇</m:t>
                              </m:r>
                            </m:e>
                            <m:sub>
                              <m:r>
                                <a:rPr lang="en-US" sz="1600" i="1">
                                  <a:latin typeface="Cambria Math" panose="02040503050406030204" pitchFamily="18" charset="0"/>
                                  <a:ea typeface="Cambria Math" panose="02040503050406030204" pitchFamily="18" charset="0"/>
                                </a:rPr>
                                <m:t>𝑦</m:t>
                              </m:r>
                            </m:sub>
                          </m:sSub>
                          <m:r>
                            <a:rPr lang="en-US" sz="1600" b="0" i="1" smtClean="0">
                              <a:latin typeface="Cambria Math" panose="02040503050406030204" pitchFamily="18" charset="0"/>
                              <a:ea typeface="Cambria Math" panose="02040503050406030204" pitchFamily="18" charset="0"/>
                            </a:rPr>
                            <m:t>)</m:t>
                          </m:r>
                        </m:num>
                        <m:den>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cs typeface="Alef" panose="00000500000000000000" pitchFamily="2" charset="-79"/>
                                    </a:rPr>
                                  </m:ctrlPr>
                                </m:accPr>
                                <m:e>
                                  <m:r>
                                    <a:rPr lang="en-US" sz="1600" i="1">
                                      <a:latin typeface="Cambria Math" panose="02040503050406030204" pitchFamily="18" charset="0"/>
                                      <a:cs typeface="Alef" panose="00000500000000000000" pitchFamily="2" charset="-79"/>
                                    </a:rPr>
                                    <m:t>𝑠</m:t>
                                  </m:r>
                                </m:e>
                              </m:acc>
                            </m:e>
                            <m:sub>
                              <m:r>
                                <a:rPr lang="en-US" sz="1600" i="1">
                                  <a:latin typeface="Cambria Math" panose="02040503050406030204" pitchFamily="18" charset="0"/>
                                </a:rPr>
                                <m:t>𝑝𝑜𝑜𝑙𝑒𝑑</m:t>
                              </m:r>
                            </m:sub>
                          </m:sSub>
                          <m:rad>
                            <m:radPr>
                              <m:degHide m:val="on"/>
                              <m:ctrlPr>
                                <a:rPr lang="en-US" sz="1600" i="1">
                                  <a:latin typeface="Cambria Math" panose="02040503050406030204" pitchFamily="18" charset="0"/>
                                </a:rPr>
                              </m:ctrlPr>
                            </m:radPr>
                            <m:deg/>
                            <m:e>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1</m:t>
                                      </m:r>
                                    </m:num>
                                    <m:den>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𝑥</m:t>
                                          </m:r>
                                        </m:sub>
                                      </m:sSub>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sSub>
                                        <m:sSubPr>
                                          <m:ctrlPr>
                                            <a:rPr lang="en-US" sz="1600" i="1">
                                              <a:latin typeface="Cambria Math" panose="02040503050406030204" pitchFamily="18" charset="0"/>
                                            </a:rPr>
                                          </m:ctrlPr>
                                        </m:sSubPr>
                                        <m:e>
                                          <m:r>
                                            <a:rPr lang="en-US" sz="1600" i="1">
                                              <a:latin typeface="Cambria Math" panose="02040503050406030204" pitchFamily="18" charset="0"/>
                                            </a:rPr>
                                            <m:t>𝑛</m:t>
                                          </m:r>
                                        </m:e>
                                        <m:sub>
                                          <m:r>
                                            <a:rPr lang="en-US" sz="1600" i="1">
                                              <a:latin typeface="Cambria Math" panose="02040503050406030204" pitchFamily="18" charset="0"/>
                                            </a:rPr>
                                            <m:t>𝑦</m:t>
                                          </m:r>
                                        </m:sub>
                                      </m:sSub>
                                    </m:den>
                                  </m:f>
                                </m:e>
                              </m:d>
                            </m:e>
                          </m:rad>
                        </m:den>
                      </m:f>
                      <m:r>
                        <a:rPr lang="en-US" sz="1600" b="0" i="1" smtClean="0">
                          <a:latin typeface="Cambria Math" panose="02040503050406030204" pitchFamily="18" charset="0"/>
                        </a:rPr>
                        <m:t>      </m:t>
                      </m:r>
                      <m:sSub>
                        <m:sSubPr>
                          <m:ctrlPr>
                            <a:rPr lang="en-US" sz="1600" i="1">
                              <a:latin typeface="Cambria Math" panose="02040503050406030204" pitchFamily="18" charset="0"/>
                              <a:cs typeface="Alef" panose="00000500000000000000" pitchFamily="2" charset="-79"/>
                            </a:rPr>
                          </m:ctrlPr>
                        </m:sSubPr>
                        <m:e>
                          <m:r>
                            <a:rPr lang="en-US" sz="1600" i="1">
                              <a:latin typeface="Cambria Math" panose="02040503050406030204" pitchFamily="18" charset="0"/>
                              <a:cs typeface="Alef" panose="00000500000000000000" pitchFamily="2" charset="-79"/>
                            </a:rPr>
                            <m:t>𝑡</m:t>
                          </m:r>
                        </m:e>
                        <m:sub>
                          <m:r>
                            <a:rPr lang="en-US" sz="1600" b="0" i="1" smtClean="0">
                              <a:latin typeface="Cambria Math" panose="02040503050406030204" pitchFamily="18" charset="0"/>
                            </a:rPr>
                            <m:t>(</m:t>
                          </m:r>
                          <m:r>
                            <a:rPr lang="en-US" sz="1600" b="0" i="1" smtClean="0">
                              <a:latin typeface="Cambria Math" panose="02040503050406030204" pitchFamily="18" charset="0"/>
                            </a:rPr>
                            <m:t>50</m:t>
                          </m:r>
                          <m:r>
                            <a:rPr lang="en-US" sz="1600" b="0" i="1" smtClean="0">
                              <a:latin typeface="Cambria Math" panose="02040503050406030204" pitchFamily="18" charset="0"/>
                            </a:rPr>
                            <m:t>)</m:t>
                          </m:r>
                        </m:sub>
                      </m:sSub>
                      <m:r>
                        <a:rPr lang="en-US" sz="1600" i="1">
                          <a:latin typeface="Cambria Math" panose="02040503050406030204" pitchFamily="18" charset="0"/>
                        </a:rPr>
                        <m:t>=</m:t>
                      </m:r>
                      <m:f>
                        <m:fPr>
                          <m:ctrlPr>
                            <a:rPr lang="en-US" sz="1600" i="1">
                              <a:latin typeface="Cambria Math" panose="02040503050406030204" pitchFamily="18" charset="0"/>
                            </a:rPr>
                          </m:ctrlPr>
                        </m:fPr>
                        <m:num>
                          <m:d>
                            <m:dPr>
                              <m:ctrlPr>
                                <a:rPr lang="en-US" sz="1600" i="1">
                                  <a:latin typeface="Cambria Math" panose="02040503050406030204" pitchFamily="18" charset="0"/>
                                  <a:cs typeface="Alef" panose="00000500000000000000" pitchFamily="2" charset="-79"/>
                                </a:rPr>
                              </m:ctrlPr>
                            </m:dPr>
                            <m:e>
                              <m:r>
                                <a:rPr lang="en-US" sz="1600" b="0" i="1" smtClean="0">
                                  <a:latin typeface="Cambria Math" panose="02040503050406030204" pitchFamily="18" charset="0"/>
                                  <a:cs typeface="Alef" panose="00000500000000000000" pitchFamily="2" charset="-79"/>
                                </a:rPr>
                                <m:t>0</m:t>
                              </m:r>
                              <m:r>
                                <a:rPr lang="en-US" sz="1600" b="0" i="1" smtClean="0">
                                  <a:latin typeface="Cambria Math" panose="02040503050406030204" pitchFamily="18" charset="0"/>
                                  <a:cs typeface="Alef" panose="00000500000000000000" pitchFamily="2" charset="-79"/>
                                </a:rPr>
                                <m:t>.</m:t>
                              </m:r>
                              <m:r>
                                <a:rPr lang="en-US" sz="1600" b="0" i="1" smtClean="0">
                                  <a:latin typeface="Cambria Math" panose="02040503050406030204" pitchFamily="18" charset="0"/>
                                  <a:cs typeface="Alef" panose="00000500000000000000" pitchFamily="2" charset="-79"/>
                                </a:rPr>
                                <m:t>725</m:t>
                              </m:r>
                              <m:r>
                                <a:rPr lang="en-US" sz="1600" i="1">
                                  <a:latin typeface="Cambria Math" panose="02040503050406030204" pitchFamily="18" charset="0"/>
                                  <a:cs typeface="Alef" panose="00000500000000000000" pitchFamily="2" charset="-79"/>
                                </a:rPr>
                                <m:t>−</m:t>
                              </m:r>
                              <m:r>
                                <a:rPr lang="en-US" sz="1600" b="0" i="1" smtClean="0">
                                  <a:latin typeface="Cambria Math" panose="02040503050406030204" pitchFamily="18" charset="0"/>
                                  <a:cs typeface="Alef" panose="00000500000000000000" pitchFamily="2" charset="-79"/>
                                </a:rPr>
                                <m:t>0</m:t>
                              </m:r>
                              <m:r>
                                <a:rPr lang="en-US" sz="1600" b="0" i="1" smtClean="0">
                                  <a:latin typeface="Cambria Math" panose="02040503050406030204" pitchFamily="18" charset="0"/>
                                  <a:cs typeface="Alef" panose="00000500000000000000" pitchFamily="2" charset="-79"/>
                                </a:rPr>
                                <m:t>.</m:t>
                              </m:r>
                              <m:r>
                                <a:rPr lang="en-US" sz="1600" b="0" i="1" smtClean="0">
                                  <a:latin typeface="Cambria Math" panose="02040503050406030204" pitchFamily="18" charset="0"/>
                                  <a:cs typeface="Alef" panose="00000500000000000000" pitchFamily="2" charset="-79"/>
                                </a:rPr>
                                <m:t>615</m:t>
                              </m:r>
                            </m:e>
                          </m:d>
                          <m:r>
                            <a:rPr lang="en-US" sz="1600" i="1">
                              <a:latin typeface="Cambria Math" panose="02040503050406030204" pitchFamily="18" charset="0"/>
                              <a:cs typeface="Alef" panose="00000500000000000000" pitchFamily="2" charset="-79"/>
                            </a:rPr>
                            <m:t>−(</m:t>
                          </m:r>
                          <m:r>
                            <a:rPr lang="en-US" sz="1600" b="0" i="1" smtClean="0">
                              <a:latin typeface="Cambria Math" panose="02040503050406030204" pitchFamily="18" charset="0"/>
                              <a:cs typeface="Alef" panose="00000500000000000000" pitchFamily="2" charset="-79"/>
                            </a:rPr>
                            <m:t>0</m:t>
                          </m:r>
                          <m:r>
                            <a:rPr lang="en-US" sz="1600" i="1">
                              <a:latin typeface="Cambria Math" panose="02040503050406030204" pitchFamily="18" charset="0"/>
                              <a:ea typeface="Cambria Math" panose="02040503050406030204" pitchFamily="18" charset="0"/>
                            </a:rPr>
                            <m:t>)</m:t>
                          </m:r>
                        </m:num>
                        <m:den>
                          <m:r>
                            <a:rPr lang="en-US" sz="1600" b="0" i="1" smtClean="0">
                              <a:latin typeface="Cambria Math" panose="02040503050406030204" pitchFamily="18" charset="0"/>
                            </a:rPr>
                            <m:t>0</m:t>
                          </m:r>
                          <m:r>
                            <a:rPr lang="en-US" sz="1600" b="0" i="1" smtClean="0">
                              <a:latin typeface="Cambria Math" panose="02040503050406030204" pitchFamily="18" charset="0"/>
                            </a:rPr>
                            <m:t>.</m:t>
                          </m:r>
                          <m:r>
                            <a:rPr lang="en-US" sz="1600" b="0" i="1" smtClean="0">
                              <a:latin typeface="Cambria Math" panose="02040503050406030204" pitchFamily="18" charset="0"/>
                            </a:rPr>
                            <m:t>154</m:t>
                          </m:r>
                          <m:rad>
                            <m:radPr>
                              <m:degHide m:val="on"/>
                              <m:ctrlPr>
                                <a:rPr lang="en-US" sz="1600" i="1">
                                  <a:latin typeface="Cambria Math" panose="02040503050406030204" pitchFamily="18" charset="0"/>
                                </a:rPr>
                              </m:ctrlPr>
                            </m:radPr>
                            <m:deg/>
                            <m:e>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b="0" i="1" smtClean="0">
                                          <a:latin typeface="Cambria Math" panose="02040503050406030204" pitchFamily="18" charset="0"/>
                                        </a:rPr>
                                        <m:t>28</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b="0" i="1" smtClean="0">
                                          <a:latin typeface="Cambria Math" panose="02040503050406030204" pitchFamily="18" charset="0"/>
                                        </a:rPr>
                                        <m:t>24</m:t>
                                      </m:r>
                                    </m:den>
                                  </m:f>
                                </m:e>
                              </m:d>
                            </m:e>
                          </m:rad>
                        </m:den>
                      </m:f>
                      <m:r>
                        <a:rPr lang="en-US" sz="1600" b="0" i="1" smtClean="0">
                          <a:latin typeface="Cambria Math" panose="02040503050406030204" pitchFamily="18" charset="0"/>
                        </a:rPr>
                        <m:t>=</m:t>
                      </m:r>
                      <m:r>
                        <a:rPr lang="en-US" sz="1600" b="0" i="1" smtClean="0">
                          <a:latin typeface="Cambria Math" panose="02040503050406030204" pitchFamily="18" charset="0"/>
                        </a:rPr>
                        <m:t>2</m:t>
                      </m:r>
                      <m:r>
                        <a:rPr lang="en-US" sz="1600" b="0" i="1" smtClean="0">
                          <a:latin typeface="Cambria Math" panose="02040503050406030204" pitchFamily="18" charset="0"/>
                        </a:rPr>
                        <m:t>.</m:t>
                      </m:r>
                      <m:r>
                        <a:rPr lang="en-US" sz="1600" b="0" i="1" smtClean="0">
                          <a:latin typeface="Cambria Math" panose="02040503050406030204" pitchFamily="18" charset="0"/>
                        </a:rPr>
                        <m:t>56</m:t>
                      </m:r>
                    </m:oMath>
                  </m:oMathPara>
                </a14:m>
                <a:endParaRPr lang="en-US" sz="1600" dirty="0">
                  <a:latin typeface="Alef" panose="00000500000000000000" pitchFamily="2" charset="-79"/>
                  <a:cs typeface="Alef" panose="00000500000000000000" pitchFamily="2" charset="-79"/>
                </a:endParaRPr>
              </a:p>
              <a:p>
                <a:pPr marL="0" indent="0" algn="l" rtl="0">
                  <a:buNone/>
                </a:pPr>
                <a:endParaRPr lang="en-US" sz="1600" dirty="0">
                  <a:latin typeface="Alef" panose="00000500000000000000" pitchFamily="2" charset="-79"/>
                  <a:cs typeface="Alef" panose="00000500000000000000" pitchFamily="2" charset="-79"/>
                </a:endParaRPr>
              </a:p>
              <a:p>
                <a:pPr marL="0" indent="0" algn="l" rtl="0">
                  <a:buNone/>
                </a:pPr>
                <a:r>
                  <a:rPr lang="en-US" sz="1800" b="1" dirty="0">
                    <a:latin typeface="Alef" panose="00000500000000000000" pitchFamily="2" charset="-79"/>
                    <a:cs typeface="Alef" panose="00000500000000000000" pitchFamily="2" charset="-79"/>
                  </a:rPr>
                  <a:t>Is it extreme enough? Need to compute a p-value…</a:t>
                </a:r>
              </a:p>
              <a:p>
                <a:pPr marL="0" indent="0" algn="l" rtl="0">
                  <a:buNone/>
                </a:pPr>
                <a:endParaRPr lang="en-US" sz="1600" dirty="0">
                  <a:latin typeface="Alef" panose="00000500000000000000" pitchFamily="2" charset="-79"/>
                  <a:cs typeface="Alef" panose="00000500000000000000" pitchFamily="2" charset="-79"/>
                </a:endParaRPr>
              </a:p>
              <a:p>
                <a:pPr marL="0" indent="0" algn="l" rtl="0">
                  <a:buNone/>
                </a:pPr>
                <a:r>
                  <a:rPr lang="en-US" sz="1600" dirty="0">
                    <a:latin typeface="Alef" panose="00000500000000000000" pitchFamily="2" charset="-79"/>
                    <a:cs typeface="Alef" panose="00000500000000000000" pitchFamily="2" charset="-79"/>
                  </a:rPr>
                  <a:t>Trust me, I did: </a:t>
                </a:r>
                <a:r>
                  <a:rPr lang="en-US" sz="1600" i="1" dirty="0">
                    <a:latin typeface="Alef" panose="00000500000000000000" pitchFamily="2" charset="-79"/>
                    <a:cs typeface="Alef" panose="00000500000000000000" pitchFamily="2" charset="-79"/>
                  </a:rPr>
                  <a:t>p</a:t>
                </a:r>
                <a:r>
                  <a:rPr lang="en-US" sz="1600" i="1" baseline="-25000" dirty="0">
                    <a:latin typeface="Alef" panose="00000500000000000000" pitchFamily="2" charset="-79"/>
                    <a:cs typeface="Alef" panose="00000500000000000000" pitchFamily="2" charset="-79"/>
                  </a:rPr>
                  <a:t>two-tailed</a:t>
                </a:r>
                <a:r>
                  <a:rPr lang="en-US" sz="1600" i="1" dirty="0">
                    <a:latin typeface="Alef" panose="00000500000000000000" pitchFamily="2" charset="-79"/>
                    <a:cs typeface="Alef" panose="00000500000000000000" pitchFamily="2" charset="-79"/>
                  </a:rPr>
                  <a:t> </a:t>
                </a:r>
                <a:r>
                  <a:rPr lang="en-US" sz="1600" dirty="0">
                    <a:latin typeface="Alef" panose="00000500000000000000" pitchFamily="2" charset="-79"/>
                    <a:cs typeface="Alef" panose="00000500000000000000" pitchFamily="2" charset="-79"/>
                  </a:rPr>
                  <a:t>= 0.0126.</a:t>
                </a:r>
              </a:p>
              <a:p>
                <a:pPr marL="0" indent="0" algn="l" rtl="0">
                  <a:buNone/>
                </a:pPr>
                <a:endParaRPr lang="en-US" sz="1600" dirty="0">
                  <a:latin typeface="Alef" panose="00000500000000000000" pitchFamily="2" charset="-79"/>
                  <a:cs typeface="Alef" panose="00000500000000000000" pitchFamily="2" charset="-79"/>
                </a:endParaRPr>
              </a:p>
              <a:p>
                <a:pPr marL="0" indent="0" algn="l" rtl="0">
                  <a:buNone/>
                </a:pPr>
                <a:r>
                  <a:rPr lang="en-US" sz="1800" b="1" dirty="0">
                    <a:latin typeface="Alef" panose="00000500000000000000" pitchFamily="2" charset="-79"/>
                    <a:cs typeface="Alef" panose="00000500000000000000" pitchFamily="2" charset="-79"/>
                  </a:rPr>
                  <a:t>Summary in paper</a:t>
                </a:r>
                <a:r>
                  <a:rPr lang="en-US" sz="1800" dirty="0">
                    <a:latin typeface="Alef" panose="00000500000000000000" pitchFamily="2" charset="-79"/>
                    <a:cs typeface="Alef" panose="00000500000000000000" pitchFamily="2" charset="-79"/>
                  </a:rPr>
                  <a:t>: “</a:t>
                </a:r>
                <a:r>
                  <a:rPr lang="en-US" sz="1800" dirty="0">
                    <a:latin typeface="Alef" panose="00000500000000000000" pitchFamily="2" charset="-79"/>
                    <a:ea typeface="Cambria Math" panose="02040503050406030204" pitchFamily="18" charset="0"/>
                    <a:cs typeface="Alef" panose="00000500000000000000" pitchFamily="2" charset="-79"/>
                  </a:rPr>
                  <a:t>There was a significant difference between individual with dyslexia (M=0.725, SD=0.162) and individuals without dyslexia (M=0.614, SD=0.144) in their statistical learning performance: </a:t>
                </a:r>
                <a:r>
                  <a:rPr lang="en-US" sz="1800" i="1" dirty="0">
                    <a:latin typeface="Alef" panose="00000500000000000000" pitchFamily="2" charset="-79"/>
                    <a:ea typeface="Cambria Math" panose="02040503050406030204" pitchFamily="18" charset="0"/>
                    <a:cs typeface="Alef" panose="00000500000000000000" pitchFamily="2" charset="-79"/>
                  </a:rPr>
                  <a:t>t</a:t>
                </a:r>
                <a:r>
                  <a:rPr lang="en-US" sz="1800" dirty="0">
                    <a:latin typeface="Alef" panose="00000500000000000000" pitchFamily="2" charset="-79"/>
                    <a:ea typeface="Cambria Math" panose="02040503050406030204" pitchFamily="18" charset="0"/>
                    <a:cs typeface="Alef" panose="00000500000000000000" pitchFamily="2" charset="-79"/>
                  </a:rPr>
                  <a:t>(50)=-2.58, </a:t>
                </a:r>
                <a:r>
                  <a:rPr lang="en-US" sz="1800" i="1" dirty="0">
                    <a:latin typeface="Alef" panose="00000500000000000000" pitchFamily="2" charset="-79"/>
                    <a:ea typeface="Cambria Math" panose="02040503050406030204" pitchFamily="18" charset="0"/>
                    <a:cs typeface="Alef" panose="00000500000000000000" pitchFamily="2" charset="-79"/>
                  </a:rPr>
                  <a:t>p </a:t>
                </a:r>
                <a:r>
                  <a:rPr lang="en-US" sz="1800" dirty="0">
                    <a:latin typeface="Alef" panose="00000500000000000000" pitchFamily="2" charset="-79"/>
                    <a:ea typeface="Cambria Math" panose="02040503050406030204" pitchFamily="18" charset="0"/>
                    <a:cs typeface="Alef" panose="00000500000000000000" pitchFamily="2" charset="-79"/>
                  </a:rPr>
                  <a:t>= .0126”</a:t>
                </a:r>
                <a:endParaRPr lang="en-US" sz="1800" dirty="0">
                  <a:latin typeface="Alef" panose="00000500000000000000" pitchFamily="2" charset="-79"/>
                  <a:cs typeface="Alef" panose="00000500000000000000" pitchFamily="2" charset="-79"/>
                </a:endParaRPr>
              </a:p>
              <a:p>
                <a:pPr marL="0" indent="0" algn="l" rtl="0">
                  <a:buNone/>
                </a:pPr>
                <a:endParaRPr lang="en-US" sz="1600" dirty="0">
                  <a:latin typeface="Alef" panose="00000500000000000000" pitchFamily="2" charset="-79"/>
                  <a:cs typeface="Alef" panose="00000500000000000000" pitchFamily="2" charset="-79"/>
                </a:endParaRPr>
              </a:p>
              <a:p>
                <a:pPr marL="0" indent="0" algn="l" rtl="0">
                  <a:buNone/>
                </a:pPr>
                <a:endParaRPr lang="en-US" sz="1600" dirty="0">
                  <a:latin typeface="Alef" panose="00000500000000000000" pitchFamily="2" charset="-79"/>
                  <a:cs typeface="Alef" panose="00000500000000000000" pitchFamily="2" charset="-79"/>
                </a:endParaRPr>
              </a:p>
              <a:p>
                <a:pPr marL="0" indent="0" algn="l" rtl="0">
                  <a:buNone/>
                </a:pPr>
                <a:endParaRPr lang="en-US" sz="1600" dirty="0">
                  <a:latin typeface="Alef" panose="00000500000000000000" pitchFamily="2" charset="-79"/>
                  <a:cs typeface="Alef" panose="00000500000000000000" pitchFamily="2" charset="-79"/>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9550" y="1181100"/>
                <a:ext cx="11505633" cy="5516873"/>
              </a:xfrm>
              <a:blipFill>
                <a:blip r:embed="rId2"/>
                <a:stretch>
                  <a:fillRect l="-424" t="-773"/>
                </a:stretch>
              </a:blipFill>
            </p:spPr>
            <p:txBody>
              <a:bodyPr/>
              <a:lstStyle/>
              <a:p>
                <a:r>
                  <a:rPr lang="en-US">
                    <a:noFill/>
                  </a:rPr>
                  <a:t> </a:t>
                </a:r>
              </a:p>
            </p:txBody>
          </p:sp>
        </mc:Fallback>
      </mc:AlternateContent>
    </p:spTree>
    <p:extLst>
      <p:ext uri="{BB962C8B-B14F-4D97-AF65-F5344CB8AC3E}">
        <p14:creationId xmlns:p14="http://schemas.microsoft.com/office/powerpoint/2010/main" val="1965604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 y="160027"/>
            <a:ext cx="11211560" cy="716274"/>
          </a:xfrm>
        </p:spPr>
        <p:txBody>
          <a:bodyPr/>
          <a:lstStyle/>
          <a:p>
            <a:pPr algn="l" rtl="0"/>
            <a:r>
              <a:rPr lang="en-US" sz="4000" dirty="0">
                <a:latin typeface="Alef" panose="00000500000000000000" pitchFamily="2" charset="-79"/>
                <a:cs typeface="Alef" panose="00000500000000000000" pitchFamily="2" charset="-79"/>
              </a:rPr>
              <a:t>Two-sample t-test in R</a:t>
            </a:r>
            <a:endParaRPr lang="he-IL" sz="4000" dirty="0">
              <a:latin typeface="Alef" panose="00000500000000000000" pitchFamily="2" charset="-79"/>
              <a:cs typeface="Alef" panose="00000500000000000000" pitchFamily="2" charset="-79"/>
            </a:endParaRPr>
          </a:p>
        </p:txBody>
      </p:sp>
      <p:sp>
        <p:nvSpPr>
          <p:cNvPr id="3" name="Content Placeholder 2"/>
          <p:cNvSpPr>
            <a:spLocks noGrp="1"/>
          </p:cNvSpPr>
          <p:nvPr>
            <p:ph idx="1"/>
          </p:nvPr>
        </p:nvSpPr>
        <p:spPr>
          <a:xfrm>
            <a:off x="142240" y="1000126"/>
            <a:ext cx="8147182" cy="5601500"/>
          </a:xfrm>
        </p:spPr>
        <p:txBody>
          <a:bodyPr>
            <a:normAutofit/>
          </a:bodyPr>
          <a:lstStyle/>
          <a:p>
            <a:pPr algn="l" rtl="0"/>
            <a:r>
              <a:rPr lang="en-US" sz="1800" dirty="0">
                <a:latin typeface="Alef" panose="00000500000000000000" pitchFamily="2" charset="-79"/>
                <a:cs typeface="Alef" panose="00000500000000000000" pitchFamily="2" charset="-79"/>
              </a:rPr>
              <a:t>Bring the data to a format where each participant is in one row in a data frame.</a:t>
            </a:r>
          </a:p>
          <a:p>
            <a:pPr lvl="1" algn="l" rtl="0"/>
            <a:r>
              <a:rPr lang="en-US" sz="1600" dirty="0">
                <a:latin typeface="Alef" panose="00000500000000000000" pitchFamily="2" charset="-79"/>
                <a:cs typeface="Alef" panose="00000500000000000000" pitchFamily="2" charset="-79"/>
              </a:rPr>
              <a:t>Dependent variable saved in one variable (as a numeric).</a:t>
            </a:r>
          </a:p>
          <a:p>
            <a:pPr lvl="1" algn="l" rtl="0"/>
            <a:r>
              <a:rPr lang="en-US" sz="1600" dirty="0">
                <a:latin typeface="Alef" panose="00000500000000000000" pitchFamily="2" charset="-79"/>
                <a:cs typeface="Alef" panose="00000500000000000000" pitchFamily="2" charset="-79"/>
              </a:rPr>
              <a:t>Independent variable saved in another (as a factor).</a:t>
            </a:r>
            <a:endParaRPr lang="en-US" sz="1400" dirty="0">
              <a:latin typeface="Alef" panose="00000500000000000000" pitchFamily="2" charset="-79"/>
              <a:cs typeface="Alef" panose="00000500000000000000" pitchFamily="2" charset="-79"/>
            </a:endParaRPr>
          </a:p>
          <a:p>
            <a:pPr algn="l" rtl="0"/>
            <a:r>
              <a:rPr lang="en-US" sz="1800" dirty="0">
                <a:latin typeface="Alef" panose="00000500000000000000" pitchFamily="2" charset="-79"/>
                <a:cs typeface="Alef" panose="00000500000000000000" pitchFamily="2" charset="-79"/>
              </a:rPr>
              <a:t>Then, one line magic!</a:t>
            </a:r>
          </a:p>
          <a:p>
            <a:pPr algn="l" rtl="0"/>
            <a:endParaRPr lang="en-US" sz="1800" dirty="0">
              <a:latin typeface="Alef" panose="00000500000000000000" pitchFamily="2" charset="-79"/>
              <a:cs typeface="Alef" panose="00000500000000000000" pitchFamily="2" charset="-79"/>
            </a:endParaRPr>
          </a:p>
          <a:p>
            <a:pPr algn="l" rtl="0"/>
            <a:endParaRPr lang="en-US" sz="1800" dirty="0">
              <a:latin typeface="Alef" panose="00000500000000000000" pitchFamily="2" charset="-79"/>
              <a:cs typeface="Alef" panose="00000500000000000000" pitchFamily="2" charset="-79"/>
            </a:endParaRPr>
          </a:p>
          <a:p>
            <a:pPr algn="l" rtl="0"/>
            <a:endParaRPr lang="en-US" sz="1800" dirty="0">
              <a:latin typeface="Alef" panose="00000500000000000000" pitchFamily="2" charset="-79"/>
              <a:cs typeface="Alef" panose="00000500000000000000" pitchFamily="2" charset="-79"/>
            </a:endParaRPr>
          </a:p>
          <a:p>
            <a:pPr algn="l" rtl="0"/>
            <a:endParaRPr lang="en-US" sz="1800" dirty="0">
              <a:latin typeface="Alef" panose="00000500000000000000" pitchFamily="2" charset="-79"/>
              <a:cs typeface="Alef" panose="00000500000000000000" pitchFamily="2" charset="-79"/>
            </a:endParaRPr>
          </a:p>
          <a:p>
            <a:pPr algn="l" rtl="0"/>
            <a:endParaRPr lang="en-US" sz="1800" b="1" dirty="0">
              <a:latin typeface="Alef" panose="00000500000000000000" pitchFamily="2" charset="-79"/>
              <a:cs typeface="Alef" panose="00000500000000000000" pitchFamily="2" charset="-79"/>
            </a:endParaRPr>
          </a:p>
          <a:p>
            <a:pPr algn="l" rtl="0"/>
            <a:r>
              <a:rPr lang="en-US" sz="1800" dirty="0">
                <a:latin typeface="Alef" panose="00000500000000000000" pitchFamily="2" charset="-79"/>
                <a:cs typeface="Alef" panose="00000500000000000000" pitchFamily="2" charset="-79"/>
              </a:rPr>
              <a:t>A more general syntax (compare two vectors; e.g., for simulations)</a:t>
            </a:r>
          </a:p>
          <a:p>
            <a:pPr algn="l" rtl="0"/>
            <a:endParaRPr lang="en-US" sz="1800" b="1" dirty="0">
              <a:latin typeface="Alef" panose="00000500000000000000" pitchFamily="2" charset="-79"/>
              <a:cs typeface="Alef" panose="00000500000000000000" pitchFamily="2" charset="-79"/>
            </a:endParaRPr>
          </a:p>
          <a:p>
            <a:pPr algn="l" rtl="0"/>
            <a:endParaRPr lang="en-US" sz="1800" b="1" dirty="0">
              <a:latin typeface="Alef" panose="00000500000000000000" pitchFamily="2" charset="-79"/>
              <a:cs typeface="Alef" panose="00000500000000000000" pitchFamily="2" charset="-79"/>
            </a:endParaRPr>
          </a:p>
          <a:p>
            <a:pPr algn="l" rtl="0"/>
            <a:endParaRPr lang="en-US" sz="1800" b="1" dirty="0">
              <a:latin typeface="Alef" panose="00000500000000000000" pitchFamily="2" charset="-79"/>
              <a:cs typeface="Alef" panose="00000500000000000000" pitchFamily="2" charset="-79"/>
            </a:endParaRPr>
          </a:p>
          <a:p>
            <a:pPr marL="0" indent="0" algn="l" rtl="0">
              <a:buNone/>
            </a:pPr>
            <a:endParaRPr lang="en-US" sz="1800" dirty="0">
              <a:latin typeface="Alef" panose="00000500000000000000" pitchFamily="2" charset="-79"/>
              <a:cs typeface="Alef" panose="00000500000000000000" pitchFamily="2" charset="-79"/>
            </a:endParaRPr>
          </a:p>
        </p:txBody>
      </p:sp>
      <p:pic>
        <p:nvPicPr>
          <p:cNvPr id="5" name="Picture 4">
            <a:extLst>
              <a:ext uri="{FF2B5EF4-FFF2-40B4-BE49-F238E27FC236}">
                <a16:creationId xmlns:a16="http://schemas.microsoft.com/office/drawing/2014/main" id="{954597FF-8DC8-544B-8E64-3D552F393101}"/>
              </a:ext>
            </a:extLst>
          </p:cNvPr>
          <p:cNvPicPr>
            <a:picLocks noChangeAspect="1"/>
          </p:cNvPicPr>
          <p:nvPr/>
        </p:nvPicPr>
        <p:blipFill rotWithShape="1">
          <a:blip r:embed="rId2"/>
          <a:srcRect l="18771" t="15919" r="62004" b="43253"/>
          <a:stretch/>
        </p:blipFill>
        <p:spPr>
          <a:xfrm>
            <a:off x="8468246" y="465677"/>
            <a:ext cx="3676418" cy="4879717"/>
          </a:xfrm>
          <a:prstGeom prst="rect">
            <a:avLst/>
          </a:prstGeom>
        </p:spPr>
      </p:pic>
      <p:pic>
        <p:nvPicPr>
          <p:cNvPr id="7" name="Picture 6">
            <a:extLst>
              <a:ext uri="{FF2B5EF4-FFF2-40B4-BE49-F238E27FC236}">
                <a16:creationId xmlns:a16="http://schemas.microsoft.com/office/drawing/2014/main" id="{5D14F8CC-7234-7A13-3E10-9931F189304B}"/>
              </a:ext>
            </a:extLst>
          </p:cNvPr>
          <p:cNvPicPr>
            <a:picLocks noChangeAspect="1"/>
          </p:cNvPicPr>
          <p:nvPr/>
        </p:nvPicPr>
        <p:blipFill rotWithShape="1">
          <a:blip r:embed="rId3"/>
          <a:srcRect t="80375" r="59552" b="6852"/>
          <a:stretch/>
        </p:blipFill>
        <p:spPr>
          <a:xfrm>
            <a:off x="1424469" y="3031676"/>
            <a:ext cx="6232271" cy="1230112"/>
          </a:xfrm>
          <a:prstGeom prst="rect">
            <a:avLst/>
          </a:prstGeom>
        </p:spPr>
      </p:pic>
      <p:pic>
        <p:nvPicPr>
          <p:cNvPr id="9" name="Picture 8">
            <a:extLst>
              <a:ext uri="{FF2B5EF4-FFF2-40B4-BE49-F238E27FC236}">
                <a16:creationId xmlns:a16="http://schemas.microsoft.com/office/drawing/2014/main" id="{F7F3FD6E-B990-2D89-592B-9127AE3D8318}"/>
              </a:ext>
            </a:extLst>
          </p:cNvPr>
          <p:cNvPicPr>
            <a:picLocks noChangeAspect="1"/>
          </p:cNvPicPr>
          <p:nvPr/>
        </p:nvPicPr>
        <p:blipFill rotWithShape="1">
          <a:blip r:embed="rId4"/>
          <a:srcRect t="78384" r="78704" b="20134"/>
          <a:stretch/>
        </p:blipFill>
        <p:spPr>
          <a:xfrm>
            <a:off x="889188" y="2685578"/>
            <a:ext cx="6536254" cy="284185"/>
          </a:xfrm>
          <a:prstGeom prst="rect">
            <a:avLst/>
          </a:prstGeom>
        </p:spPr>
      </p:pic>
      <p:pic>
        <p:nvPicPr>
          <p:cNvPr id="11" name="Picture 10">
            <a:extLst>
              <a:ext uri="{FF2B5EF4-FFF2-40B4-BE49-F238E27FC236}">
                <a16:creationId xmlns:a16="http://schemas.microsoft.com/office/drawing/2014/main" id="{61603047-2C8C-0060-280D-9EF904DC65D4}"/>
              </a:ext>
            </a:extLst>
          </p:cNvPr>
          <p:cNvPicPr>
            <a:picLocks noChangeAspect="1"/>
          </p:cNvPicPr>
          <p:nvPr/>
        </p:nvPicPr>
        <p:blipFill rotWithShape="1">
          <a:blip r:embed="rId5"/>
          <a:srcRect t="91999" r="94192" b="5935"/>
          <a:stretch/>
        </p:blipFill>
        <p:spPr>
          <a:xfrm>
            <a:off x="8101414" y="148117"/>
            <a:ext cx="1482651" cy="329469"/>
          </a:xfrm>
          <a:prstGeom prst="rect">
            <a:avLst/>
          </a:prstGeom>
        </p:spPr>
      </p:pic>
      <p:sp>
        <p:nvSpPr>
          <p:cNvPr id="12" name="Thought Bubble: Cloud 11">
            <a:extLst>
              <a:ext uri="{FF2B5EF4-FFF2-40B4-BE49-F238E27FC236}">
                <a16:creationId xmlns:a16="http://schemas.microsoft.com/office/drawing/2014/main" id="{E193561E-A3E6-7768-EE47-387216B9C685}"/>
              </a:ext>
            </a:extLst>
          </p:cNvPr>
          <p:cNvSpPr/>
          <p:nvPr/>
        </p:nvSpPr>
        <p:spPr>
          <a:xfrm>
            <a:off x="8101414" y="5528489"/>
            <a:ext cx="3960218" cy="977469"/>
          </a:xfrm>
          <a:prstGeom prst="cloudCallou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r>
              <a:rPr lang="en-US" b="1" dirty="0">
                <a:solidFill>
                  <a:schemeClr val="tx1"/>
                </a:solidFill>
              </a:rPr>
              <a:t>Look at ?</a:t>
            </a:r>
            <a:r>
              <a:rPr lang="en-US" b="1" dirty="0" err="1">
                <a:solidFill>
                  <a:schemeClr val="tx1"/>
                </a:solidFill>
              </a:rPr>
              <a:t>t.test</a:t>
            </a:r>
            <a:r>
              <a:rPr lang="en-US" b="1" dirty="0">
                <a:solidFill>
                  <a:schemeClr val="tx1"/>
                </a:solidFill>
              </a:rPr>
              <a:t> and check: How to run a one-tailed test?</a:t>
            </a:r>
            <a:endParaRPr lang="he-IL" b="1" dirty="0">
              <a:solidFill>
                <a:schemeClr val="tx1"/>
              </a:solidFill>
            </a:endParaRPr>
          </a:p>
        </p:txBody>
      </p:sp>
      <p:pic>
        <p:nvPicPr>
          <p:cNvPr id="10" name="Picture 9">
            <a:extLst>
              <a:ext uri="{FF2B5EF4-FFF2-40B4-BE49-F238E27FC236}">
                <a16:creationId xmlns:a16="http://schemas.microsoft.com/office/drawing/2014/main" id="{881F6270-670D-0C70-6DCF-07C15E0FF50A}"/>
              </a:ext>
            </a:extLst>
          </p:cNvPr>
          <p:cNvPicPr>
            <a:picLocks noChangeAspect="1"/>
          </p:cNvPicPr>
          <p:nvPr/>
        </p:nvPicPr>
        <p:blipFill rotWithShape="1">
          <a:blip r:embed="rId6"/>
          <a:srcRect l="390" t="68489" r="43984" b="10838"/>
          <a:stretch/>
        </p:blipFill>
        <p:spPr>
          <a:xfrm>
            <a:off x="196598" y="4901349"/>
            <a:ext cx="7725992" cy="1615134"/>
          </a:xfrm>
          <a:prstGeom prst="rect">
            <a:avLst/>
          </a:prstGeom>
        </p:spPr>
      </p:pic>
    </p:spTree>
    <p:extLst>
      <p:ext uri="{BB962C8B-B14F-4D97-AF65-F5344CB8AC3E}">
        <p14:creationId xmlns:p14="http://schemas.microsoft.com/office/powerpoint/2010/main" val="3768723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19723EC9-D902-6564-2BB1-7713208B0118}"/>
                  </a:ext>
                </a:extLst>
              </p:cNvPr>
              <p:cNvSpPr>
                <a:spLocks noGrp="1"/>
              </p:cNvSpPr>
              <p:nvPr>
                <p:ph idx="1"/>
              </p:nvPr>
            </p:nvSpPr>
            <p:spPr>
              <a:xfrm>
                <a:off x="457200" y="1234440"/>
                <a:ext cx="11247120" cy="5509260"/>
              </a:xfrm>
            </p:spPr>
            <p:txBody>
              <a:bodyPr>
                <a:normAutofit/>
              </a:bodyPr>
              <a:lstStyle/>
              <a:p>
                <a:pPr marL="342900" indent="-342900" algn="l" rtl="0">
                  <a:lnSpc>
                    <a:spcPct val="100000"/>
                  </a:lnSpc>
                  <a:spcBef>
                    <a:spcPts val="200"/>
                  </a:spcBef>
                  <a:spcAft>
                    <a:spcPts val="200"/>
                  </a:spcAft>
                  <a:buAutoNum type="arabicPeriod"/>
                </a:pPr>
                <a:r>
                  <a:rPr lang="en-US" sz="2400" b="1" dirty="0">
                    <a:latin typeface="Alef" panose="00000500000000000000" pitchFamily="2" charset="-79"/>
                    <a:ea typeface="Cambria Math" panose="02040503050406030204" pitchFamily="18" charset="0"/>
                    <a:cs typeface="Alef" panose="00000500000000000000" pitchFamily="2" charset="-79"/>
                  </a:rPr>
                  <a:t>Independent and random sampling </a:t>
                </a:r>
                <a:r>
                  <a:rPr lang="en-US" sz="2400" dirty="0">
                    <a:latin typeface="Alef" panose="00000500000000000000" pitchFamily="2" charset="-79"/>
                    <a:ea typeface="Cambria Math" panose="02040503050406030204" pitchFamily="18" charset="0"/>
                    <a:cs typeface="Alef" panose="00000500000000000000" pitchFamily="2" charset="-79"/>
                  </a:rPr>
                  <a:t>of observations to samples.</a:t>
                </a:r>
              </a:p>
              <a:p>
                <a:pPr lvl="1" algn="l" rtl="0">
                  <a:lnSpc>
                    <a:spcPct val="100000"/>
                  </a:lnSpc>
                  <a:spcBef>
                    <a:spcPts val="200"/>
                  </a:spcBef>
                  <a:spcAft>
                    <a:spcPts val="200"/>
                  </a:spcAft>
                  <a:buFont typeface="Wingdings" panose="05000000000000000000" pitchFamily="2" charset="2"/>
                  <a:buChar char="v"/>
                </a:pPr>
                <a:r>
                  <a:rPr lang="en-US" sz="2000" dirty="0">
                    <a:latin typeface="Alef" panose="00000500000000000000" pitchFamily="2" charset="-79"/>
                    <a:ea typeface="Cambria Math" panose="02040503050406030204" pitchFamily="18" charset="0"/>
                    <a:cs typeface="Alef" panose="00000500000000000000" pitchFamily="2" charset="-79"/>
                  </a:rPr>
                  <a:t>Same as in one-sample t-test: Otherwise, we cannot draw E(</a:t>
                </a:r>
                <a14:m>
                  <m:oMath xmlns:m="http://schemas.openxmlformats.org/officeDocument/2006/math">
                    <m:acc>
                      <m:accPr>
                        <m:chr m:val="̅"/>
                        <m:ctrlPr>
                          <a:rPr lang="en-US" sz="2000" i="1" dirty="0">
                            <a:latin typeface="Cambria Math" panose="02040503050406030204" pitchFamily="18" charset="0"/>
                            <a:ea typeface="Cambria Math" panose="02040503050406030204" pitchFamily="18" charset="0"/>
                            <a:cs typeface="Alef" panose="00000500000000000000" pitchFamily="2" charset="-79"/>
                          </a:rPr>
                        </m:ctrlPr>
                      </m:accPr>
                      <m:e>
                        <m:r>
                          <a:rPr lang="en-US" sz="2000" i="1" dirty="0">
                            <a:latin typeface="Cambria Math" panose="02040503050406030204" pitchFamily="18" charset="0"/>
                            <a:ea typeface="Cambria Math" panose="02040503050406030204" pitchFamily="18" charset="0"/>
                            <a:cs typeface="Alef" panose="00000500000000000000" pitchFamily="2" charset="-79"/>
                          </a:rPr>
                          <m:t>𝑥</m:t>
                        </m:r>
                      </m:e>
                    </m:acc>
                  </m:oMath>
                </a14:m>
                <a:r>
                  <a:rPr lang="en-US" sz="2000" dirty="0">
                    <a:latin typeface="Alef" panose="00000500000000000000" pitchFamily="2" charset="-79"/>
                    <a:ea typeface="Cambria Math" panose="02040503050406030204" pitchFamily="18" charset="0"/>
                    <a:cs typeface="Alef" panose="00000500000000000000" pitchFamily="2" charset="-79"/>
                  </a:rPr>
                  <a:t>-</a:t>
                </a:r>
                <a14:m>
                  <m:oMath xmlns:m="http://schemas.openxmlformats.org/officeDocument/2006/math">
                    <m:acc>
                      <m:accPr>
                        <m:chr m:val="̅"/>
                        <m:ctrlPr>
                          <a:rPr lang="en-US" sz="2000" i="1" dirty="0">
                            <a:latin typeface="Cambria Math" panose="02040503050406030204" pitchFamily="18" charset="0"/>
                            <a:ea typeface="Cambria Math" panose="02040503050406030204" pitchFamily="18" charset="0"/>
                            <a:cs typeface="Alef" panose="00000500000000000000" pitchFamily="2" charset="-79"/>
                          </a:rPr>
                        </m:ctrlPr>
                      </m:accPr>
                      <m:e>
                        <m:r>
                          <a:rPr lang="en-US" sz="2000" b="0" i="1" dirty="0" smtClean="0">
                            <a:latin typeface="Cambria Math" panose="02040503050406030204" pitchFamily="18" charset="0"/>
                            <a:ea typeface="Cambria Math" panose="02040503050406030204" pitchFamily="18" charset="0"/>
                            <a:cs typeface="Alef" panose="00000500000000000000" pitchFamily="2" charset="-79"/>
                          </a:rPr>
                          <m:t>𝑦</m:t>
                        </m:r>
                      </m:e>
                    </m:acc>
                  </m:oMath>
                </a14:m>
                <a:r>
                  <a:rPr lang="en-US" sz="2000" dirty="0">
                    <a:latin typeface="Alef" panose="00000500000000000000" pitchFamily="2" charset="-79"/>
                    <a:ea typeface="Cambria Math" panose="02040503050406030204" pitchFamily="18" charset="0"/>
                    <a:cs typeface="Alef" panose="00000500000000000000" pitchFamily="2" charset="-79"/>
                  </a:rPr>
                  <a:t>)/Var(</a:t>
                </a:r>
                <a14:m>
                  <m:oMath xmlns:m="http://schemas.openxmlformats.org/officeDocument/2006/math">
                    <m:acc>
                      <m:accPr>
                        <m:chr m:val="̅"/>
                        <m:ctrlPr>
                          <a:rPr lang="en-US" sz="2000" i="1" dirty="0" smtClean="0">
                            <a:latin typeface="Cambria Math" panose="02040503050406030204" pitchFamily="18" charset="0"/>
                            <a:ea typeface="Cambria Math" panose="02040503050406030204" pitchFamily="18" charset="0"/>
                            <a:cs typeface="Alef" panose="00000500000000000000" pitchFamily="2" charset="-79"/>
                          </a:rPr>
                        </m:ctrlPr>
                      </m:accPr>
                      <m:e>
                        <m:r>
                          <a:rPr lang="en-US" sz="2000" b="0" i="1" dirty="0" smtClean="0">
                            <a:latin typeface="Cambria Math" panose="02040503050406030204" pitchFamily="18" charset="0"/>
                            <a:ea typeface="Cambria Math" panose="02040503050406030204" pitchFamily="18" charset="0"/>
                            <a:cs typeface="Alef" panose="00000500000000000000" pitchFamily="2" charset="-79"/>
                          </a:rPr>
                          <m:t>𝑥</m:t>
                        </m:r>
                      </m:e>
                    </m:acc>
                    <m:r>
                      <a:rPr lang="en-US" sz="2000" b="0" i="1" dirty="0" smtClean="0">
                        <a:latin typeface="Cambria Math" panose="02040503050406030204" pitchFamily="18" charset="0"/>
                        <a:ea typeface="Cambria Math" panose="02040503050406030204" pitchFamily="18" charset="0"/>
                        <a:cs typeface="Alef" panose="00000500000000000000" pitchFamily="2" charset="-79"/>
                      </a:rPr>
                      <m:t>−</m:t>
                    </m:r>
                    <m:acc>
                      <m:accPr>
                        <m:chr m:val="̅"/>
                        <m:ctrlPr>
                          <a:rPr lang="en-US" sz="2000" i="1" dirty="0">
                            <a:latin typeface="Cambria Math" panose="02040503050406030204" pitchFamily="18" charset="0"/>
                            <a:ea typeface="Cambria Math" panose="02040503050406030204" pitchFamily="18" charset="0"/>
                            <a:cs typeface="Alef" panose="00000500000000000000" pitchFamily="2" charset="-79"/>
                          </a:rPr>
                        </m:ctrlPr>
                      </m:accPr>
                      <m:e>
                        <m:r>
                          <a:rPr lang="en-US" sz="2000" b="0" i="1" dirty="0" smtClean="0">
                            <a:latin typeface="Cambria Math" panose="02040503050406030204" pitchFamily="18" charset="0"/>
                            <a:ea typeface="Cambria Math" panose="02040503050406030204" pitchFamily="18" charset="0"/>
                            <a:cs typeface="Alef" panose="00000500000000000000" pitchFamily="2" charset="-79"/>
                          </a:rPr>
                          <m:t>𝑦</m:t>
                        </m:r>
                      </m:e>
                    </m:acc>
                  </m:oMath>
                </a14:m>
                <a:r>
                  <a:rPr lang="en-US" sz="2000" dirty="0">
                    <a:latin typeface="Alef" panose="00000500000000000000" pitchFamily="2" charset="-79"/>
                    <a:ea typeface="Cambria Math" panose="02040503050406030204" pitchFamily="18" charset="0"/>
                    <a:cs typeface="Alef" panose="00000500000000000000" pitchFamily="2" charset="-79"/>
                  </a:rPr>
                  <a:t>)</a:t>
                </a:r>
              </a:p>
              <a:p>
                <a:pPr lvl="1" algn="l" rtl="0">
                  <a:lnSpc>
                    <a:spcPct val="100000"/>
                  </a:lnSpc>
                  <a:spcBef>
                    <a:spcPts val="200"/>
                  </a:spcBef>
                  <a:spcAft>
                    <a:spcPts val="200"/>
                  </a:spcAft>
                  <a:buFont typeface="Wingdings" panose="05000000000000000000" pitchFamily="2" charset="2"/>
                  <a:buChar char="v"/>
                </a:pPr>
                <a:endParaRPr lang="en-US" sz="1800" dirty="0">
                  <a:latin typeface="Alef" panose="00000500000000000000" pitchFamily="2" charset="-79"/>
                  <a:ea typeface="Cambria Math" panose="02040503050406030204" pitchFamily="18" charset="0"/>
                  <a:cs typeface="Alef" panose="00000500000000000000" pitchFamily="2" charset="-79"/>
                </a:endParaRPr>
              </a:p>
              <a:p>
                <a:pPr marL="342900" indent="-342900" algn="l" rtl="0">
                  <a:lnSpc>
                    <a:spcPct val="100000"/>
                  </a:lnSpc>
                  <a:spcBef>
                    <a:spcPts val="200"/>
                  </a:spcBef>
                  <a:spcAft>
                    <a:spcPts val="200"/>
                  </a:spcAft>
                  <a:buFont typeface="+mj-lt"/>
                  <a:buAutoNum type="arabicPeriod"/>
                </a:pPr>
                <a:r>
                  <a:rPr lang="en-US" sz="2400" b="1" dirty="0">
                    <a:latin typeface="Alef" panose="00000500000000000000" pitchFamily="2" charset="-79"/>
                    <a:ea typeface="Cambria Math" panose="02040503050406030204" pitchFamily="18" charset="0"/>
                    <a:cs typeface="Alef" panose="00000500000000000000" pitchFamily="2" charset="-79"/>
                  </a:rPr>
                  <a:t>x</a:t>
                </a:r>
                <a:r>
                  <a:rPr lang="en-US" sz="2400" dirty="0">
                    <a:latin typeface="Alef" panose="00000500000000000000" pitchFamily="2" charset="-79"/>
                    <a:ea typeface="Cambria Math" panose="02040503050406030204" pitchFamily="18" charset="0"/>
                    <a:cs typeface="Alef" panose="00000500000000000000" pitchFamily="2" charset="-79"/>
                  </a:rPr>
                  <a:t> </a:t>
                </a:r>
                <a:r>
                  <a:rPr lang="en-US" sz="2400" b="1" dirty="0">
                    <a:latin typeface="Alef" panose="00000500000000000000" pitchFamily="2" charset="-79"/>
                    <a:ea typeface="Cambria Math" panose="02040503050406030204" pitchFamily="18" charset="0"/>
                    <a:cs typeface="Alef" panose="00000500000000000000" pitchFamily="2" charset="-79"/>
                  </a:rPr>
                  <a:t>and y</a:t>
                </a:r>
                <a:r>
                  <a:rPr lang="en-US" sz="2400" dirty="0">
                    <a:latin typeface="Alef" panose="00000500000000000000" pitchFamily="2" charset="-79"/>
                    <a:ea typeface="Cambria Math" panose="02040503050406030204" pitchFamily="18" charset="0"/>
                    <a:cs typeface="Alef" panose="00000500000000000000" pitchFamily="2" charset="-79"/>
                  </a:rPr>
                  <a:t>(</a:t>
                </a:r>
                <a:r>
                  <a:rPr lang="en-US" sz="2400" i="1" dirty="0">
                    <a:latin typeface="Alef" panose="00000500000000000000" pitchFamily="2" charset="-79"/>
                    <a:ea typeface="Cambria Math" panose="02040503050406030204" pitchFamily="18" charset="0"/>
                    <a:cs typeface="Alef" panose="00000500000000000000" pitchFamily="2" charset="-79"/>
                  </a:rPr>
                  <a:t>not </a:t>
                </a:r>
                <a14:m>
                  <m:oMath xmlns:m="http://schemas.openxmlformats.org/officeDocument/2006/math">
                    <m:acc>
                      <m:accPr>
                        <m:chr m:val="̅"/>
                        <m:ctrlPr>
                          <a:rPr lang="en-US" sz="2400" i="1" dirty="0" smtClean="0">
                            <a:latin typeface="Cambria Math" panose="02040503050406030204" pitchFamily="18" charset="0"/>
                            <a:ea typeface="Cambria Math" panose="02040503050406030204" pitchFamily="18" charset="0"/>
                            <a:cs typeface="Alef" panose="00000500000000000000" pitchFamily="2" charset="-79"/>
                          </a:rPr>
                        </m:ctrlPr>
                      </m:accPr>
                      <m:e>
                        <m:r>
                          <a:rPr lang="en-US" sz="2400" b="0" i="1" dirty="0" smtClean="0">
                            <a:latin typeface="Cambria Math" panose="02040503050406030204" pitchFamily="18" charset="0"/>
                            <a:ea typeface="Cambria Math" panose="02040503050406030204" pitchFamily="18" charset="0"/>
                            <a:cs typeface="Alef" panose="00000500000000000000" pitchFamily="2" charset="-79"/>
                          </a:rPr>
                          <m:t>𝑥</m:t>
                        </m:r>
                      </m:e>
                    </m:acc>
                    <m:r>
                      <a:rPr lang="en-US" sz="2400" b="0" i="1" dirty="0" smtClean="0">
                        <a:latin typeface="Cambria Math" panose="02040503050406030204" pitchFamily="18" charset="0"/>
                        <a:ea typeface="Cambria Math" panose="02040503050406030204" pitchFamily="18" charset="0"/>
                        <a:cs typeface="Alef" panose="00000500000000000000" pitchFamily="2" charset="-79"/>
                      </a:rPr>
                      <m:t>/</m:t>
                    </m:r>
                    <m:acc>
                      <m:accPr>
                        <m:chr m:val="̅"/>
                        <m:ctrlPr>
                          <a:rPr lang="en-US" sz="2400" i="1" dirty="0">
                            <a:latin typeface="Cambria Math" panose="02040503050406030204" pitchFamily="18" charset="0"/>
                            <a:ea typeface="Cambria Math" panose="02040503050406030204" pitchFamily="18" charset="0"/>
                            <a:cs typeface="Alef" panose="00000500000000000000" pitchFamily="2" charset="-79"/>
                          </a:rPr>
                        </m:ctrlPr>
                      </m:accPr>
                      <m:e>
                        <m:r>
                          <a:rPr lang="en-US" sz="2400" b="0" i="1" dirty="0" smtClean="0">
                            <a:latin typeface="Cambria Math" panose="02040503050406030204" pitchFamily="18" charset="0"/>
                            <a:ea typeface="Cambria Math" panose="02040503050406030204" pitchFamily="18" charset="0"/>
                            <a:cs typeface="Alef" panose="00000500000000000000" pitchFamily="2" charset="-79"/>
                          </a:rPr>
                          <m:t>𝑦</m:t>
                        </m:r>
                      </m:e>
                    </m:acc>
                  </m:oMath>
                </a14:m>
                <a:r>
                  <a:rPr lang="en-US" sz="2400" dirty="0">
                    <a:latin typeface="Alef" panose="00000500000000000000" pitchFamily="2" charset="-79"/>
                    <a:ea typeface="Cambria Math" panose="02040503050406030204" pitchFamily="18" charset="0"/>
                    <a:cs typeface="Alef" panose="00000500000000000000" pitchFamily="2" charset="-79"/>
                  </a:rPr>
                  <a:t>) </a:t>
                </a:r>
                <a:r>
                  <a:rPr lang="en-US" sz="2400" b="1" dirty="0">
                    <a:latin typeface="Alef" panose="00000500000000000000" pitchFamily="2" charset="-79"/>
                    <a:ea typeface="Cambria Math" panose="02040503050406030204" pitchFamily="18" charset="0"/>
                    <a:cs typeface="Alef" panose="00000500000000000000" pitchFamily="2" charset="-79"/>
                  </a:rPr>
                  <a:t>are normally distributed</a:t>
                </a:r>
                <a:r>
                  <a:rPr lang="en-US" sz="2400" dirty="0">
                    <a:latin typeface="Alef" panose="00000500000000000000" pitchFamily="2" charset="-79"/>
                    <a:ea typeface="Cambria Math" panose="02040503050406030204" pitchFamily="18" charset="0"/>
                    <a:cs typeface="Alef" panose="00000500000000000000" pitchFamily="2" charset="-79"/>
                  </a:rPr>
                  <a:t>.</a:t>
                </a:r>
              </a:p>
              <a:p>
                <a:pPr lvl="1" algn="l" rtl="0">
                  <a:lnSpc>
                    <a:spcPct val="100000"/>
                  </a:lnSpc>
                  <a:spcBef>
                    <a:spcPts val="200"/>
                  </a:spcBef>
                  <a:spcAft>
                    <a:spcPts val="200"/>
                  </a:spcAft>
                  <a:buFont typeface="Wingdings" panose="05000000000000000000" pitchFamily="2" charset="2"/>
                  <a:buChar char="v"/>
                </a:pPr>
                <a:r>
                  <a:rPr lang="en-US" sz="2000" dirty="0">
                    <a:latin typeface="Alef" panose="00000500000000000000" pitchFamily="2" charset="-79"/>
                    <a:ea typeface="Cambria Math" panose="02040503050406030204" pitchFamily="18" charset="0"/>
                    <a:cs typeface="Alef" panose="00000500000000000000" pitchFamily="2" charset="-79"/>
                  </a:rPr>
                  <a:t>Same as in one-sample t-test: Strictly speaking, we are no longer dealing with normal distributions, hence the assumption is about normality of the observations themselves.</a:t>
                </a:r>
              </a:p>
              <a:p>
                <a:pPr lvl="1" algn="l" rtl="0">
                  <a:lnSpc>
                    <a:spcPct val="100000"/>
                  </a:lnSpc>
                  <a:spcBef>
                    <a:spcPts val="200"/>
                  </a:spcBef>
                  <a:spcAft>
                    <a:spcPts val="200"/>
                  </a:spcAft>
                  <a:buFont typeface="Wingdings" panose="05000000000000000000" pitchFamily="2" charset="2"/>
                  <a:buChar char="v"/>
                </a:pPr>
                <a:r>
                  <a:rPr lang="en-US" sz="2000" dirty="0">
                    <a:latin typeface="Alef" panose="00000500000000000000" pitchFamily="2" charset="-79"/>
                    <a:ea typeface="Cambria Math" panose="02040503050406030204" pitchFamily="18" charset="0"/>
                    <a:cs typeface="Alef" panose="00000500000000000000" pitchFamily="2" charset="-79"/>
                  </a:rPr>
                  <a:t>But, again, with larger Ns the impact of this assumption’s violation is more and more minor.</a:t>
                </a:r>
                <a:r>
                  <a:rPr lang="en-US" sz="1800" dirty="0">
                    <a:latin typeface="Alef" panose="00000500000000000000" pitchFamily="2" charset="-79"/>
                    <a:ea typeface="Cambria Math" panose="02040503050406030204" pitchFamily="18" charset="0"/>
                    <a:cs typeface="Alef" panose="00000500000000000000" pitchFamily="2" charset="-79"/>
                  </a:rPr>
                  <a:t> </a:t>
                </a:r>
              </a:p>
              <a:p>
                <a:pPr lvl="1" algn="l" rtl="0">
                  <a:lnSpc>
                    <a:spcPct val="100000"/>
                  </a:lnSpc>
                  <a:spcBef>
                    <a:spcPts val="200"/>
                  </a:spcBef>
                  <a:spcAft>
                    <a:spcPts val="200"/>
                  </a:spcAft>
                  <a:buFont typeface="Wingdings" panose="05000000000000000000" pitchFamily="2" charset="2"/>
                  <a:buChar char="v"/>
                </a:pPr>
                <a:endParaRPr lang="en-US" sz="1800" dirty="0">
                  <a:latin typeface="Alef" panose="00000500000000000000" pitchFamily="2" charset="-79"/>
                  <a:ea typeface="Cambria Math" panose="02040503050406030204" pitchFamily="18" charset="0"/>
                  <a:cs typeface="Alef" panose="00000500000000000000" pitchFamily="2" charset="-79"/>
                </a:endParaRPr>
              </a:p>
              <a:p>
                <a:pPr marL="342900" indent="-342900" algn="l" rtl="0">
                  <a:lnSpc>
                    <a:spcPct val="100000"/>
                  </a:lnSpc>
                  <a:spcBef>
                    <a:spcPts val="200"/>
                  </a:spcBef>
                  <a:spcAft>
                    <a:spcPts val="200"/>
                  </a:spcAft>
                  <a:buFont typeface="+mj-lt"/>
                  <a:buAutoNum type="arabicPeriod"/>
                </a:pPr>
                <a:r>
                  <a:rPr lang="en-US" sz="2400" b="1" dirty="0">
                    <a:latin typeface="Alef" panose="00000500000000000000" pitchFamily="2" charset="-79"/>
                    <a:ea typeface="Cambria Math" panose="02040503050406030204" pitchFamily="18" charset="0"/>
                    <a:cs typeface="Alef" panose="00000500000000000000" pitchFamily="2" charset="-79"/>
                  </a:rPr>
                  <a:t>Equal variance of x and y</a:t>
                </a:r>
                <a:r>
                  <a:rPr lang="en-US" sz="2400" dirty="0">
                    <a:latin typeface="Alef" panose="00000500000000000000" pitchFamily="2" charset="-79"/>
                    <a:ea typeface="Cambria Math" panose="02040503050406030204" pitchFamily="18" charset="0"/>
                    <a:cs typeface="Alef" panose="00000500000000000000" pitchFamily="2" charset="-79"/>
                  </a:rPr>
                  <a:t>. (in commonly-used version of t-test).</a:t>
                </a:r>
              </a:p>
              <a:p>
                <a:pPr lvl="1" algn="l" rtl="0">
                  <a:lnSpc>
                    <a:spcPct val="100000"/>
                  </a:lnSpc>
                  <a:spcBef>
                    <a:spcPts val="200"/>
                  </a:spcBef>
                  <a:spcAft>
                    <a:spcPts val="200"/>
                  </a:spcAft>
                  <a:buFont typeface="Wingdings" panose="05000000000000000000" pitchFamily="2" charset="2"/>
                  <a:buChar char="v"/>
                </a:pPr>
                <a:r>
                  <a:rPr lang="en-US" sz="2000" dirty="0">
                    <a:latin typeface="Alef" panose="00000500000000000000" pitchFamily="2" charset="-79"/>
                    <a:ea typeface="Cambria Math" panose="02040503050406030204" pitchFamily="18" charset="0"/>
                    <a:cs typeface="Alef" panose="00000500000000000000" pitchFamily="2" charset="-79"/>
                  </a:rPr>
                  <a:t>Otherwise, we couldn’t use </a:t>
                </a:r>
                <a14:m>
                  <m:oMath xmlns:m="http://schemas.openxmlformats.org/officeDocument/2006/math">
                    <m:sSubSup>
                      <m:sSubSupPr>
                        <m:ctrlPr>
                          <a:rPr lang="en-US" sz="2000" i="1">
                            <a:latin typeface="Cambria Math" panose="02040503050406030204" pitchFamily="18" charset="0"/>
                          </a:rPr>
                        </m:ctrlPr>
                      </m:sSubSupPr>
                      <m:e>
                        <m:acc>
                          <m:accPr>
                            <m:chr m:val="̂"/>
                            <m:ctrlPr>
                              <a:rPr lang="en-US" sz="2000" i="1">
                                <a:latin typeface="Cambria Math" panose="02040503050406030204" pitchFamily="18" charset="0"/>
                              </a:rPr>
                            </m:ctrlPr>
                          </m:accPr>
                          <m:e>
                            <m:r>
                              <a:rPr lang="en-US" sz="2000" i="1">
                                <a:latin typeface="Cambria Math" panose="02040503050406030204" pitchFamily="18" charset="0"/>
                              </a:rPr>
                              <m:t>𝑠</m:t>
                            </m:r>
                          </m:e>
                        </m:acc>
                      </m:e>
                      <m:sub>
                        <m:r>
                          <a:rPr lang="en-US" sz="2000" i="1">
                            <a:latin typeface="Cambria Math" panose="02040503050406030204" pitchFamily="18" charset="0"/>
                          </a:rPr>
                          <m:t>𝑝𝑜𝑜𝑙𝑒𝑑</m:t>
                        </m:r>
                      </m:sub>
                      <m:sup>
                        <m:r>
                          <a:rPr lang="en-US" sz="2000" i="1">
                            <a:latin typeface="Cambria Math" panose="02040503050406030204" pitchFamily="18" charset="0"/>
                          </a:rPr>
                          <m:t>2</m:t>
                        </m:r>
                      </m:sup>
                    </m:sSubSup>
                  </m:oMath>
                </a14:m>
                <a:r>
                  <a:rPr lang="en-US" sz="2000" baseline="-25000" dirty="0">
                    <a:latin typeface="Alef" panose="00000500000000000000" pitchFamily="2" charset="-79"/>
                    <a:ea typeface="Cambria Math" panose="02040503050406030204" pitchFamily="18" charset="0"/>
                    <a:cs typeface="Alef" panose="00000500000000000000" pitchFamily="2" charset="-79"/>
                  </a:rPr>
                  <a:t> </a:t>
                </a:r>
                <a:r>
                  <a:rPr lang="en-US" sz="2000" dirty="0">
                    <a:latin typeface="Alef" panose="00000500000000000000" pitchFamily="2" charset="-79"/>
                    <a:ea typeface="Cambria Math" panose="02040503050406030204" pitchFamily="18" charset="0"/>
                    <a:cs typeface="Alef" panose="00000500000000000000" pitchFamily="2" charset="-79"/>
                  </a:rPr>
                  <a:t>as a single estimate of </a:t>
                </a:r>
                <a14:m>
                  <m:oMath xmlns:m="http://schemas.openxmlformats.org/officeDocument/2006/math">
                    <m:sSubSup>
                      <m:sSubSupPr>
                        <m:ctrlPr>
                          <a:rPr lang="en-US" sz="2000" i="1" smtClean="0">
                            <a:latin typeface="Cambria Math" panose="02040503050406030204" pitchFamily="18" charset="0"/>
                          </a:rPr>
                        </m:ctrlPr>
                      </m:sSubSupPr>
                      <m:e>
                        <m:r>
                          <a:rPr lang="en-US" sz="2000" b="0" i="1">
                            <a:latin typeface="Cambria Math" panose="02040503050406030204" pitchFamily="18" charset="0"/>
                          </a:rPr>
                          <m:t>𝜎</m:t>
                        </m:r>
                      </m:e>
                      <m:sub>
                        <m:r>
                          <a:rPr lang="en-US" sz="2000" b="0" i="1">
                            <a:latin typeface="Cambria Math" panose="02040503050406030204" pitchFamily="18" charset="0"/>
                          </a:rPr>
                          <m:t>𝑥</m:t>
                        </m:r>
                      </m:sub>
                      <m:sup>
                        <m:r>
                          <a:rPr lang="en-US" sz="2000" b="0" i="1">
                            <a:latin typeface="Cambria Math" panose="02040503050406030204" pitchFamily="18" charset="0"/>
                          </a:rPr>
                          <m:t>2</m:t>
                        </m:r>
                      </m:sup>
                    </m:sSubSup>
                  </m:oMath>
                </a14:m>
                <a:r>
                  <a:rPr lang="en-US" sz="2000" dirty="0"/>
                  <a:t> and </a:t>
                </a:r>
                <a14:m>
                  <m:oMath xmlns:m="http://schemas.openxmlformats.org/officeDocument/2006/math">
                    <m:sSubSup>
                      <m:sSubSupPr>
                        <m:ctrlPr>
                          <a:rPr lang="en-US" sz="2000" i="1">
                            <a:latin typeface="Cambria Math" panose="02040503050406030204" pitchFamily="18" charset="0"/>
                          </a:rPr>
                        </m:ctrlPr>
                      </m:sSubSupPr>
                      <m:e>
                        <m:r>
                          <a:rPr lang="en-US" sz="2000" b="0" i="1">
                            <a:latin typeface="Cambria Math" panose="02040503050406030204" pitchFamily="18" charset="0"/>
                          </a:rPr>
                          <m:t>𝜎</m:t>
                        </m:r>
                      </m:e>
                      <m:sub>
                        <m:r>
                          <a:rPr lang="en-US" sz="2000" b="0" i="1" smtClean="0">
                            <a:latin typeface="Cambria Math" panose="02040503050406030204" pitchFamily="18" charset="0"/>
                          </a:rPr>
                          <m:t>𝑦</m:t>
                        </m:r>
                      </m:sub>
                      <m:sup>
                        <m:r>
                          <a:rPr lang="en-US" sz="2000" b="0" i="1">
                            <a:latin typeface="Cambria Math" panose="02040503050406030204" pitchFamily="18" charset="0"/>
                          </a:rPr>
                          <m:t>2</m:t>
                        </m:r>
                      </m:sup>
                    </m:sSubSup>
                  </m:oMath>
                </a14:m>
                <a:r>
                  <a:rPr lang="en-US" sz="2000" baseline="-25000" dirty="0">
                    <a:latin typeface="Alef" panose="00000500000000000000" pitchFamily="2" charset="-79"/>
                    <a:ea typeface="Cambria Math" panose="02040503050406030204" pitchFamily="18" charset="0"/>
                    <a:cs typeface="Alef" panose="00000500000000000000" pitchFamily="2" charset="-79"/>
                  </a:rPr>
                  <a:t>.</a:t>
                </a:r>
              </a:p>
              <a:p>
                <a:pPr lvl="1" algn="l" rtl="0">
                  <a:lnSpc>
                    <a:spcPct val="100000"/>
                  </a:lnSpc>
                  <a:spcBef>
                    <a:spcPts val="200"/>
                  </a:spcBef>
                  <a:spcAft>
                    <a:spcPts val="200"/>
                  </a:spcAft>
                  <a:buFont typeface="Wingdings" panose="05000000000000000000" pitchFamily="2" charset="2"/>
                  <a:buChar char="v"/>
                </a:pPr>
                <a:r>
                  <a:rPr lang="en-US" sz="2000" dirty="0">
                    <a:latin typeface="Alef" panose="00000500000000000000" pitchFamily="2" charset="-79"/>
                    <a:ea typeface="Cambria Math" panose="02040503050406030204" pitchFamily="18" charset="0"/>
                    <a:cs typeface="Alef" panose="00000500000000000000" pitchFamily="2" charset="-79"/>
                  </a:rPr>
                  <a:t>Implication: we predict an impact of our independent variable on the mean, but not the variance.</a:t>
                </a:r>
              </a:p>
              <a:p>
                <a:pPr marL="342900" indent="-342900" algn="l" rtl="0">
                  <a:lnSpc>
                    <a:spcPct val="100000"/>
                  </a:lnSpc>
                  <a:spcBef>
                    <a:spcPts val="200"/>
                  </a:spcBef>
                  <a:spcAft>
                    <a:spcPts val="200"/>
                  </a:spcAft>
                  <a:buAutoNum type="arabicPeriod"/>
                </a:pPr>
                <a:endParaRPr lang="en-US" sz="2400" dirty="0">
                  <a:latin typeface="Alef" panose="00000500000000000000" pitchFamily="2" charset="-79"/>
                  <a:ea typeface="Cambria Math" panose="02040503050406030204" pitchFamily="18" charset="0"/>
                  <a:cs typeface="Alef" panose="00000500000000000000" pitchFamily="2" charset="-79"/>
                </a:endParaRPr>
              </a:p>
              <a:p>
                <a:pPr marL="342900" indent="-342900" algn="l" rtl="0">
                  <a:lnSpc>
                    <a:spcPct val="100000"/>
                  </a:lnSpc>
                  <a:spcBef>
                    <a:spcPts val="200"/>
                  </a:spcBef>
                  <a:spcAft>
                    <a:spcPts val="200"/>
                  </a:spcAft>
                  <a:buAutoNum type="arabicPeriod"/>
                </a:pPr>
                <a:endParaRPr lang="en-US" sz="2400" b="0" dirty="0">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None/>
                </a:pPr>
                <a:endParaRPr lang="en-US" sz="2400" b="0" dirty="0">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None/>
                </a:pPr>
                <a:endParaRPr lang="en-US" sz="2400" b="0" dirty="0">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None/>
                </a:pPr>
                <a:endParaRPr lang="en-US" sz="2400" b="1" dirty="0">
                  <a:latin typeface="Alef" panose="00000500000000000000" pitchFamily="2" charset="-79"/>
                  <a:ea typeface="Calibri" panose="020F0502020204030204" pitchFamily="34" charset="0"/>
                  <a:cs typeface="Alef" panose="00000500000000000000" pitchFamily="2" charset="-79"/>
                </a:endParaRPr>
              </a:p>
            </p:txBody>
          </p:sp>
        </mc:Choice>
        <mc:Fallback xmlns="">
          <p:sp>
            <p:nvSpPr>
              <p:cNvPr id="11" name="Content Placeholder 2">
                <a:extLst>
                  <a:ext uri="{FF2B5EF4-FFF2-40B4-BE49-F238E27FC236}">
                    <a16:creationId xmlns:a16="http://schemas.microsoft.com/office/drawing/2014/main" id="{19723EC9-D902-6564-2BB1-7713208B0118}"/>
                  </a:ext>
                </a:extLst>
              </p:cNvPr>
              <p:cNvSpPr>
                <a:spLocks noGrp="1" noRot="1" noChangeAspect="1" noMove="1" noResize="1" noEditPoints="1" noAdjustHandles="1" noChangeArrowheads="1" noChangeShapeType="1" noTextEdit="1"/>
              </p:cNvSpPr>
              <p:nvPr>
                <p:ph idx="1"/>
              </p:nvPr>
            </p:nvSpPr>
            <p:spPr>
              <a:xfrm>
                <a:off x="457200" y="1234440"/>
                <a:ext cx="11247120" cy="5509260"/>
              </a:xfrm>
              <a:blipFill>
                <a:blip r:embed="rId2"/>
                <a:stretch>
                  <a:fillRect l="-1030" t="-1772"/>
                </a:stretch>
              </a:blipFill>
            </p:spPr>
            <p:txBody>
              <a:bodyPr/>
              <a:lstStyle/>
              <a:p>
                <a:r>
                  <a:rPr lang="en-US">
                    <a:noFill/>
                  </a:rPr>
                  <a:t> </a:t>
                </a:r>
              </a:p>
            </p:txBody>
          </p:sp>
        </mc:Fallback>
      </mc:AlternateContent>
      <p:sp>
        <p:nvSpPr>
          <p:cNvPr id="12" name="Title 1">
            <a:extLst>
              <a:ext uri="{FF2B5EF4-FFF2-40B4-BE49-F238E27FC236}">
                <a16:creationId xmlns:a16="http://schemas.microsoft.com/office/drawing/2014/main" id="{8D55BD71-DF74-706A-B5FE-3AD1E03F15F9}"/>
              </a:ext>
            </a:extLst>
          </p:cNvPr>
          <p:cNvSpPr>
            <a:spLocks noGrp="1"/>
          </p:cNvSpPr>
          <p:nvPr>
            <p:ph type="title"/>
          </p:nvPr>
        </p:nvSpPr>
        <p:spPr>
          <a:xfrm>
            <a:off x="575310" y="-22860"/>
            <a:ext cx="10515600" cy="1325563"/>
          </a:xfrm>
        </p:spPr>
        <p:txBody>
          <a:bodyPr>
            <a:normAutofit/>
          </a:bodyPr>
          <a:lstStyle/>
          <a:p>
            <a:pPr algn="l" rtl="0"/>
            <a:r>
              <a:rPr lang="en-US" sz="4000" dirty="0">
                <a:latin typeface="Alef" panose="00000500000000000000" pitchFamily="2" charset="-79"/>
                <a:cs typeface="Alef" panose="00000500000000000000" pitchFamily="2" charset="-79"/>
              </a:rPr>
              <a:t>Two sample t-test: assumptions</a:t>
            </a:r>
            <a:endParaRPr lang="he-IL" sz="4000" dirty="0">
              <a:latin typeface="Alef" panose="00000500000000000000" pitchFamily="2" charset="-79"/>
              <a:cs typeface="Alef" panose="00000500000000000000" pitchFamily="2" charset="-79"/>
            </a:endParaRPr>
          </a:p>
        </p:txBody>
      </p:sp>
    </p:spTree>
    <p:extLst>
      <p:ext uri="{BB962C8B-B14F-4D97-AF65-F5344CB8AC3E}">
        <p14:creationId xmlns:p14="http://schemas.microsoft.com/office/powerpoint/2010/main" val="2816406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690688"/>
            <a:ext cx="11094720" cy="4351338"/>
          </a:xfrm>
        </p:spPr>
        <p:txBody>
          <a:bodyPr>
            <a:normAutofit/>
          </a:bodyPr>
          <a:lstStyle/>
          <a:p>
            <a:pPr algn="l" rtl="0"/>
            <a:r>
              <a:rPr lang="en-US" sz="2400" dirty="0">
                <a:latin typeface="Alef" panose="00000500000000000000" pitchFamily="2" charset="-79"/>
                <a:cs typeface="Alef" panose="00000500000000000000" pitchFamily="2" charset="-79"/>
              </a:rPr>
              <a:t>Two very basic statistical tests: </a:t>
            </a:r>
            <a:r>
              <a:rPr lang="en-US" sz="2400" b="1" dirty="0">
                <a:latin typeface="Alef" panose="00000500000000000000" pitchFamily="2" charset="-79"/>
                <a:cs typeface="Alef" panose="00000500000000000000" pitchFamily="2" charset="-79"/>
              </a:rPr>
              <a:t>One-sample tests</a:t>
            </a:r>
            <a:r>
              <a:rPr lang="en-US" sz="2400" dirty="0">
                <a:latin typeface="Alef" panose="00000500000000000000" pitchFamily="2" charset="-79"/>
                <a:cs typeface="Alef" panose="00000500000000000000" pitchFamily="2" charset="-79"/>
              </a:rPr>
              <a:t>.</a:t>
            </a:r>
          </a:p>
          <a:p>
            <a:pPr algn="l" rtl="0"/>
            <a:r>
              <a:rPr lang="en-US" sz="2400" dirty="0">
                <a:latin typeface="Alef" panose="00000500000000000000" pitchFamily="2" charset="-79"/>
                <a:cs typeface="Alef" panose="00000500000000000000" pitchFamily="2" charset="-79"/>
              </a:rPr>
              <a:t>One-sample = we want to estimate the expected value of one population, and test the hypothesis that it’s larger/smaller/different than a given value.</a:t>
            </a:r>
          </a:p>
          <a:p>
            <a:pPr lvl="1" algn="l" rtl="0"/>
            <a:r>
              <a:rPr lang="en-US" sz="2000" dirty="0">
                <a:latin typeface="Alef" panose="00000500000000000000" pitchFamily="2" charset="-79"/>
                <a:cs typeface="Alef" panose="00000500000000000000" pitchFamily="2" charset="-79"/>
              </a:rPr>
              <a:t>We estimate the expected value by taking a sample and computing a mean.</a:t>
            </a:r>
          </a:p>
          <a:p>
            <a:pPr algn="l" rtl="0"/>
            <a:r>
              <a:rPr lang="en-US" sz="2400" dirty="0">
                <a:latin typeface="Alef" panose="00000500000000000000" pitchFamily="2" charset="-79"/>
                <a:cs typeface="Alef" panose="00000500000000000000" pitchFamily="2" charset="-79"/>
              </a:rPr>
              <a:t>If </a:t>
            </a:r>
            <a:r>
              <a:rPr lang="en-US" sz="2400" b="1" dirty="0">
                <a:latin typeface="Alef" panose="00000500000000000000" pitchFamily="2" charset="-79"/>
                <a:cs typeface="Alef" panose="00000500000000000000" pitchFamily="2" charset="-79"/>
              </a:rPr>
              <a:t>SD/variance of the population is known</a:t>
            </a:r>
            <a:r>
              <a:rPr lang="en-US" sz="2400" dirty="0">
                <a:latin typeface="Alef" panose="00000500000000000000" pitchFamily="2" charset="-79"/>
                <a:cs typeface="Alef" panose="00000500000000000000" pitchFamily="2" charset="-79"/>
              </a:rPr>
              <a:t>, we use a one-sample </a:t>
            </a:r>
            <a:r>
              <a:rPr lang="en-US" sz="2400" b="1" dirty="0">
                <a:latin typeface="Alef" panose="00000500000000000000" pitchFamily="2" charset="-79"/>
                <a:cs typeface="Alef" panose="00000500000000000000" pitchFamily="2" charset="-79"/>
              </a:rPr>
              <a:t>Z test</a:t>
            </a:r>
          </a:p>
          <a:p>
            <a:pPr marL="0" indent="0" algn="l" rtl="0">
              <a:buNone/>
            </a:pPr>
            <a:endParaRPr lang="en-US" sz="2400" dirty="0">
              <a:latin typeface="Alef" panose="00000500000000000000" pitchFamily="2" charset="-79"/>
              <a:cs typeface="Alef" panose="00000500000000000000" pitchFamily="2" charset="-79"/>
            </a:endParaRPr>
          </a:p>
          <a:p>
            <a:pPr algn="l" rtl="0"/>
            <a:endParaRPr lang="en-US" sz="2400" dirty="0">
              <a:latin typeface="Alef" panose="00000500000000000000" pitchFamily="2" charset="-79"/>
              <a:cs typeface="Alef" panose="00000500000000000000" pitchFamily="2" charset="-79"/>
            </a:endParaRPr>
          </a:p>
          <a:p>
            <a:pPr algn="l" rtl="0"/>
            <a:r>
              <a:rPr lang="en-US" sz="2400" dirty="0">
                <a:latin typeface="Alef" panose="00000500000000000000" pitchFamily="2" charset="-79"/>
                <a:cs typeface="Alef" panose="00000500000000000000" pitchFamily="2" charset="-79"/>
              </a:rPr>
              <a:t>If </a:t>
            </a:r>
            <a:r>
              <a:rPr lang="en-US" sz="2400" b="1" dirty="0">
                <a:latin typeface="Alef" panose="00000500000000000000" pitchFamily="2" charset="-79"/>
                <a:cs typeface="Alef" panose="00000500000000000000" pitchFamily="2" charset="-79"/>
              </a:rPr>
              <a:t>SD/variance of the population is unknown</a:t>
            </a:r>
            <a:r>
              <a:rPr lang="en-US" sz="2400" dirty="0">
                <a:latin typeface="Alef" panose="00000500000000000000" pitchFamily="2" charset="-79"/>
                <a:cs typeface="Alef" panose="00000500000000000000" pitchFamily="2" charset="-79"/>
              </a:rPr>
              <a:t>, we use a one-sample </a:t>
            </a:r>
            <a:r>
              <a:rPr lang="en-US" sz="2400" b="1" dirty="0">
                <a:latin typeface="Alef" panose="00000500000000000000" pitchFamily="2" charset="-79"/>
                <a:cs typeface="Alef" panose="00000500000000000000" pitchFamily="2" charset="-79"/>
              </a:rPr>
              <a:t>t test</a:t>
            </a:r>
          </a:p>
          <a:p>
            <a:pPr algn="l" rtl="0"/>
            <a:endParaRPr lang="en-US" sz="2400" dirty="0">
              <a:latin typeface="Alef" panose="00000500000000000000" pitchFamily="2" charset="-79"/>
              <a:cs typeface="Alef" panose="00000500000000000000" pitchFamily="2" charset="-79"/>
            </a:endParaRPr>
          </a:p>
          <a:p>
            <a:pPr lvl="1" algn="l" rtl="0"/>
            <a:endParaRPr lang="he-IL" dirty="0">
              <a:latin typeface="Alef" panose="00000500000000000000" pitchFamily="2" charset="-79"/>
              <a:cs typeface="Alef" panose="00000500000000000000" pitchFamily="2" charset="-79"/>
            </a:endParaRP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F0E8A39-FC7F-7146-4BE2-373E419DBB79}"/>
                  </a:ext>
                </a:extLst>
              </p:cNvPr>
              <p:cNvSpPr txBox="1"/>
              <p:nvPr/>
            </p:nvSpPr>
            <p:spPr>
              <a:xfrm>
                <a:off x="2679065" y="3681297"/>
                <a:ext cx="6137910" cy="827086"/>
              </a:xfrm>
              <a:prstGeom prst="rect">
                <a:avLst/>
              </a:prstGeom>
              <a:noFill/>
            </p:spPr>
            <p:txBody>
              <a:bodyPr wrap="square">
                <a:spAutoFit/>
              </a:bodyPr>
              <a:lstStyle/>
              <a:p>
                <a:pPr algn="l" rtl="0"/>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ea typeface="Cambria Math" panose="02040503050406030204" pitchFamily="18" charset="0"/>
                            </a:rPr>
                          </m:ctrlPr>
                        </m:fPr>
                        <m:num>
                          <m:acc>
                            <m:accPr>
                              <m:chr m:val="̅"/>
                              <m:ctrlPr>
                                <a:rPr lang="en-US" i="1">
                                  <a:latin typeface="Cambria Math" panose="02040503050406030204" pitchFamily="18" charset="0"/>
                                  <a:cs typeface="Alef" panose="00000500000000000000" pitchFamily="2" charset="-79"/>
                                </a:rPr>
                              </m:ctrlPr>
                            </m:accPr>
                            <m:e>
                              <m:r>
                                <a:rPr lang="en-US" i="1">
                                  <a:latin typeface="Cambria Math" panose="02040503050406030204" pitchFamily="18" charset="0"/>
                                  <a:cs typeface="Alef" panose="00000500000000000000" pitchFamily="2" charset="-79"/>
                                </a:rPr>
                                <m:t>𝑥</m:t>
                              </m:r>
                            </m:e>
                          </m:ac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cs typeface="Alef" panose="00000500000000000000" pitchFamily="2" charset="-79"/>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cs typeface="Alef" panose="00000500000000000000" pitchFamily="2" charset="-79"/>
                                </a:rPr>
                                <m:t>𝐻</m:t>
                              </m:r>
                              <m:r>
                                <a:rPr lang="en-US" i="1">
                                  <a:latin typeface="Cambria Math" panose="02040503050406030204" pitchFamily="18" charset="0"/>
                                  <a:cs typeface="Alef" panose="00000500000000000000" pitchFamily="2" charset="-79"/>
                                </a:rPr>
                                <m:t>0</m:t>
                              </m:r>
                            </m:sub>
                          </m:sSub>
                        </m:num>
                        <m:den>
                          <m:f>
                            <m:fPr>
                              <m:type m:val="skw"/>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𝑥</m:t>
                                  </m:r>
                                </m:sub>
                              </m:sSub>
                            </m:num>
                            <m:den>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𝑁</m:t>
                                  </m:r>
                                </m:e>
                              </m:rad>
                            </m:den>
                          </m:f>
                        </m:den>
                      </m:f>
                      <m:sSub>
                        <m:sSubPr>
                          <m:ctrlPr>
                            <a:rPr lang="en-US" b="0" i="1" smtClean="0">
                              <a:latin typeface="Cambria Math" panose="02040503050406030204" pitchFamily="18" charset="0"/>
                              <a:cs typeface="Alef" panose="00000500000000000000" pitchFamily="2" charset="-79"/>
                            </a:rPr>
                          </m:ctrlPr>
                        </m:sSubPr>
                        <m:e>
                          <m:r>
                            <a:rPr lang="en-US" b="0" i="1" smtClean="0">
                              <a:latin typeface="Cambria Math" panose="02040503050406030204" pitchFamily="18" charset="0"/>
                              <a:cs typeface="Alef" panose="00000500000000000000" pitchFamily="2" charset="-79"/>
                            </a:rPr>
                            <m:t>~</m:t>
                          </m:r>
                        </m:e>
                        <m:sub>
                          <m:sSub>
                            <m:sSubPr>
                              <m:ctrlPr>
                                <a:rPr lang="en-US" b="0" i="1" smtClean="0">
                                  <a:latin typeface="Cambria Math" panose="02040503050406030204" pitchFamily="18" charset="0"/>
                                  <a:cs typeface="Alef" panose="00000500000000000000" pitchFamily="2" charset="-79"/>
                                </a:rPr>
                              </m:ctrlPr>
                            </m:sSubPr>
                            <m:e>
                              <m:r>
                                <a:rPr lang="en-US" b="0" i="1" smtClean="0">
                                  <a:latin typeface="Cambria Math" panose="02040503050406030204" pitchFamily="18" charset="0"/>
                                  <a:cs typeface="Alef" panose="00000500000000000000" pitchFamily="2" charset="-79"/>
                                </a:rPr>
                                <m:t>𝐻</m:t>
                              </m:r>
                            </m:e>
                            <m:sub>
                              <m:r>
                                <a:rPr lang="en-US" b="0" i="1" smtClean="0">
                                  <a:latin typeface="Cambria Math" panose="02040503050406030204" pitchFamily="18" charset="0"/>
                                  <a:cs typeface="Alef" panose="00000500000000000000" pitchFamily="2" charset="-79"/>
                                </a:rPr>
                                <m:t>0</m:t>
                              </m:r>
                            </m:sub>
                          </m:sSub>
                        </m:sub>
                      </m:sSub>
                      <m:r>
                        <a:rPr lang="en-US" b="0" i="1" smtClean="0">
                          <a:latin typeface="Cambria Math" panose="02040503050406030204" pitchFamily="18" charset="0"/>
                          <a:cs typeface="Alef" panose="00000500000000000000" pitchFamily="2" charset="-79"/>
                        </a:rPr>
                        <m:t>𝑁</m:t>
                      </m:r>
                      <m:d>
                        <m:dPr>
                          <m:ctrlPr>
                            <a:rPr lang="en-US" b="0" i="1" smtClean="0">
                              <a:latin typeface="Cambria Math" panose="02040503050406030204" pitchFamily="18" charset="0"/>
                              <a:cs typeface="Alef" panose="00000500000000000000" pitchFamily="2" charset="-79"/>
                            </a:rPr>
                          </m:ctrlPr>
                        </m:dPr>
                        <m:e>
                          <m:r>
                            <a:rPr lang="en-US" b="0" i="1" smtClean="0">
                              <a:latin typeface="Cambria Math" panose="02040503050406030204" pitchFamily="18" charset="0"/>
                              <a:cs typeface="Alef" panose="00000500000000000000" pitchFamily="2" charset="-79"/>
                            </a:rPr>
                            <m:t>0</m:t>
                          </m:r>
                          <m:r>
                            <a:rPr lang="en-US" b="0" i="1" smtClean="0">
                              <a:latin typeface="Cambria Math" panose="02040503050406030204" pitchFamily="18" charset="0"/>
                              <a:cs typeface="Alef" panose="00000500000000000000" pitchFamily="2" charset="-79"/>
                            </a:rPr>
                            <m:t>, </m:t>
                          </m:r>
                          <m:r>
                            <a:rPr lang="en-US" i="1" smtClean="0">
                              <a:latin typeface="Cambria Math" panose="02040503050406030204" pitchFamily="18" charset="0"/>
                            </a:rPr>
                            <m:t>1</m:t>
                          </m:r>
                        </m:e>
                      </m:d>
                      <m:r>
                        <a:rPr lang="en-US" b="0" i="1" smtClean="0">
                          <a:latin typeface="Cambria Math" panose="02040503050406030204" pitchFamily="18" charset="0"/>
                        </a:rPr>
                        <m:t>  →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𝑍</m:t>
                          </m:r>
                        </m:e>
                        <m:sub>
                          <m:r>
                            <a:rPr lang="en-US" i="1">
                              <a:latin typeface="Cambria Math" panose="02040503050406030204" pitchFamily="18" charset="0"/>
                              <a:ea typeface="Cambria Math" panose="02040503050406030204" pitchFamily="18" charset="0"/>
                            </a:rPr>
                            <m:t>𝑥</m:t>
                          </m:r>
                        </m:sub>
                      </m:sSub>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acc>
                            <m:accPr>
                              <m:chr m:val="̅"/>
                              <m:ctrlPr>
                                <a:rPr lang="en-US" i="1">
                                  <a:latin typeface="Cambria Math" panose="02040503050406030204" pitchFamily="18" charset="0"/>
                                  <a:cs typeface="Alef" panose="00000500000000000000" pitchFamily="2" charset="-79"/>
                                </a:rPr>
                              </m:ctrlPr>
                            </m:accPr>
                            <m:e>
                              <m:r>
                                <a:rPr lang="en-US" i="1">
                                  <a:latin typeface="Cambria Math" panose="02040503050406030204" pitchFamily="18" charset="0"/>
                                  <a:cs typeface="Alef" panose="00000500000000000000" pitchFamily="2" charset="-79"/>
                                </a:rPr>
                                <m:t>𝑥</m:t>
                              </m:r>
                            </m:e>
                          </m:ac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cs typeface="Alef" panose="00000500000000000000" pitchFamily="2" charset="-79"/>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cs typeface="Alef" panose="00000500000000000000" pitchFamily="2" charset="-79"/>
                                </a:rPr>
                                <m:t>𝐻</m:t>
                              </m:r>
                              <m:r>
                                <a:rPr lang="en-US" i="1">
                                  <a:latin typeface="Cambria Math" panose="02040503050406030204" pitchFamily="18" charset="0"/>
                                  <a:cs typeface="Alef" panose="00000500000000000000" pitchFamily="2" charset="-79"/>
                                </a:rPr>
                                <m:t>0</m:t>
                              </m:r>
                            </m:sub>
                          </m:sSub>
                        </m:num>
                        <m:den>
                          <m:f>
                            <m:fPr>
                              <m:type m:val="skw"/>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𝑥</m:t>
                                  </m:r>
                                </m:sub>
                              </m:sSub>
                            </m:num>
                            <m:den>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𝑁</m:t>
                                  </m:r>
                                </m:e>
                              </m:rad>
                            </m:den>
                          </m:f>
                        </m:den>
                      </m:f>
                    </m:oMath>
                  </m:oMathPara>
                </a14:m>
                <a:endParaRPr lang="he-IL" dirty="0"/>
              </a:p>
            </p:txBody>
          </p:sp>
        </mc:Choice>
        <mc:Fallback>
          <p:sp>
            <p:nvSpPr>
              <p:cNvPr id="5" name="TextBox 4">
                <a:extLst>
                  <a:ext uri="{FF2B5EF4-FFF2-40B4-BE49-F238E27FC236}">
                    <a16:creationId xmlns:a16="http://schemas.microsoft.com/office/drawing/2014/main" id="{1F0E8A39-FC7F-7146-4BE2-373E419DBB79}"/>
                  </a:ext>
                </a:extLst>
              </p:cNvPr>
              <p:cNvSpPr txBox="1">
                <a:spLocks noRot="1" noChangeAspect="1" noMove="1" noResize="1" noEditPoints="1" noAdjustHandles="1" noChangeArrowheads="1" noChangeShapeType="1" noTextEdit="1"/>
              </p:cNvSpPr>
              <p:nvPr/>
            </p:nvSpPr>
            <p:spPr>
              <a:xfrm>
                <a:off x="2679065" y="3681297"/>
                <a:ext cx="6137910" cy="82708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CD1FECC7-CFA1-3ACD-CC24-51C5B24DDFE1}"/>
                  </a:ext>
                </a:extLst>
              </p:cNvPr>
              <p:cNvSpPr txBox="1"/>
              <p:nvPr/>
            </p:nvSpPr>
            <p:spPr>
              <a:xfrm>
                <a:off x="1432649" y="5167312"/>
                <a:ext cx="8819515" cy="881908"/>
              </a:xfrm>
              <a:prstGeom prst="rect">
                <a:avLst/>
              </a:prstGeom>
              <a:noFill/>
            </p:spPr>
            <p:txBody>
              <a:bodyPr wrap="square">
                <a:spAutoFit/>
              </a:bodyPr>
              <a:lstStyle/>
              <a:p>
                <a:pPr algn="l" rtl="0"/>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mbria Math" panose="02040503050406030204" pitchFamily="18" charset="0"/>
                            </a:rPr>
                          </m:ctrlPr>
                        </m:fPr>
                        <m:num>
                          <m:acc>
                            <m:accPr>
                              <m:chr m:val="̅"/>
                              <m:ctrlPr>
                                <a:rPr lang="en-US" i="1">
                                  <a:latin typeface="Cambria Math" panose="02040503050406030204" pitchFamily="18" charset="0"/>
                                  <a:cs typeface="Alef" panose="00000500000000000000" pitchFamily="2" charset="-79"/>
                                </a:rPr>
                              </m:ctrlPr>
                            </m:accPr>
                            <m:e>
                              <m:r>
                                <a:rPr lang="en-US" i="1">
                                  <a:latin typeface="Cambria Math" panose="02040503050406030204" pitchFamily="18" charset="0"/>
                                  <a:cs typeface="Alef" panose="00000500000000000000" pitchFamily="2" charset="-79"/>
                                </a:rPr>
                                <m:t>𝑥</m:t>
                              </m:r>
                            </m:e>
                          </m:ac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cs typeface="Alef" panose="00000500000000000000" pitchFamily="2" charset="-79"/>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cs typeface="Alef" panose="00000500000000000000" pitchFamily="2" charset="-79"/>
                                </a:rPr>
                                <m:t>𝐻</m:t>
                              </m:r>
                              <m:r>
                                <a:rPr lang="en-US" i="1">
                                  <a:latin typeface="Cambria Math" panose="02040503050406030204" pitchFamily="18" charset="0"/>
                                  <a:cs typeface="Alef" panose="00000500000000000000" pitchFamily="2" charset="-79"/>
                                </a:rPr>
                                <m:t>0</m:t>
                              </m:r>
                            </m:sub>
                          </m:sSub>
                        </m:num>
                        <m:den>
                          <m:f>
                            <m:fPr>
                              <m:type m:val="skw"/>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𝑠</m:t>
                                      </m:r>
                                    </m:e>
                                  </m:acc>
                                </m:e>
                                <m:sub>
                                  <m:r>
                                    <a:rPr lang="en-US" i="1">
                                      <a:latin typeface="Cambria Math" panose="02040503050406030204" pitchFamily="18" charset="0"/>
                                      <a:ea typeface="Cambria Math" panose="02040503050406030204" pitchFamily="18" charset="0"/>
                                    </a:rPr>
                                    <m:t>𝑥</m:t>
                                  </m:r>
                                </m:sub>
                              </m:sSub>
                            </m:num>
                            <m:den>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𝑁</m:t>
                                  </m:r>
                                </m:e>
                              </m:rad>
                            </m:den>
                          </m:f>
                        </m:den>
                      </m:f>
                      <m:sSub>
                        <m:sSubPr>
                          <m:ctrlPr>
                            <a:rPr lang="en-US" i="1">
                              <a:latin typeface="Cambria Math" panose="02040503050406030204" pitchFamily="18" charset="0"/>
                              <a:cs typeface="Alef" panose="00000500000000000000" pitchFamily="2" charset="-79"/>
                            </a:rPr>
                          </m:ctrlPr>
                        </m:sSubPr>
                        <m:e>
                          <m:r>
                            <a:rPr lang="en-US" i="1">
                              <a:latin typeface="Cambria Math" panose="02040503050406030204" pitchFamily="18" charset="0"/>
                              <a:cs typeface="Alef" panose="00000500000000000000" pitchFamily="2" charset="-79"/>
                            </a:rPr>
                            <m:t>~</m:t>
                          </m:r>
                        </m:e>
                        <m:sub>
                          <m:sSub>
                            <m:sSubPr>
                              <m:ctrlPr>
                                <a:rPr lang="en-US" i="1">
                                  <a:latin typeface="Cambria Math" panose="02040503050406030204" pitchFamily="18" charset="0"/>
                                  <a:cs typeface="Alef" panose="00000500000000000000" pitchFamily="2" charset="-79"/>
                                </a:rPr>
                              </m:ctrlPr>
                            </m:sSubPr>
                            <m:e>
                              <m:r>
                                <a:rPr lang="en-US" i="1">
                                  <a:latin typeface="Cambria Math" panose="02040503050406030204" pitchFamily="18" charset="0"/>
                                  <a:cs typeface="Alef" panose="00000500000000000000" pitchFamily="2" charset="-79"/>
                                </a:rPr>
                                <m:t>𝐻</m:t>
                              </m:r>
                            </m:e>
                            <m:sub>
                              <m:r>
                                <a:rPr lang="en-US" i="1">
                                  <a:latin typeface="Cambria Math" panose="02040503050406030204" pitchFamily="18" charset="0"/>
                                  <a:cs typeface="Alef" panose="00000500000000000000" pitchFamily="2" charset="-79"/>
                                </a:rPr>
                                <m:t>0</m:t>
                              </m:r>
                            </m:sub>
                          </m:sSub>
                        </m:sub>
                      </m:sSub>
                      <m:sSub>
                        <m:sSubPr>
                          <m:ctrlPr>
                            <a:rPr lang="en-US" i="1">
                              <a:latin typeface="Cambria Math" panose="02040503050406030204" pitchFamily="18" charset="0"/>
                              <a:cs typeface="Alef" panose="00000500000000000000" pitchFamily="2" charset="-79"/>
                            </a:rPr>
                          </m:ctrlPr>
                        </m:sSubPr>
                        <m:e>
                          <m:r>
                            <a:rPr lang="en-US" i="1">
                              <a:latin typeface="Cambria Math" panose="02040503050406030204" pitchFamily="18" charset="0"/>
                              <a:cs typeface="Alef" panose="00000500000000000000" pitchFamily="2" charset="-79"/>
                            </a:rPr>
                            <m:t>𝑡</m:t>
                          </m:r>
                        </m:e>
                        <m:sub>
                          <m:r>
                            <a:rPr lang="en-US" i="1">
                              <a:latin typeface="Cambria Math" panose="02040503050406030204" pitchFamily="18" charset="0"/>
                              <a:cs typeface="Alef" panose="00000500000000000000" pitchFamily="2" charset="-79"/>
                            </a:rPr>
                            <m:t>(</m:t>
                          </m:r>
                          <m:r>
                            <a:rPr lang="en-US" i="1">
                              <a:latin typeface="Cambria Math" panose="02040503050406030204" pitchFamily="18" charset="0"/>
                              <a:cs typeface="Alef" panose="00000500000000000000" pitchFamily="2" charset="-79"/>
                            </a:rPr>
                            <m:t>𝑛</m:t>
                          </m:r>
                          <m:r>
                            <a:rPr lang="en-US" i="1">
                              <a:latin typeface="Cambria Math" panose="02040503050406030204" pitchFamily="18" charset="0"/>
                              <a:cs typeface="Alef" panose="00000500000000000000" pitchFamily="2" charset="-79"/>
                            </a:rPr>
                            <m:t>−</m:t>
                          </m:r>
                          <m:r>
                            <a:rPr lang="en-US" i="1">
                              <a:latin typeface="Cambria Math" panose="02040503050406030204" pitchFamily="18" charset="0"/>
                              <a:cs typeface="Alef" panose="00000500000000000000" pitchFamily="2" charset="-79"/>
                            </a:rPr>
                            <m:t>1</m:t>
                          </m:r>
                          <m:r>
                            <a:rPr lang="en-US" i="1">
                              <a:latin typeface="Cambria Math" panose="02040503050406030204" pitchFamily="18" charset="0"/>
                              <a:cs typeface="Alef" panose="00000500000000000000" pitchFamily="2" charset="-79"/>
                            </a:rPr>
                            <m:t>)</m:t>
                          </m:r>
                        </m:sub>
                      </m:sSub>
                      <m:r>
                        <a:rPr lang="en-US" i="1">
                          <a:latin typeface="Cambria Math" panose="02040503050406030204" pitchFamily="18" charset="0"/>
                          <a:cs typeface="Alef" panose="00000500000000000000" pitchFamily="2" charset="-79"/>
                        </a:rPr>
                        <m:t> </m:t>
                      </m:r>
                      <m:r>
                        <a:rPr lang="en-US" b="0" i="1" smtClean="0">
                          <a:latin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acc>
                            <m:accPr>
                              <m:chr m:val="̅"/>
                              <m:ctrlPr>
                                <a:rPr lang="en-US" i="1">
                                  <a:latin typeface="Cambria Math" panose="02040503050406030204" pitchFamily="18" charset="0"/>
                                  <a:cs typeface="Alef" panose="00000500000000000000" pitchFamily="2" charset="-79"/>
                                </a:rPr>
                              </m:ctrlPr>
                            </m:accPr>
                            <m:e>
                              <m:r>
                                <a:rPr lang="en-US" i="1">
                                  <a:latin typeface="Cambria Math" panose="02040503050406030204" pitchFamily="18" charset="0"/>
                                  <a:cs typeface="Alef" panose="00000500000000000000" pitchFamily="2" charset="-79"/>
                                </a:rPr>
                                <m:t>𝑥</m:t>
                              </m:r>
                            </m:e>
                          </m:ac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cs typeface="Alef" panose="00000500000000000000" pitchFamily="2" charset="-79"/>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cs typeface="Alef" panose="00000500000000000000" pitchFamily="2" charset="-79"/>
                                </a:rPr>
                                <m:t>𝐻</m:t>
                              </m:r>
                              <m:r>
                                <a:rPr lang="en-US" i="1">
                                  <a:latin typeface="Cambria Math" panose="02040503050406030204" pitchFamily="18" charset="0"/>
                                  <a:cs typeface="Alef" panose="00000500000000000000" pitchFamily="2" charset="-79"/>
                                </a:rPr>
                                <m:t>0</m:t>
                              </m:r>
                            </m:sub>
                          </m:sSub>
                        </m:num>
                        <m:den>
                          <m:f>
                            <m:fPr>
                              <m:type m:val="skw"/>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𝑠</m:t>
                                      </m:r>
                                    </m:e>
                                  </m:acc>
                                </m:e>
                                <m:sub>
                                  <m:r>
                                    <a:rPr lang="en-US" i="1">
                                      <a:latin typeface="Cambria Math" panose="02040503050406030204" pitchFamily="18" charset="0"/>
                                      <a:ea typeface="Cambria Math" panose="02040503050406030204" pitchFamily="18" charset="0"/>
                                    </a:rPr>
                                    <m:t>𝑥</m:t>
                                  </m:r>
                                </m:sub>
                              </m:sSub>
                            </m:num>
                            <m:den>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𝑁</m:t>
                                  </m:r>
                                </m:e>
                              </m:rad>
                            </m:den>
                          </m:f>
                        </m:den>
                      </m:f>
                    </m:oMath>
                  </m:oMathPara>
                </a14:m>
                <a:endParaRPr lang="he-IL" dirty="0"/>
              </a:p>
            </p:txBody>
          </p:sp>
        </mc:Choice>
        <mc:Fallback>
          <p:sp>
            <p:nvSpPr>
              <p:cNvPr id="6" name="TextBox 5">
                <a:extLst>
                  <a:ext uri="{FF2B5EF4-FFF2-40B4-BE49-F238E27FC236}">
                    <a16:creationId xmlns:a16="http://schemas.microsoft.com/office/drawing/2014/main" id="{CD1FECC7-CFA1-3ACD-CC24-51C5B24DDFE1}"/>
                  </a:ext>
                </a:extLst>
              </p:cNvPr>
              <p:cNvSpPr txBox="1">
                <a:spLocks noRot="1" noChangeAspect="1" noMove="1" noResize="1" noEditPoints="1" noAdjustHandles="1" noChangeArrowheads="1" noChangeShapeType="1" noTextEdit="1"/>
              </p:cNvSpPr>
              <p:nvPr/>
            </p:nvSpPr>
            <p:spPr>
              <a:xfrm>
                <a:off x="1432649" y="5167312"/>
                <a:ext cx="8819515" cy="881908"/>
              </a:xfrm>
              <a:prstGeom prst="rect">
                <a:avLst/>
              </a:prstGeom>
              <a:blipFill>
                <a:blip r:embed="rId3"/>
                <a:stretch>
                  <a:fillRect/>
                </a:stretch>
              </a:blipFill>
            </p:spPr>
            <p:txBody>
              <a:bodyPr/>
              <a:lstStyle/>
              <a:p>
                <a:r>
                  <a:rPr lang="en-US">
                    <a:noFill/>
                  </a:rPr>
                  <a:t> </a:t>
                </a:r>
              </a:p>
            </p:txBody>
          </p:sp>
        </mc:Fallback>
      </mc:AlternateContent>
      <p:sp>
        <p:nvSpPr>
          <p:cNvPr id="8" name="Title 1">
            <a:extLst>
              <a:ext uri="{FF2B5EF4-FFF2-40B4-BE49-F238E27FC236}">
                <a16:creationId xmlns:a16="http://schemas.microsoft.com/office/drawing/2014/main" id="{B38068AD-8C41-7440-47CA-7B51B85593DC}"/>
              </a:ext>
            </a:extLst>
          </p:cNvPr>
          <p:cNvSpPr>
            <a:spLocks noGrp="1"/>
          </p:cNvSpPr>
          <p:nvPr>
            <p:ph type="title"/>
          </p:nvPr>
        </p:nvSpPr>
        <p:spPr>
          <a:xfrm>
            <a:off x="142240" y="365125"/>
            <a:ext cx="11211560" cy="1325563"/>
          </a:xfrm>
        </p:spPr>
        <p:txBody>
          <a:bodyPr/>
          <a:lstStyle/>
          <a:p>
            <a:pPr algn="l" rtl="0"/>
            <a:r>
              <a:rPr lang="en-US" sz="4000" dirty="0">
                <a:latin typeface="Alef" panose="00000500000000000000" pitchFamily="2" charset="-79"/>
                <a:cs typeface="Alef" panose="00000500000000000000" pitchFamily="2" charset="-79"/>
              </a:rPr>
              <a:t>Previously, on Stats for Grad Students…</a:t>
            </a:r>
            <a:endParaRPr lang="he-IL" sz="4000" dirty="0">
              <a:latin typeface="Alef" panose="00000500000000000000" pitchFamily="2" charset="-79"/>
              <a:cs typeface="Alef" panose="00000500000000000000" pitchFamily="2" charset="-79"/>
            </a:endParaRPr>
          </a:p>
        </p:txBody>
      </p:sp>
    </p:spTree>
    <p:extLst>
      <p:ext uri="{BB962C8B-B14F-4D97-AF65-F5344CB8AC3E}">
        <p14:creationId xmlns:p14="http://schemas.microsoft.com/office/powerpoint/2010/main" val="3571810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19723EC9-D902-6564-2BB1-7713208B0118}"/>
              </a:ext>
            </a:extLst>
          </p:cNvPr>
          <p:cNvSpPr>
            <a:spLocks noGrp="1"/>
          </p:cNvSpPr>
          <p:nvPr>
            <p:ph idx="1"/>
          </p:nvPr>
        </p:nvSpPr>
        <p:spPr>
          <a:xfrm>
            <a:off x="457200" y="1234440"/>
            <a:ext cx="11159490" cy="5509260"/>
          </a:xfrm>
        </p:spPr>
        <p:txBody>
          <a:bodyPr>
            <a:normAutofit/>
          </a:bodyPr>
          <a:lstStyle/>
          <a:p>
            <a:pPr marL="0" indent="0" algn="l" rtl="0">
              <a:lnSpc>
                <a:spcPct val="100000"/>
              </a:lnSpc>
              <a:spcBef>
                <a:spcPts val="200"/>
              </a:spcBef>
              <a:spcAft>
                <a:spcPts val="200"/>
              </a:spcAft>
              <a:buNone/>
            </a:pPr>
            <a:r>
              <a:rPr lang="en-US" i="1" dirty="0">
                <a:latin typeface="Alef" panose="00000500000000000000" pitchFamily="2" charset="-79"/>
                <a:ea typeface="Cambria Math" panose="02040503050406030204" pitchFamily="18" charset="0"/>
                <a:cs typeface="Alef" panose="00000500000000000000" pitchFamily="2" charset="-79"/>
              </a:rPr>
              <a:t>Even in our statistical learning example… </a:t>
            </a:r>
          </a:p>
          <a:p>
            <a:pPr marL="0" indent="0" algn="l" rtl="0">
              <a:lnSpc>
                <a:spcPct val="100000"/>
              </a:lnSpc>
              <a:spcBef>
                <a:spcPts val="200"/>
              </a:spcBef>
              <a:spcAft>
                <a:spcPts val="200"/>
              </a:spcAft>
              <a:buNone/>
            </a:pPr>
            <a:endParaRPr lang="en-US" i="1" dirty="0">
              <a:latin typeface="Alef" panose="00000500000000000000" pitchFamily="2" charset="-79"/>
              <a:ea typeface="Cambria Math" panose="02040503050406030204" pitchFamily="18" charset="0"/>
              <a:cs typeface="Alef" panose="00000500000000000000" pitchFamily="2" charset="-79"/>
            </a:endParaRPr>
          </a:p>
          <a:p>
            <a:pPr marL="342900" indent="-342900" algn="l" rtl="0">
              <a:lnSpc>
                <a:spcPct val="100000"/>
              </a:lnSpc>
              <a:spcBef>
                <a:spcPts val="200"/>
              </a:spcBef>
              <a:spcAft>
                <a:spcPts val="200"/>
              </a:spcAft>
              <a:buAutoNum type="arabicPeriod"/>
            </a:pPr>
            <a:r>
              <a:rPr lang="en-US" sz="2400" b="1" dirty="0">
                <a:latin typeface="Alef" panose="00000500000000000000" pitchFamily="2" charset="-79"/>
                <a:ea typeface="Cambria Math" panose="02040503050406030204" pitchFamily="18" charset="0"/>
                <a:cs typeface="Alef" panose="00000500000000000000" pitchFamily="2" charset="-79"/>
              </a:rPr>
              <a:t>Independent and random sampling </a:t>
            </a:r>
          </a:p>
          <a:p>
            <a:pPr marL="342900" indent="-342900" algn="l" rtl="0">
              <a:lnSpc>
                <a:spcPct val="100000"/>
              </a:lnSpc>
              <a:spcBef>
                <a:spcPts val="200"/>
              </a:spcBef>
              <a:spcAft>
                <a:spcPts val="200"/>
              </a:spcAft>
              <a:buAutoNum type="arabicPeriod"/>
            </a:pPr>
            <a:endParaRPr lang="en-US" sz="1800" dirty="0">
              <a:latin typeface="Alef" panose="00000500000000000000" pitchFamily="2" charset="-79"/>
              <a:ea typeface="Cambria Math" panose="02040503050406030204" pitchFamily="18" charset="0"/>
              <a:cs typeface="Alef" panose="00000500000000000000" pitchFamily="2" charset="-79"/>
            </a:endParaRPr>
          </a:p>
          <a:p>
            <a:pPr marL="342900" indent="-342900" algn="l" rtl="0">
              <a:lnSpc>
                <a:spcPct val="100000"/>
              </a:lnSpc>
              <a:spcBef>
                <a:spcPts val="200"/>
              </a:spcBef>
              <a:spcAft>
                <a:spcPts val="200"/>
              </a:spcAft>
              <a:buFont typeface="+mj-lt"/>
              <a:buAutoNum type="arabicPeriod"/>
            </a:pPr>
            <a:r>
              <a:rPr lang="en-US" sz="2400" b="1" dirty="0">
                <a:latin typeface="Alef" panose="00000500000000000000" pitchFamily="2" charset="-79"/>
                <a:ea typeface="Cambria Math" panose="02040503050406030204" pitchFamily="18" charset="0"/>
                <a:cs typeface="Alef" panose="00000500000000000000" pitchFamily="2" charset="-79"/>
              </a:rPr>
              <a:t>x</a:t>
            </a:r>
            <a:r>
              <a:rPr lang="en-US" sz="2400" dirty="0">
                <a:latin typeface="Alef" panose="00000500000000000000" pitchFamily="2" charset="-79"/>
                <a:ea typeface="Cambria Math" panose="02040503050406030204" pitchFamily="18" charset="0"/>
                <a:cs typeface="Alef" panose="00000500000000000000" pitchFamily="2" charset="-79"/>
              </a:rPr>
              <a:t> </a:t>
            </a:r>
            <a:r>
              <a:rPr lang="en-US" sz="2400" b="1" dirty="0">
                <a:latin typeface="Alef" panose="00000500000000000000" pitchFamily="2" charset="-79"/>
                <a:ea typeface="Cambria Math" panose="02040503050406030204" pitchFamily="18" charset="0"/>
                <a:cs typeface="Alef" panose="00000500000000000000" pitchFamily="2" charset="-79"/>
              </a:rPr>
              <a:t>and y</a:t>
            </a:r>
            <a:r>
              <a:rPr lang="en-US" sz="2400" dirty="0">
                <a:latin typeface="Alef" panose="00000500000000000000" pitchFamily="2" charset="-79"/>
                <a:ea typeface="Cambria Math" panose="02040503050406030204" pitchFamily="18" charset="0"/>
                <a:cs typeface="Alef" panose="00000500000000000000" pitchFamily="2" charset="-79"/>
              </a:rPr>
              <a:t> </a:t>
            </a:r>
            <a:r>
              <a:rPr lang="en-US" sz="2400" b="1" dirty="0">
                <a:latin typeface="Alef" panose="00000500000000000000" pitchFamily="2" charset="-79"/>
                <a:ea typeface="Cambria Math" panose="02040503050406030204" pitchFamily="18" charset="0"/>
                <a:cs typeface="Alef" panose="00000500000000000000" pitchFamily="2" charset="-79"/>
              </a:rPr>
              <a:t>are normally distributed</a:t>
            </a:r>
            <a:r>
              <a:rPr lang="en-US" sz="2400" dirty="0">
                <a:latin typeface="Alef" panose="00000500000000000000" pitchFamily="2" charset="-79"/>
                <a:ea typeface="Cambria Math" panose="02040503050406030204" pitchFamily="18" charset="0"/>
                <a:cs typeface="Alef" panose="00000500000000000000" pitchFamily="2" charset="-79"/>
              </a:rPr>
              <a:t>.</a:t>
            </a:r>
          </a:p>
          <a:p>
            <a:pPr lvl="1" algn="l" rtl="0">
              <a:lnSpc>
                <a:spcPct val="100000"/>
              </a:lnSpc>
              <a:spcBef>
                <a:spcPts val="200"/>
              </a:spcBef>
              <a:spcAft>
                <a:spcPts val="200"/>
              </a:spcAft>
              <a:buFont typeface="Wingdings" panose="05000000000000000000" pitchFamily="2" charset="2"/>
              <a:buChar char="v"/>
            </a:pPr>
            <a:endParaRPr lang="en-US" sz="1800" dirty="0">
              <a:latin typeface="Alef" panose="00000500000000000000" pitchFamily="2" charset="-79"/>
              <a:ea typeface="Cambria Math" panose="02040503050406030204" pitchFamily="18" charset="0"/>
              <a:cs typeface="Alef" panose="00000500000000000000" pitchFamily="2" charset="-79"/>
            </a:endParaRPr>
          </a:p>
          <a:p>
            <a:pPr marL="342900" indent="-342900" algn="l" rtl="0">
              <a:lnSpc>
                <a:spcPct val="100000"/>
              </a:lnSpc>
              <a:spcBef>
                <a:spcPts val="200"/>
              </a:spcBef>
              <a:spcAft>
                <a:spcPts val="200"/>
              </a:spcAft>
              <a:buFont typeface="+mj-lt"/>
              <a:buAutoNum type="arabicPeriod"/>
            </a:pPr>
            <a:r>
              <a:rPr lang="en-US" sz="2400" b="1" dirty="0">
                <a:latin typeface="Alef" panose="00000500000000000000" pitchFamily="2" charset="-79"/>
                <a:ea typeface="Cambria Math" panose="02040503050406030204" pitchFamily="18" charset="0"/>
                <a:cs typeface="Alef" panose="00000500000000000000" pitchFamily="2" charset="-79"/>
              </a:rPr>
              <a:t>Equal variance of x and y</a:t>
            </a:r>
            <a:r>
              <a:rPr lang="en-US" sz="2400" dirty="0">
                <a:latin typeface="Alef" panose="00000500000000000000" pitchFamily="2" charset="-79"/>
                <a:ea typeface="Cambria Math" panose="02040503050406030204" pitchFamily="18" charset="0"/>
                <a:cs typeface="Alef" panose="00000500000000000000" pitchFamily="2" charset="-79"/>
              </a:rPr>
              <a:t>.</a:t>
            </a:r>
            <a:endParaRPr lang="en-US" dirty="0">
              <a:latin typeface="Alef" panose="00000500000000000000" pitchFamily="2" charset="-79"/>
              <a:ea typeface="Cambria Math" panose="02040503050406030204" pitchFamily="18" charset="0"/>
              <a:cs typeface="Alef" panose="00000500000000000000" pitchFamily="2" charset="-79"/>
            </a:endParaRPr>
          </a:p>
          <a:p>
            <a:pPr marL="342900" indent="-342900" algn="l" rtl="0">
              <a:lnSpc>
                <a:spcPct val="100000"/>
              </a:lnSpc>
              <a:spcBef>
                <a:spcPts val="200"/>
              </a:spcBef>
              <a:spcAft>
                <a:spcPts val="200"/>
              </a:spcAft>
              <a:buAutoNum type="arabicPeriod"/>
            </a:pPr>
            <a:endParaRPr lang="en-US" dirty="0">
              <a:latin typeface="Alef" panose="00000500000000000000" pitchFamily="2" charset="-79"/>
              <a:ea typeface="Cambria Math" panose="02040503050406030204" pitchFamily="18" charset="0"/>
              <a:cs typeface="Alef" panose="00000500000000000000" pitchFamily="2" charset="-79"/>
            </a:endParaRPr>
          </a:p>
          <a:p>
            <a:pPr marL="342900" indent="-342900" algn="l" rtl="0">
              <a:lnSpc>
                <a:spcPct val="100000"/>
              </a:lnSpc>
              <a:spcBef>
                <a:spcPts val="200"/>
              </a:spcBef>
              <a:spcAft>
                <a:spcPts val="200"/>
              </a:spcAft>
              <a:buAutoNum type="arabicPeriod"/>
            </a:pPr>
            <a:endParaRPr lang="en-US" b="0" dirty="0">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None/>
            </a:pPr>
            <a:r>
              <a:rPr lang="en-US" b="0" dirty="0">
                <a:latin typeface="Alef" panose="00000500000000000000" pitchFamily="2" charset="-79"/>
                <a:ea typeface="Cambria Math" panose="02040503050406030204" pitchFamily="18" charset="0"/>
                <a:cs typeface="Alef" panose="00000500000000000000" pitchFamily="2" charset="-79"/>
              </a:rPr>
              <a:t>How bad is a violation(s)? To what extent it inflates error rates? </a:t>
            </a:r>
          </a:p>
          <a:p>
            <a:pPr marL="0" indent="0" algn="l" rtl="0">
              <a:lnSpc>
                <a:spcPct val="100000"/>
              </a:lnSpc>
              <a:spcBef>
                <a:spcPts val="200"/>
              </a:spcBef>
              <a:spcAft>
                <a:spcPts val="200"/>
              </a:spcAft>
              <a:buNone/>
            </a:pPr>
            <a:r>
              <a:rPr lang="en-US" dirty="0">
                <a:latin typeface="Alef" panose="00000500000000000000" pitchFamily="2" charset="-79"/>
                <a:ea typeface="Cambria Math" panose="02040503050406030204" pitchFamily="18" charset="0"/>
                <a:cs typeface="Alef" panose="00000500000000000000" pitchFamily="2" charset="-79"/>
              </a:rPr>
              <a:t>	</a:t>
            </a:r>
            <a:r>
              <a:rPr lang="en-US" sz="1800" dirty="0">
                <a:latin typeface="Alef" panose="00000500000000000000" pitchFamily="2" charset="-79"/>
                <a:ea typeface="Cambria Math" panose="02040503050406030204" pitchFamily="18" charset="0"/>
                <a:cs typeface="Alef" panose="00000500000000000000" pitchFamily="2" charset="-79"/>
              </a:rPr>
              <a:t>Simulations…</a:t>
            </a:r>
          </a:p>
          <a:p>
            <a:pPr marL="0" indent="0" algn="l" rtl="0">
              <a:lnSpc>
                <a:spcPct val="100000"/>
              </a:lnSpc>
              <a:spcBef>
                <a:spcPts val="200"/>
              </a:spcBef>
              <a:spcAft>
                <a:spcPts val="200"/>
              </a:spcAft>
              <a:buNone/>
            </a:pPr>
            <a:r>
              <a:rPr lang="en-US" sz="1800" b="0" dirty="0">
                <a:latin typeface="Alef" panose="00000500000000000000" pitchFamily="2" charset="-79"/>
                <a:ea typeface="Cambria Math" panose="02040503050406030204" pitchFamily="18" charset="0"/>
                <a:cs typeface="Alef" panose="00000500000000000000" pitchFamily="2" charset="-79"/>
              </a:rPr>
              <a:t>	We’ll learn complimentary tools as we go along, starting… Now!</a:t>
            </a:r>
            <a:endParaRPr lang="en-US" b="0" dirty="0">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None/>
            </a:pPr>
            <a:endParaRPr lang="en-US" b="0" dirty="0">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None/>
            </a:pPr>
            <a:endParaRPr lang="en-US" b="1" dirty="0">
              <a:latin typeface="Alef" panose="00000500000000000000" pitchFamily="2" charset="-79"/>
              <a:ea typeface="Calibri" panose="020F0502020204030204" pitchFamily="34" charset="0"/>
              <a:cs typeface="Alef" panose="00000500000000000000" pitchFamily="2" charset="-79"/>
            </a:endParaRPr>
          </a:p>
        </p:txBody>
      </p:sp>
      <p:sp>
        <p:nvSpPr>
          <p:cNvPr id="12" name="Title 1">
            <a:extLst>
              <a:ext uri="{FF2B5EF4-FFF2-40B4-BE49-F238E27FC236}">
                <a16:creationId xmlns:a16="http://schemas.microsoft.com/office/drawing/2014/main" id="{8D55BD71-DF74-706A-B5FE-3AD1E03F15F9}"/>
              </a:ext>
            </a:extLst>
          </p:cNvPr>
          <p:cNvSpPr>
            <a:spLocks noGrp="1"/>
          </p:cNvSpPr>
          <p:nvPr>
            <p:ph type="title"/>
          </p:nvPr>
        </p:nvSpPr>
        <p:spPr>
          <a:xfrm>
            <a:off x="162962" y="-22860"/>
            <a:ext cx="11796666" cy="1325563"/>
          </a:xfrm>
        </p:spPr>
        <p:txBody>
          <a:bodyPr>
            <a:normAutofit/>
          </a:bodyPr>
          <a:lstStyle/>
          <a:p>
            <a:pPr algn="l" rtl="0"/>
            <a:r>
              <a:rPr lang="en-US" sz="3800" dirty="0">
                <a:latin typeface="Alef" panose="00000500000000000000" pitchFamily="2" charset="-79"/>
                <a:cs typeface="Alef" panose="00000500000000000000" pitchFamily="2" charset="-79"/>
              </a:rPr>
              <a:t>We sometimes (often?) violate these assumptions…</a:t>
            </a:r>
            <a:endParaRPr lang="he-IL" sz="3800" dirty="0">
              <a:latin typeface="Alef" panose="00000500000000000000" pitchFamily="2" charset="-79"/>
              <a:cs typeface="Alef" panose="00000500000000000000" pitchFamily="2" charset="-79"/>
            </a:endParaRPr>
          </a:p>
        </p:txBody>
      </p:sp>
      <p:pic>
        <p:nvPicPr>
          <p:cNvPr id="1026" name="Picture 2" descr="🤷 Person Shrugging Emoji on Apple iOS 10.2">
            <a:extLst>
              <a:ext uri="{FF2B5EF4-FFF2-40B4-BE49-F238E27FC236}">
                <a16:creationId xmlns:a16="http://schemas.microsoft.com/office/drawing/2014/main" id="{C1B37A4F-6ED0-0C88-875C-9A77CFDB42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3648" y="2823214"/>
            <a:ext cx="864203" cy="86420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D240EC2-32E9-3A35-13BB-1F0FAAABE1B8}"/>
              </a:ext>
            </a:extLst>
          </p:cNvPr>
          <p:cNvSpPr txBox="1"/>
          <p:nvPr/>
        </p:nvSpPr>
        <p:spPr>
          <a:xfrm>
            <a:off x="7149304" y="2702777"/>
            <a:ext cx="3043829" cy="1015663"/>
          </a:xfrm>
          <a:prstGeom prst="rect">
            <a:avLst/>
          </a:prstGeom>
          <a:noFill/>
        </p:spPr>
        <p:txBody>
          <a:bodyPr wrap="square" rtlCol="0">
            <a:spAutoFit/>
          </a:bodyPr>
          <a:lstStyle/>
          <a:p>
            <a:pPr algn="l" rtl="0"/>
            <a:r>
              <a:rPr lang="en-US" sz="1500" dirty="0">
                <a:latin typeface="Alef" panose="00000500000000000000" pitchFamily="2" charset="-79"/>
                <a:cs typeface="Alef" panose="00000500000000000000" pitchFamily="2" charset="-79"/>
              </a:rPr>
              <a:t>But also: assumption probably does not fully hold (e.g., cannot have proportion &gt; 1, so some </a:t>
            </a:r>
            <a:r>
              <a:rPr lang="en-US" sz="1500" dirty="0" err="1">
                <a:latin typeface="Alef" panose="00000500000000000000" pitchFamily="2" charset="-79"/>
                <a:cs typeface="Alef" panose="00000500000000000000" pitchFamily="2" charset="-79"/>
              </a:rPr>
              <a:t>assymtery</a:t>
            </a:r>
            <a:r>
              <a:rPr lang="en-US" sz="1500" dirty="0">
                <a:latin typeface="Alef" panose="00000500000000000000" pitchFamily="2" charset="-79"/>
                <a:cs typeface="Alef" panose="00000500000000000000" pitchFamily="2" charset="-79"/>
              </a:rPr>
              <a:t> expected)</a:t>
            </a:r>
          </a:p>
        </p:txBody>
      </p:sp>
      <p:pic>
        <p:nvPicPr>
          <p:cNvPr id="1028" name="Picture 4" descr="👍 Thumbs Up Emoji | +1 Emoji, Like Emoji">
            <a:extLst>
              <a:ext uri="{FF2B5EF4-FFF2-40B4-BE49-F238E27FC236}">
                <a16:creationId xmlns:a16="http://schemas.microsoft.com/office/drawing/2014/main" id="{57828A6D-8F35-0420-0E8D-E74121BBAFF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88600" y="1838241"/>
            <a:ext cx="688248" cy="68824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3071CB0-7986-4DB2-FFD2-AC3C409DEAA8}"/>
              </a:ext>
            </a:extLst>
          </p:cNvPr>
          <p:cNvSpPr txBox="1"/>
          <p:nvPr/>
        </p:nvSpPr>
        <p:spPr>
          <a:xfrm>
            <a:off x="7235741" y="2036038"/>
            <a:ext cx="4030287" cy="323165"/>
          </a:xfrm>
          <a:prstGeom prst="rect">
            <a:avLst/>
          </a:prstGeom>
          <a:noFill/>
        </p:spPr>
        <p:txBody>
          <a:bodyPr wrap="square" rtlCol="0">
            <a:spAutoFit/>
          </a:bodyPr>
          <a:lstStyle/>
          <a:p>
            <a:pPr algn="l" rtl="0"/>
            <a:r>
              <a:rPr lang="en-US" sz="1500" dirty="0">
                <a:latin typeface="Alef" panose="00000500000000000000" pitchFamily="2" charset="-79"/>
                <a:cs typeface="Alef" panose="00000500000000000000" pitchFamily="2" charset="-79"/>
              </a:rPr>
              <a:t>(depends on the design, of course…)</a:t>
            </a:r>
          </a:p>
        </p:txBody>
      </p:sp>
      <p:pic>
        <p:nvPicPr>
          <p:cNvPr id="4" name="Picture 3" descr="A yellow smiley face&#10;&#10;Description automatically generated with low confidence">
            <a:extLst>
              <a:ext uri="{FF2B5EF4-FFF2-40B4-BE49-F238E27FC236}">
                <a16:creationId xmlns:a16="http://schemas.microsoft.com/office/drawing/2014/main" id="{EA006780-056E-988A-B3C8-A79D038B54B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14454" y="3782225"/>
            <a:ext cx="842907" cy="842907"/>
          </a:xfrm>
          <a:prstGeom prst="rect">
            <a:avLst/>
          </a:prstGeom>
        </p:spPr>
      </p:pic>
      <p:sp>
        <p:nvSpPr>
          <p:cNvPr id="10" name="TextBox 9">
            <a:extLst>
              <a:ext uri="{FF2B5EF4-FFF2-40B4-BE49-F238E27FC236}">
                <a16:creationId xmlns:a16="http://schemas.microsoft.com/office/drawing/2014/main" id="{BCC64140-368B-9FB9-A01B-2231EC2E25D9}"/>
              </a:ext>
            </a:extLst>
          </p:cNvPr>
          <p:cNvSpPr txBox="1"/>
          <p:nvPr/>
        </p:nvSpPr>
        <p:spPr>
          <a:xfrm>
            <a:off x="6126674" y="4050817"/>
            <a:ext cx="5284276" cy="553998"/>
          </a:xfrm>
          <a:prstGeom prst="rect">
            <a:avLst/>
          </a:prstGeom>
          <a:noFill/>
        </p:spPr>
        <p:txBody>
          <a:bodyPr wrap="square" rtlCol="0">
            <a:spAutoFit/>
          </a:bodyPr>
          <a:lstStyle/>
          <a:p>
            <a:pPr algn="l" rtl="0"/>
            <a:r>
              <a:rPr lang="en-US" sz="1500" dirty="0">
                <a:latin typeface="Alef" panose="00000500000000000000" pitchFamily="2" charset="-79"/>
                <a:cs typeface="Alef" panose="00000500000000000000" pitchFamily="2" charset="-79"/>
              </a:rPr>
              <a:t>In 2-AFC trials (i.e., binomial distribution) variance and means covary (Var=N*p*q), especially around edges</a:t>
            </a:r>
          </a:p>
        </p:txBody>
      </p:sp>
    </p:spTree>
    <p:extLst>
      <p:ext uri="{BB962C8B-B14F-4D97-AF65-F5344CB8AC3E}">
        <p14:creationId xmlns:p14="http://schemas.microsoft.com/office/powerpoint/2010/main" val="1927264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19723EC9-D902-6564-2BB1-7713208B0118}"/>
              </a:ext>
            </a:extLst>
          </p:cNvPr>
          <p:cNvSpPr>
            <a:spLocks noGrp="1"/>
          </p:cNvSpPr>
          <p:nvPr>
            <p:ph idx="1"/>
          </p:nvPr>
        </p:nvSpPr>
        <p:spPr>
          <a:xfrm>
            <a:off x="457200" y="1392964"/>
            <a:ext cx="11441502" cy="1461331"/>
          </a:xfrm>
        </p:spPr>
        <p:txBody>
          <a:bodyPr>
            <a:normAutofit/>
          </a:bodyPr>
          <a:lstStyle/>
          <a:p>
            <a:pPr marL="0" indent="0" algn="l" rtl="0">
              <a:lnSpc>
                <a:spcPct val="100000"/>
              </a:lnSpc>
              <a:spcBef>
                <a:spcPts val="200"/>
              </a:spcBef>
              <a:spcAft>
                <a:spcPts val="200"/>
              </a:spcAft>
              <a:buNone/>
            </a:pPr>
            <a:r>
              <a:rPr lang="en-US" dirty="0">
                <a:latin typeface="Alef" panose="00000500000000000000" pitchFamily="2" charset="-79"/>
                <a:ea typeface="Cambria Math" panose="02040503050406030204" pitchFamily="18" charset="0"/>
                <a:cs typeface="Alef" panose="00000500000000000000" pitchFamily="2" charset="-79"/>
              </a:rPr>
              <a:t>Developed by </a:t>
            </a:r>
            <a:r>
              <a:rPr lang="en-US" dirty="0"/>
              <a:t>Bernard Lewis Welch.</a:t>
            </a:r>
          </a:p>
          <a:p>
            <a:pPr marL="0" indent="0" algn="l" rtl="0">
              <a:lnSpc>
                <a:spcPct val="100000"/>
              </a:lnSpc>
              <a:spcBef>
                <a:spcPts val="200"/>
              </a:spcBef>
              <a:spcAft>
                <a:spcPts val="200"/>
              </a:spcAft>
              <a:buNone/>
            </a:pPr>
            <a:r>
              <a:rPr lang="en-US" dirty="0"/>
              <a:t>Instead of pooling SDs, use SD of each sample (x and y), along with an </a:t>
            </a:r>
            <a:r>
              <a:rPr lang="en-US" b="1" dirty="0"/>
              <a:t>approximation of the resulting t distribution’s </a:t>
            </a:r>
            <a:r>
              <a:rPr lang="en-US" b="1" dirty="0" err="1"/>
              <a:t>df’s</a:t>
            </a:r>
            <a:r>
              <a:rPr lang="en-US" dirty="0"/>
              <a:t>.</a:t>
            </a:r>
          </a:p>
          <a:p>
            <a:pPr marL="0" indent="0" algn="l" rtl="0">
              <a:lnSpc>
                <a:spcPct val="100000"/>
              </a:lnSpc>
              <a:spcBef>
                <a:spcPts val="200"/>
              </a:spcBef>
              <a:spcAft>
                <a:spcPts val="200"/>
              </a:spcAft>
              <a:buNone/>
            </a:pPr>
            <a:endParaRPr lang="en-US" b="0" dirty="0">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None/>
            </a:pPr>
            <a:endParaRPr lang="en-US" b="0" dirty="0">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None/>
            </a:pPr>
            <a:endParaRPr lang="en-US" b="1" dirty="0">
              <a:latin typeface="Alef" panose="00000500000000000000" pitchFamily="2" charset="-79"/>
              <a:ea typeface="Calibri" panose="020F0502020204030204" pitchFamily="34" charset="0"/>
              <a:cs typeface="Alef" panose="00000500000000000000" pitchFamily="2" charset="-79"/>
            </a:endParaRPr>
          </a:p>
        </p:txBody>
      </p:sp>
      <p:sp>
        <p:nvSpPr>
          <p:cNvPr id="12" name="Title 1">
            <a:extLst>
              <a:ext uri="{FF2B5EF4-FFF2-40B4-BE49-F238E27FC236}">
                <a16:creationId xmlns:a16="http://schemas.microsoft.com/office/drawing/2014/main" id="{8D55BD71-DF74-706A-B5FE-3AD1E03F15F9}"/>
              </a:ext>
            </a:extLst>
          </p:cNvPr>
          <p:cNvSpPr>
            <a:spLocks noGrp="1"/>
          </p:cNvSpPr>
          <p:nvPr>
            <p:ph type="title"/>
          </p:nvPr>
        </p:nvSpPr>
        <p:spPr>
          <a:xfrm>
            <a:off x="342543" y="99694"/>
            <a:ext cx="10515600" cy="1325563"/>
          </a:xfrm>
        </p:spPr>
        <p:txBody>
          <a:bodyPr>
            <a:normAutofit/>
          </a:bodyPr>
          <a:lstStyle/>
          <a:p>
            <a:pPr algn="l" rtl="0"/>
            <a:r>
              <a:rPr lang="en-US" sz="4000" dirty="0">
                <a:latin typeface="Alef" panose="00000500000000000000" pitchFamily="2" charset="-79"/>
                <a:cs typeface="Alef" panose="00000500000000000000" pitchFamily="2" charset="-79"/>
              </a:rPr>
              <a:t>Two-sample t-test for </a:t>
            </a:r>
            <a:r>
              <a:rPr lang="en-US" sz="4000" b="1" dirty="0">
                <a:latin typeface="Alef" panose="00000500000000000000" pitchFamily="2" charset="-79"/>
                <a:cs typeface="Alef" panose="00000500000000000000" pitchFamily="2" charset="-79"/>
              </a:rPr>
              <a:t>unequal</a:t>
            </a:r>
            <a:r>
              <a:rPr lang="en-US" sz="4000" dirty="0">
                <a:latin typeface="Alef" panose="00000500000000000000" pitchFamily="2" charset="-79"/>
                <a:cs typeface="Alef" panose="00000500000000000000" pitchFamily="2" charset="-79"/>
              </a:rPr>
              <a:t> variances:</a:t>
            </a:r>
            <a:br>
              <a:rPr lang="en-US" sz="4000" dirty="0">
                <a:latin typeface="Alef" panose="00000500000000000000" pitchFamily="2" charset="-79"/>
                <a:cs typeface="Alef" panose="00000500000000000000" pitchFamily="2" charset="-79"/>
              </a:rPr>
            </a:br>
            <a:r>
              <a:rPr lang="en-US" sz="4000" b="1" dirty="0">
                <a:latin typeface="Alef" panose="00000500000000000000" pitchFamily="2" charset="-79"/>
                <a:cs typeface="Alef" panose="00000500000000000000" pitchFamily="2" charset="-79"/>
              </a:rPr>
              <a:t>Welch’s t-test</a:t>
            </a:r>
            <a:endParaRPr lang="he-IL" sz="4000" b="1" dirty="0">
              <a:latin typeface="Alef" panose="00000500000000000000" pitchFamily="2" charset="-79"/>
              <a:cs typeface="Alef" panose="00000500000000000000" pitchFamily="2" charset="-79"/>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2956695-8600-001C-CFFA-143AAECB8F9C}"/>
                  </a:ext>
                </a:extLst>
              </p:cNvPr>
              <p:cNvSpPr txBox="1"/>
              <p:nvPr/>
            </p:nvSpPr>
            <p:spPr>
              <a:xfrm>
                <a:off x="572568" y="3595267"/>
                <a:ext cx="4762143" cy="1236685"/>
              </a:xfrm>
              <a:prstGeom prst="rect">
                <a:avLst/>
              </a:prstGeom>
              <a:noFill/>
            </p:spPr>
            <p:txBody>
              <a:bodyPr wrap="square">
                <a:spAutoFit/>
              </a:bodyPr>
              <a:lstStyle/>
              <a:p>
                <a:pPr algn="l" rtl="0"/>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cs typeface="Alef" panose="00000500000000000000" pitchFamily="2" charset="-79"/>
                            </a:rPr>
                          </m:ctrlPr>
                        </m:sSubPr>
                        <m:e>
                          <m:r>
                            <a:rPr lang="en-US" sz="1800" i="1">
                              <a:latin typeface="Cambria Math" panose="02040503050406030204" pitchFamily="18" charset="0"/>
                              <a:cs typeface="Alef" panose="00000500000000000000" pitchFamily="2" charset="-79"/>
                            </a:rPr>
                            <m:t>𝑡</m:t>
                          </m:r>
                        </m:e>
                        <m:sub>
                          <m:sSub>
                            <m:sSubPr>
                              <m:ctrlPr>
                                <a:rPr lang="en-US" sz="1800" i="1">
                                  <a:latin typeface="Cambria Math" panose="02040503050406030204" pitchFamily="18" charset="0"/>
                                </a:rPr>
                              </m:ctrlPr>
                            </m:sSubPr>
                            <m:e>
                              <m:r>
                                <a:rPr lang="en-US" sz="1800" i="1">
                                  <a:latin typeface="Cambria Math" panose="02040503050406030204" pitchFamily="18" charset="0"/>
                                </a:rPr>
                                <m:t>(</m:t>
                              </m:r>
                              <m:r>
                                <a:rPr lang="en-US" sz="1800" i="1">
                                  <a:latin typeface="Cambria Math" panose="02040503050406030204" pitchFamily="18" charset="0"/>
                                </a:rPr>
                                <m:t>𝑛</m:t>
                              </m:r>
                            </m:e>
                            <m:sub>
                              <m:r>
                                <a:rPr lang="en-US" sz="1800" i="1">
                                  <a:latin typeface="Cambria Math" panose="02040503050406030204" pitchFamily="18" charset="0"/>
                                </a:rPr>
                                <m:t>𝑥</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𝑛</m:t>
                              </m:r>
                            </m:e>
                            <m:sub>
                              <m:r>
                                <a:rPr lang="en-US" sz="1800" i="1">
                                  <a:latin typeface="Cambria Math" panose="02040503050406030204" pitchFamily="18" charset="0"/>
                                </a:rPr>
                                <m:t>𝑦</m:t>
                              </m:r>
                            </m:sub>
                          </m:sSub>
                          <m:r>
                            <a:rPr lang="en-US" sz="1800" i="1">
                              <a:latin typeface="Cambria Math" panose="02040503050406030204" pitchFamily="18" charset="0"/>
                            </a:rPr>
                            <m:t>−</m:t>
                          </m:r>
                          <m:r>
                            <a:rPr lang="en-US" sz="1800" i="1">
                              <a:latin typeface="Cambria Math" panose="02040503050406030204" pitchFamily="18" charset="0"/>
                            </a:rPr>
                            <m:t>2</m:t>
                          </m:r>
                          <m:r>
                            <a:rPr lang="en-US" sz="1800" i="1">
                              <a:latin typeface="Cambria Math" panose="02040503050406030204" pitchFamily="18" charset="0"/>
                            </a:rPr>
                            <m:t>)</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d>
                            <m:dPr>
                              <m:ctrlPr>
                                <a:rPr lang="en-US" sz="1800" i="1">
                                  <a:latin typeface="Cambria Math" panose="02040503050406030204" pitchFamily="18" charset="0"/>
                                  <a:cs typeface="Alef" panose="00000500000000000000" pitchFamily="2" charset="-79"/>
                                </a:rPr>
                              </m:ctrlPr>
                            </m:dPr>
                            <m:e>
                              <m:acc>
                                <m:accPr>
                                  <m:chr m:val="̅"/>
                                  <m:ctrlPr>
                                    <a:rPr lang="en-US" sz="1800" i="1">
                                      <a:latin typeface="Cambria Math" panose="02040503050406030204" pitchFamily="18" charset="0"/>
                                      <a:cs typeface="Alef" panose="00000500000000000000" pitchFamily="2" charset="-79"/>
                                    </a:rPr>
                                  </m:ctrlPr>
                                </m:accPr>
                                <m:e>
                                  <m:r>
                                    <a:rPr lang="en-US" sz="1800" i="1">
                                      <a:latin typeface="Cambria Math" panose="02040503050406030204" pitchFamily="18" charset="0"/>
                                      <a:cs typeface="Alef" panose="00000500000000000000" pitchFamily="2" charset="-79"/>
                                    </a:rPr>
                                    <m:t>𝑥</m:t>
                                  </m:r>
                                </m:e>
                              </m:acc>
                              <m:r>
                                <a:rPr lang="en-US" sz="1800" i="1">
                                  <a:latin typeface="Cambria Math" panose="02040503050406030204" pitchFamily="18" charset="0"/>
                                  <a:cs typeface="Alef" panose="00000500000000000000" pitchFamily="2" charset="-79"/>
                                </a:rPr>
                                <m:t>−</m:t>
                              </m:r>
                              <m:acc>
                                <m:accPr>
                                  <m:chr m:val="̅"/>
                                  <m:ctrlPr>
                                    <a:rPr lang="en-US" sz="1800" i="1">
                                      <a:latin typeface="Cambria Math" panose="02040503050406030204" pitchFamily="18" charset="0"/>
                                      <a:cs typeface="Alef" panose="00000500000000000000" pitchFamily="2" charset="-79"/>
                                    </a:rPr>
                                  </m:ctrlPr>
                                </m:accPr>
                                <m:e>
                                  <m:r>
                                    <a:rPr lang="en-US" sz="1800" i="1">
                                      <a:latin typeface="Cambria Math" panose="02040503050406030204" pitchFamily="18" charset="0"/>
                                      <a:cs typeface="Alef" panose="00000500000000000000" pitchFamily="2" charset="-79"/>
                                    </a:rPr>
                                    <m:t>𝑦</m:t>
                                  </m:r>
                                </m:e>
                              </m:acc>
                            </m:e>
                          </m:d>
                          <m:r>
                            <a:rPr lang="en-US" sz="1800" b="0" i="1" smtClean="0">
                              <a:latin typeface="Cambria Math" panose="02040503050406030204" pitchFamily="18" charset="0"/>
                              <a:cs typeface="Alef" panose="00000500000000000000" pitchFamily="2" charset="-79"/>
                            </a:rPr>
                            <m:t>−(</m:t>
                          </m:r>
                          <m:sSub>
                            <m:sSubPr>
                              <m:ctrlPr>
                                <a:rPr lang="en-US" sz="1800" i="1">
                                  <a:latin typeface="Cambria Math" panose="02040503050406030204" pitchFamily="18" charset="0"/>
                                  <a:cs typeface="Alef" panose="00000500000000000000" pitchFamily="2" charset="-79"/>
                                </a:rPr>
                              </m:ctrlPr>
                            </m:sSubPr>
                            <m:e>
                              <m:r>
                                <a:rPr lang="en-US" sz="1800" i="1">
                                  <a:latin typeface="Cambria Math" panose="02040503050406030204" pitchFamily="18" charset="0"/>
                                  <a:ea typeface="Cambria Math" panose="02040503050406030204" pitchFamily="18" charset="0"/>
                                </a:rPr>
                                <m:t>𝜇</m:t>
                              </m:r>
                            </m:e>
                            <m:sub>
                              <m:r>
                                <a:rPr lang="en-US" sz="1800" i="1">
                                  <a:latin typeface="Cambria Math" panose="02040503050406030204" pitchFamily="18" charset="0"/>
                                  <a:ea typeface="Cambria Math" panose="02040503050406030204" pitchFamily="18" charset="0"/>
                                </a:rPr>
                                <m:t>𝑥</m:t>
                              </m:r>
                            </m:sub>
                          </m:sSub>
                          <m:r>
                            <a:rPr lang="en-US" sz="1800" i="1">
                              <a:latin typeface="Cambria Math" panose="02040503050406030204" pitchFamily="18" charset="0"/>
                              <a:cs typeface="Alef" panose="00000500000000000000" pitchFamily="2" charset="-79"/>
                            </a:rPr>
                            <m:t>−</m:t>
                          </m:r>
                          <m:sSub>
                            <m:sSubPr>
                              <m:ctrlPr>
                                <a:rPr lang="en-US" sz="1800" i="1">
                                  <a:latin typeface="Cambria Math" panose="02040503050406030204" pitchFamily="18" charset="0"/>
                                  <a:cs typeface="Alef" panose="00000500000000000000" pitchFamily="2" charset="-79"/>
                                </a:rPr>
                              </m:ctrlPr>
                            </m:sSubPr>
                            <m:e>
                              <m:r>
                                <a:rPr lang="en-US" sz="1800" i="1">
                                  <a:latin typeface="Cambria Math" panose="02040503050406030204" pitchFamily="18" charset="0"/>
                                  <a:ea typeface="Cambria Math" panose="02040503050406030204" pitchFamily="18" charset="0"/>
                                </a:rPr>
                                <m:t>𝜇</m:t>
                              </m:r>
                            </m:e>
                            <m:sub>
                              <m:r>
                                <a:rPr lang="en-US" sz="1800" i="1">
                                  <a:latin typeface="Cambria Math" panose="02040503050406030204" pitchFamily="18" charset="0"/>
                                  <a:ea typeface="Cambria Math" panose="02040503050406030204" pitchFamily="18" charset="0"/>
                                </a:rPr>
                                <m:t>𝑦</m:t>
                              </m:r>
                            </m:sub>
                          </m:sSub>
                          <m:r>
                            <a:rPr lang="en-US" sz="1800" b="0" i="1" smtClean="0">
                              <a:latin typeface="Cambria Math" panose="02040503050406030204" pitchFamily="18" charset="0"/>
                              <a:ea typeface="Cambria Math" panose="02040503050406030204" pitchFamily="18" charset="0"/>
                            </a:rPr>
                            <m:t>)</m:t>
                          </m:r>
                        </m:num>
                        <m:den>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cs typeface="Alef" panose="00000500000000000000" pitchFamily="2" charset="-79"/>
                                    </a:rPr>
                                  </m:ctrlPr>
                                </m:accPr>
                                <m:e>
                                  <m:r>
                                    <a:rPr lang="en-US" sz="1800" i="1">
                                      <a:latin typeface="Cambria Math" panose="02040503050406030204" pitchFamily="18" charset="0"/>
                                      <a:cs typeface="Alef" panose="00000500000000000000" pitchFamily="2" charset="-79"/>
                                    </a:rPr>
                                    <m:t>𝑠</m:t>
                                  </m:r>
                                </m:e>
                              </m:acc>
                            </m:e>
                            <m:sub>
                              <m:r>
                                <a:rPr lang="en-US" sz="1800" i="1">
                                  <a:latin typeface="Cambria Math" panose="02040503050406030204" pitchFamily="18" charset="0"/>
                                </a:rPr>
                                <m:t>𝑝𝑜𝑜𝑙𝑒𝑑</m:t>
                              </m:r>
                            </m:sub>
                          </m:sSub>
                          <m:rad>
                            <m:radPr>
                              <m:degHide m:val="on"/>
                              <m:ctrlPr>
                                <a:rPr lang="en-US" sz="1800" i="1">
                                  <a:latin typeface="Cambria Math" panose="02040503050406030204" pitchFamily="18" charset="0"/>
                                </a:rPr>
                              </m:ctrlPr>
                            </m:radPr>
                            <m:deg/>
                            <m:e>
                              <m:d>
                                <m:dPr>
                                  <m:ctrlPr>
                                    <a:rPr lang="en-US" sz="1800" i="1">
                                      <a:latin typeface="Cambria Math" panose="02040503050406030204" pitchFamily="18" charset="0"/>
                                    </a:rPr>
                                  </m:ctrlPr>
                                </m:dPr>
                                <m:e>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𝑛</m:t>
                                          </m:r>
                                        </m:e>
                                        <m:sub>
                                          <m:r>
                                            <a:rPr lang="en-US" sz="1800" i="1">
                                              <a:latin typeface="Cambria Math" panose="02040503050406030204" pitchFamily="18" charset="0"/>
                                            </a:rPr>
                                            <m:t>𝑥</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1</m:t>
                                      </m:r>
                                    </m:num>
                                    <m:den>
                                      <m:sSub>
                                        <m:sSubPr>
                                          <m:ctrlPr>
                                            <a:rPr lang="en-US" sz="1800" i="1">
                                              <a:latin typeface="Cambria Math" panose="02040503050406030204" pitchFamily="18" charset="0"/>
                                            </a:rPr>
                                          </m:ctrlPr>
                                        </m:sSubPr>
                                        <m:e>
                                          <m:r>
                                            <a:rPr lang="en-US" sz="1800" i="1">
                                              <a:latin typeface="Cambria Math" panose="02040503050406030204" pitchFamily="18" charset="0"/>
                                            </a:rPr>
                                            <m:t>𝑛</m:t>
                                          </m:r>
                                        </m:e>
                                        <m:sub>
                                          <m:r>
                                            <a:rPr lang="en-US" sz="1800" i="1">
                                              <a:latin typeface="Cambria Math" panose="02040503050406030204" pitchFamily="18" charset="0"/>
                                            </a:rPr>
                                            <m:t>𝑦</m:t>
                                          </m:r>
                                        </m:sub>
                                      </m:sSub>
                                    </m:den>
                                  </m:f>
                                </m:e>
                              </m:d>
                            </m:e>
                          </m:rad>
                        </m:den>
                      </m:f>
                    </m:oMath>
                  </m:oMathPara>
                </a14:m>
                <a:endParaRPr lang="en-US" dirty="0"/>
              </a:p>
            </p:txBody>
          </p:sp>
        </mc:Choice>
        <mc:Fallback xmlns="">
          <p:sp>
            <p:nvSpPr>
              <p:cNvPr id="13" name="TextBox 12">
                <a:extLst>
                  <a:ext uri="{FF2B5EF4-FFF2-40B4-BE49-F238E27FC236}">
                    <a16:creationId xmlns:a16="http://schemas.microsoft.com/office/drawing/2014/main" id="{12956695-8600-001C-CFFA-143AAECB8F9C}"/>
                  </a:ext>
                </a:extLst>
              </p:cNvPr>
              <p:cNvSpPr txBox="1">
                <a:spLocks noRot="1" noChangeAspect="1" noMove="1" noResize="1" noEditPoints="1" noAdjustHandles="1" noChangeArrowheads="1" noChangeShapeType="1" noTextEdit="1"/>
              </p:cNvSpPr>
              <p:nvPr/>
            </p:nvSpPr>
            <p:spPr>
              <a:xfrm>
                <a:off x="572568" y="3595267"/>
                <a:ext cx="4762143" cy="1236685"/>
              </a:xfrm>
              <a:prstGeom prst="rect">
                <a:avLst/>
              </a:prstGeom>
              <a:blipFill>
                <a:blip r:embed="rId3"/>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3B6FDDB7-DB1B-6CDF-ABAA-461DE7057A0A}"/>
              </a:ext>
            </a:extLst>
          </p:cNvPr>
          <p:cNvSpPr txBox="1"/>
          <p:nvPr/>
        </p:nvSpPr>
        <p:spPr>
          <a:xfrm>
            <a:off x="1941785" y="3083758"/>
            <a:ext cx="2134559" cy="369332"/>
          </a:xfrm>
          <a:prstGeom prst="rect">
            <a:avLst/>
          </a:prstGeom>
          <a:noFill/>
        </p:spPr>
        <p:txBody>
          <a:bodyPr wrap="none" rtlCol="0">
            <a:spAutoFit/>
          </a:bodyPr>
          <a:lstStyle/>
          <a:p>
            <a:pPr algn="l" rtl="0"/>
            <a:r>
              <a:rPr lang="en-US" b="1" i="1" dirty="0"/>
              <a:t>Equal variance t-test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F3B26D2-CD1A-FD15-DF2F-8C63EE243F5C}"/>
                  </a:ext>
                </a:extLst>
              </p:cNvPr>
              <p:cNvSpPr txBox="1"/>
              <p:nvPr/>
            </p:nvSpPr>
            <p:spPr>
              <a:xfrm>
                <a:off x="6096000" y="3595267"/>
                <a:ext cx="4762143" cy="1236685"/>
              </a:xfrm>
              <a:prstGeom prst="rect">
                <a:avLst/>
              </a:prstGeom>
              <a:noFill/>
            </p:spPr>
            <p:txBody>
              <a:bodyPr wrap="square">
                <a:spAutoFit/>
              </a:bodyPr>
              <a:lstStyle/>
              <a:p>
                <a:pPr algn="l" rtl="0"/>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cs typeface="Alef" panose="00000500000000000000" pitchFamily="2" charset="-79"/>
                            </a:rPr>
                          </m:ctrlPr>
                        </m:sSubPr>
                        <m:e>
                          <m:r>
                            <a:rPr lang="en-US" sz="1800" i="1">
                              <a:latin typeface="Cambria Math" panose="02040503050406030204" pitchFamily="18" charset="0"/>
                              <a:cs typeface="Alef" panose="00000500000000000000" pitchFamily="2" charset="-79"/>
                            </a:rPr>
                            <m:t>𝑡</m:t>
                          </m:r>
                        </m:e>
                        <m:sub>
                          <m:r>
                            <a:rPr lang="en-US" sz="1800" b="0" i="1" smtClean="0">
                              <a:latin typeface="Cambria Math" panose="02040503050406030204" pitchFamily="18" charset="0"/>
                              <a:cs typeface="Alef" panose="00000500000000000000" pitchFamily="2" charset="-79"/>
                            </a:rPr>
                            <m:t>𝑑𝑓</m:t>
                          </m:r>
                          <m:r>
                            <a:rPr lang="en-US" sz="1800" b="0" i="1" smtClean="0">
                              <a:latin typeface="Cambria Math" panose="02040503050406030204" pitchFamily="18" charset="0"/>
                              <a:cs typeface="Alef" panose="00000500000000000000" pitchFamily="2" charset="-79"/>
                            </a:rPr>
                            <m:t>−</m:t>
                          </m:r>
                          <m:r>
                            <a:rPr lang="en-US" sz="1800" b="0" i="1" smtClean="0">
                              <a:latin typeface="Cambria Math" panose="02040503050406030204" pitchFamily="18" charset="0"/>
                              <a:cs typeface="Alef" panose="00000500000000000000" pitchFamily="2" charset="-79"/>
                            </a:rPr>
                            <m:t>𝑤𝑒𝑙𝑐</m:t>
                          </m:r>
                          <m:r>
                            <a:rPr lang="en-US" sz="1800" b="0" i="1" smtClean="0">
                              <a:latin typeface="Cambria Math" panose="02040503050406030204" pitchFamily="18" charset="0"/>
                              <a:cs typeface="Alef" panose="00000500000000000000" pitchFamily="2" charset="-79"/>
                            </a:rPr>
                            <m:t>h</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d>
                            <m:dPr>
                              <m:ctrlPr>
                                <a:rPr lang="en-US" sz="1800" i="1">
                                  <a:latin typeface="Cambria Math" panose="02040503050406030204" pitchFamily="18" charset="0"/>
                                  <a:cs typeface="Alef" panose="00000500000000000000" pitchFamily="2" charset="-79"/>
                                </a:rPr>
                              </m:ctrlPr>
                            </m:dPr>
                            <m:e>
                              <m:acc>
                                <m:accPr>
                                  <m:chr m:val="̅"/>
                                  <m:ctrlPr>
                                    <a:rPr lang="en-US" sz="1800" i="1">
                                      <a:latin typeface="Cambria Math" panose="02040503050406030204" pitchFamily="18" charset="0"/>
                                      <a:cs typeface="Alef" panose="00000500000000000000" pitchFamily="2" charset="-79"/>
                                    </a:rPr>
                                  </m:ctrlPr>
                                </m:accPr>
                                <m:e>
                                  <m:r>
                                    <a:rPr lang="en-US" sz="1800" i="1">
                                      <a:latin typeface="Cambria Math" panose="02040503050406030204" pitchFamily="18" charset="0"/>
                                      <a:cs typeface="Alef" panose="00000500000000000000" pitchFamily="2" charset="-79"/>
                                    </a:rPr>
                                    <m:t>𝑥</m:t>
                                  </m:r>
                                </m:e>
                              </m:acc>
                              <m:r>
                                <a:rPr lang="en-US" sz="1800" i="1">
                                  <a:latin typeface="Cambria Math" panose="02040503050406030204" pitchFamily="18" charset="0"/>
                                  <a:cs typeface="Alef" panose="00000500000000000000" pitchFamily="2" charset="-79"/>
                                </a:rPr>
                                <m:t>−</m:t>
                              </m:r>
                              <m:acc>
                                <m:accPr>
                                  <m:chr m:val="̅"/>
                                  <m:ctrlPr>
                                    <a:rPr lang="en-US" sz="1800" i="1">
                                      <a:latin typeface="Cambria Math" panose="02040503050406030204" pitchFamily="18" charset="0"/>
                                      <a:cs typeface="Alef" panose="00000500000000000000" pitchFamily="2" charset="-79"/>
                                    </a:rPr>
                                  </m:ctrlPr>
                                </m:accPr>
                                <m:e>
                                  <m:r>
                                    <a:rPr lang="en-US" sz="1800" i="1">
                                      <a:latin typeface="Cambria Math" panose="02040503050406030204" pitchFamily="18" charset="0"/>
                                      <a:cs typeface="Alef" panose="00000500000000000000" pitchFamily="2" charset="-79"/>
                                    </a:rPr>
                                    <m:t>𝑦</m:t>
                                  </m:r>
                                </m:e>
                              </m:acc>
                            </m:e>
                          </m:d>
                          <m:r>
                            <a:rPr lang="en-US" sz="1800" b="0" i="1" smtClean="0">
                              <a:latin typeface="Cambria Math" panose="02040503050406030204" pitchFamily="18" charset="0"/>
                              <a:cs typeface="Alef" panose="00000500000000000000" pitchFamily="2" charset="-79"/>
                            </a:rPr>
                            <m:t>−(</m:t>
                          </m:r>
                          <m:sSub>
                            <m:sSubPr>
                              <m:ctrlPr>
                                <a:rPr lang="en-US" sz="1800" i="1">
                                  <a:latin typeface="Cambria Math" panose="02040503050406030204" pitchFamily="18" charset="0"/>
                                  <a:cs typeface="Alef" panose="00000500000000000000" pitchFamily="2" charset="-79"/>
                                </a:rPr>
                              </m:ctrlPr>
                            </m:sSubPr>
                            <m:e>
                              <m:r>
                                <a:rPr lang="en-US" sz="1800" i="1">
                                  <a:latin typeface="Cambria Math" panose="02040503050406030204" pitchFamily="18" charset="0"/>
                                  <a:ea typeface="Cambria Math" panose="02040503050406030204" pitchFamily="18" charset="0"/>
                                </a:rPr>
                                <m:t>𝜇</m:t>
                              </m:r>
                            </m:e>
                            <m:sub>
                              <m:r>
                                <a:rPr lang="en-US" sz="1800" i="1">
                                  <a:latin typeface="Cambria Math" panose="02040503050406030204" pitchFamily="18" charset="0"/>
                                  <a:ea typeface="Cambria Math" panose="02040503050406030204" pitchFamily="18" charset="0"/>
                                </a:rPr>
                                <m:t>𝑥</m:t>
                              </m:r>
                            </m:sub>
                          </m:sSub>
                          <m:r>
                            <a:rPr lang="en-US" sz="1800" i="1">
                              <a:latin typeface="Cambria Math" panose="02040503050406030204" pitchFamily="18" charset="0"/>
                              <a:cs typeface="Alef" panose="00000500000000000000" pitchFamily="2" charset="-79"/>
                            </a:rPr>
                            <m:t>−</m:t>
                          </m:r>
                          <m:sSub>
                            <m:sSubPr>
                              <m:ctrlPr>
                                <a:rPr lang="en-US" sz="1800" i="1">
                                  <a:latin typeface="Cambria Math" panose="02040503050406030204" pitchFamily="18" charset="0"/>
                                  <a:cs typeface="Alef" panose="00000500000000000000" pitchFamily="2" charset="-79"/>
                                </a:rPr>
                              </m:ctrlPr>
                            </m:sSubPr>
                            <m:e>
                              <m:r>
                                <a:rPr lang="en-US" sz="1800" i="1">
                                  <a:latin typeface="Cambria Math" panose="02040503050406030204" pitchFamily="18" charset="0"/>
                                  <a:ea typeface="Cambria Math" panose="02040503050406030204" pitchFamily="18" charset="0"/>
                                </a:rPr>
                                <m:t>𝜇</m:t>
                              </m:r>
                            </m:e>
                            <m:sub>
                              <m:r>
                                <a:rPr lang="en-US" sz="1800" i="1">
                                  <a:latin typeface="Cambria Math" panose="02040503050406030204" pitchFamily="18" charset="0"/>
                                  <a:ea typeface="Cambria Math" panose="02040503050406030204" pitchFamily="18" charset="0"/>
                                </a:rPr>
                                <m:t>𝑦</m:t>
                              </m:r>
                            </m:sub>
                          </m:sSub>
                          <m:r>
                            <a:rPr lang="en-US" sz="1800" b="0" i="1" smtClean="0">
                              <a:latin typeface="Cambria Math" panose="02040503050406030204" pitchFamily="18" charset="0"/>
                              <a:ea typeface="Cambria Math" panose="02040503050406030204" pitchFamily="18" charset="0"/>
                            </a:rPr>
                            <m:t>)</m:t>
                          </m:r>
                        </m:num>
                        <m:den>
                          <m:rad>
                            <m:radPr>
                              <m:degHide m:val="on"/>
                              <m:ctrlPr>
                                <a:rPr lang="en-US" sz="1800" i="1">
                                  <a:latin typeface="Cambria Math" panose="02040503050406030204" pitchFamily="18" charset="0"/>
                                </a:rPr>
                              </m:ctrlPr>
                            </m:radPr>
                            <m:deg/>
                            <m:e>
                              <m:d>
                                <m:dPr>
                                  <m:ctrlPr>
                                    <a:rPr lang="en-US" sz="1800" i="1">
                                      <a:latin typeface="Cambria Math" panose="02040503050406030204" pitchFamily="18" charset="0"/>
                                    </a:rPr>
                                  </m:ctrlPr>
                                </m:dPr>
                                <m:e>
                                  <m:f>
                                    <m:fPr>
                                      <m:ctrlPr>
                                        <a:rPr lang="en-US" sz="1800" i="1">
                                          <a:latin typeface="Cambria Math" panose="02040503050406030204" pitchFamily="18" charset="0"/>
                                        </a:rPr>
                                      </m:ctrlPr>
                                    </m:fPr>
                                    <m:num>
                                      <m:sSubSup>
                                        <m:sSubSupPr>
                                          <m:ctrlPr>
                                            <a:rPr lang="en-US" sz="1800" i="1" smtClean="0">
                                              <a:latin typeface="Cambria Math" panose="02040503050406030204" pitchFamily="18" charset="0"/>
                                            </a:rPr>
                                          </m:ctrlPr>
                                        </m:sSubSupPr>
                                        <m:e>
                                          <m:acc>
                                            <m:accPr>
                                              <m:chr m:val="̂"/>
                                              <m:ctrlPr>
                                                <a:rPr lang="en-US" sz="1800" i="1" smtClean="0">
                                                  <a:latin typeface="Cambria Math" panose="02040503050406030204" pitchFamily="18" charset="0"/>
                                                  <a:cs typeface="Alef" panose="00000500000000000000" pitchFamily="2" charset="-79"/>
                                                </a:rPr>
                                              </m:ctrlPr>
                                            </m:accPr>
                                            <m:e>
                                              <m:r>
                                                <a:rPr lang="en-US" sz="1800" b="0" i="1" smtClean="0">
                                                  <a:latin typeface="Cambria Math" panose="02040503050406030204" pitchFamily="18" charset="0"/>
                                                  <a:cs typeface="Alef" panose="00000500000000000000" pitchFamily="2" charset="-79"/>
                                                </a:rPr>
                                                <m:t>𝑠</m:t>
                                              </m:r>
                                            </m:e>
                                          </m:acc>
                                        </m:e>
                                        <m:sub>
                                          <m:r>
                                            <a:rPr lang="en-US" sz="1800" b="0" i="1" smtClean="0">
                                              <a:latin typeface="Cambria Math" panose="02040503050406030204" pitchFamily="18" charset="0"/>
                                            </a:rPr>
                                            <m:t>𝑥</m:t>
                                          </m:r>
                                        </m:sub>
                                        <m:sup>
                                          <m:r>
                                            <a:rPr lang="en-US" sz="1800" b="0" i="1" smtClean="0">
                                              <a:latin typeface="Cambria Math" panose="02040503050406030204" pitchFamily="18" charset="0"/>
                                            </a:rPr>
                                            <m:t>2</m:t>
                                          </m:r>
                                        </m:sup>
                                      </m:sSubSup>
                                    </m:num>
                                    <m:den>
                                      <m:sSub>
                                        <m:sSubPr>
                                          <m:ctrlPr>
                                            <a:rPr lang="en-US" sz="1800" i="1">
                                              <a:latin typeface="Cambria Math" panose="02040503050406030204" pitchFamily="18" charset="0"/>
                                            </a:rPr>
                                          </m:ctrlPr>
                                        </m:sSubPr>
                                        <m:e>
                                          <m:r>
                                            <a:rPr lang="en-US" sz="1800" i="1">
                                              <a:latin typeface="Cambria Math" panose="02040503050406030204" pitchFamily="18" charset="0"/>
                                            </a:rPr>
                                            <m:t>𝑛</m:t>
                                          </m:r>
                                        </m:e>
                                        <m:sub>
                                          <m:r>
                                            <a:rPr lang="en-US" sz="1800" i="1">
                                              <a:latin typeface="Cambria Math" panose="02040503050406030204" pitchFamily="18" charset="0"/>
                                            </a:rPr>
                                            <m:t>𝑥</m:t>
                                          </m:r>
                                        </m:sub>
                                      </m:sSub>
                                    </m:den>
                                  </m:f>
                                  <m:r>
                                    <a:rPr lang="en-US" sz="1800" i="1">
                                      <a:latin typeface="Cambria Math" panose="02040503050406030204" pitchFamily="18" charset="0"/>
                                    </a:rPr>
                                    <m:t>+</m:t>
                                  </m:r>
                                  <m:f>
                                    <m:fPr>
                                      <m:ctrlPr>
                                        <a:rPr lang="en-US" sz="1800" i="1">
                                          <a:latin typeface="Cambria Math" panose="02040503050406030204" pitchFamily="18" charset="0"/>
                                        </a:rPr>
                                      </m:ctrlPr>
                                    </m:fPr>
                                    <m:num>
                                      <m:sSubSup>
                                        <m:sSubSupPr>
                                          <m:ctrlPr>
                                            <a:rPr lang="en-US" i="1">
                                              <a:latin typeface="Cambria Math" panose="02040503050406030204" pitchFamily="18" charset="0"/>
                                            </a:rPr>
                                          </m:ctrlPr>
                                        </m:sSubSupPr>
                                        <m:e>
                                          <m:acc>
                                            <m:accPr>
                                              <m:chr m:val="̂"/>
                                              <m:ctrlPr>
                                                <a:rPr lang="en-US" i="1">
                                                  <a:latin typeface="Cambria Math" panose="02040503050406030204" pitchFamily="18" charset="0"/>
                                                  <a:cs typeface="Alef" panose="00000500000000000000" pitchFamily="2" charset="-79"/>
                                                </a:rPr>
                                              </m:ctrlPr>
                                            </m:accPr>
                                            <m:e>
                                              <m:r>
                                                <a:rPr lang="en-US" i="1">
                                                  <a:latin typeface="Cambria Math" panose="02040503050406030204" pitchFamily="18" charset="0"/>
                                                  <a:cs typeface="Alef" panose="00000500000000000000" pitchFamily="2" charset="-79"/>
                                                </a:rPr>
                                                <m:t>𝑠</m:t>
                                              </m:r>
                                            </m:e>
                                          </m:acc>
                                        </m:e>
                                        <m:sub>
                                          <m:r>
                                            <a:rPr lang="en-US" b="0" i="1" smtClean="0">
                                              <a:latin typeface="Cambria Math" panose="02040503050406030204" pitchFamily="18" charset="0"/>
                                            </a:rPr>
                                            <m:t>𝑦</m:t>
                                          </m:r>
                                        </m:sub>
                                        <m:sup>
                                          <m:r>
                                            <a:rPr lang="en-US" i="1">
                                              <a:latin typeface="Cambria Math" panose="02040503050406030204" pitchFamily="18" charset="0"/>
                                            </a:rPr>
                                            <m:t>2</m:t>
                                          </m:r>
                                        </m:sup>
                                      </m:sSubSup>
                                    </m:num>
                                    <m:den>
                                      <m:sSub>
                                        <m:sSubPr>
                                          <m:ctrlPr>
                                            <a:rPr lang="en-US" sz="1800" i="1">
                                              <a:latin typeface="Cambria Math" panose="02040503050406030204" pitchFamily="18" charset="0"/>
                                            </a:rPr>
                                          </m:ctrlPr>
                                        </m:sSubPr>
                                        <m:e>
                                          <m:r>
                                            <a:rPr lang="en-US" sz="1800" i="1">
                                              <a:latin typeface="Cambria Math" panose="02040503050406030204" pitchFamily="18" charset="0"/>
                                            </a:rPr>
                                            <m:t>𝑛</m:t>
                                          </m:r>
                                        </m:e>
                                        <m:sub>
                                          <m:r>
                                            <a:rPr lang="en-US" sz="1800" i="1">
                                              <a:latin typeface="Cambria Math" panose="02040503050406030204" pitchFamily="18" charset="0"/>
                                            </a:rPr>
                                            <m:t>𝑦</m:t>
                                          </m:r>
                                        </m:sub>
                                      </m:sSub>
                                    </m:den>
                                  </m:f>
                                </m:e>
                              </m:d>
                            </m:e>
                          </m:rad>
                        </m:den>
                      </m:f>
                    </m:oMath>
                  </m:oMathPara>
                </a14:m>
                <a:endParaRPr lang="en-US" dirty="0"/>
              </a:p>
            </p:txBody>
          </p:sp>
        </mc:Choice>
        <mc:Fallback xmlns="">
          <p:sp>
            <p:nvSpPr>
              <p:cNvPr id="14" name="TextBox 13">
                <a:extLst>
                  <a:ext uri="{FF2B5EF4-FFF2-40B4-BE49-F238E27FC236}">
                    <a16:creationId xmlns:a16="http://schemas.microsoft.com/office/drawing/2014/main" id="{FF3B26D2-CD1A-FD15-DF2F-8C63EE243F5C}"/>
                  </a:ext>
                </a:extLst>
              </p:cNvPr>
              <p:cNvSpPr txBox="1">
                <a:spLocks noRot="1" noChangeAspect="1" noMove="1" noResize="1" noEditPoints="1" noAdjustHandles="1" noChangeArrowheads="1" noChangeShapeType="1" noTextEdit="1"/>
              </p:cNvSpPr>
              <p:nvPr/>
            </p:nvSpPr>
            <p:spPr>
              <a:xfrm>
                <a:off x="6096000" y="3595267"/>
                <a:ext cx="4762143" cy="1236685"/>
              </a:xfrm>
              <a:prstGeom prst="rect">
                <a:avLst/>
              </a:prstGeom>
              <a:blipFill>
                <a:blip r:embed="rId4"/>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F7D305EC-F63B-7165-0999-7A6E4A1C5DFD}"/>
              </a:ext>
            </a:extLst>
          </p:cNvPr>
          <p:cNvSpPr txBox="1"/>
          <p:nvPr/>
        </p:nvSpPr>
        <p:spPr>
          <a:xfrm>
            <a:off x="8122705" y="3083758"/>
            <a:ext cx="1477071" cy="369332"/>
          </a:xfrm>
          <a:prstGeom prst="rect">
            <a:avLst/>
          </a:prstGeom>
          <a:noFill/>
        </p:spPr>
        <p:txBody>
          <a:bodyPr wrap="none" rtlCol="0">
            <a:spAutoFit/>
          </a:bodyPr>
          <a:lstStyle/>
          <a:p>
            <a:pPr algn="l" rtl="0"/>
            <a:r>
              <a:rPr lang="en-US" b="1" i="1" dirty="0"/>
              <a:t>Welch’s t-test</a:t>
            </a:r>
          </a:p>
        </p:txBody>
      </p:sp>
      <p:sp>
        <p:nvSpPr>
          <p:cNvPr id="6" name="TextBox 5">
            <a:extLst>
              <a:ext uri="{FF2B5EF4-FFF2-40B4-BE49-F238E27FC236}">
                <a16:creationId xmlns:a16="http://schemas.microsoft.com/office/drawing/2014/main" id="{98776B2C-ABA1-B8CB-2CCD-1B1F9B25AF6C}"/>
              </a:ext>
            </a:extLst>
          </p:cNvPr>
          <p:cNvSpPr txBox="1"/>
          <p:nvPr/>
        </p:nvSpPr>
        <p:spPr>
          <a:xfrm>
            <a:off x="6760080" y="4992287"/>
            <a:ext cx="939681" cy="369332"/>
          </a:xfrm>
          <a:prstGeom prst="rect">
            <a:avLst/>
          </a:prstGeom>
          <a:noFill/>
        </p:spPr>
        <p:txBody>
          <a:bodyPr wrap="none" rtlCol="0">
            <a:spAutoFit/>
          </a:bodyPr>
          <a:lstStyle/>
          <a:p>
            <a:r>
              <a:rPr lang="en-US" dirty="0">
                <a:latin typeface="Alef" panose="00000500000000000000" pitchFamily="2" charset="-79"/>
                <a:cs typeface="Alef" panose="00000500000000000000" pitchFamily="2" charset="-79"/>
              </a:rPr>
              <a:t>Where:</a:t>
            </a:r>
          </a:p>
        </p:txBody>
      </p:sp>
      <p:pic>
        <p:nvPicPr>
          <p:cNvPr id="9" name="Graphic 8">
            <a:extLst>
              <a:ext uri="{FF2B5EF4-FFF2-40B4-BE49-F238E27FC236}">
                <a16:creationId xmlns:a16="http://schemas.microsoft.com/office/drawing/2014/main" id="{39B0E0F0-33B0-5B16-23AE-9A899DE403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50366" y="5325573"/>
            <a:ext cx="2282827" cy="1016056"/>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B7CDBA4-C9B4-0269-21DE-1488A1F525C1}"/>
                  </a:ext>
                </a:extLst>
              </p:cNvPr>
              <p:cNvSpPr txBox="1"/>
              <p:nvPr/>
            </p:nvSpPr>
            <p:spPr>
              <a:xfrm>
                <a:off x="6656285" y="5691562"/>
                <a:ext cx="1385312" cy="369332"/>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cs typeface="Alef" panose="00000500000000000000" pitchFamily="2" charset="-79"/>
                        </a:rPr>
                        <m:t>𝑑𝑓</m:t>
                      </m:r>
                      <m:r>
                        <a:rPr lang="en-US" sz="1800" b="0" i="1" smtClean="0">
                          <a:latin typeface="Cambria Math" panose="02040503050406030204" pitchFamily="18" charset="0"/>
                          <a:cs typeface="Alef" panose="00000500000000000000" pitchFamily="2" charset="-79"/>
                        </a:rPr>
                        <m:t>−</m:t>
                      </m:r>
                      <m:r>
                        <a:rPr lang="en-US" sz="1800" b="0" i="1" smtClean="0">
                          <a:latin typeface="Cambria Math" panose="02040503050406030204" pitchFamily="18" charset="0"/>
                          <a:cs typeface="Alef" panose="00000500000000000000" pitchFamily="2" charset="-79"/>
                        </a:rPr>
                        <m:t>𝑤𝑒𝑙𝑐</m:t>
                      </m:r>
                      <m:r>
                        <a:rPr lang="en-US" sz="1800" b="0" i="1" smtClean="0">
                          <a:latin typeface="Cambria Math" panose="02040503050406030204" pitchFamily="18" charset="0"/>
                          <a:cs typeface="Alef" panose="00000500000000000000" pitchFamily="2" charset="-79"/>
                        </a:rPr>
                        <m:t>h</m:t>
                      </m:r>
                    </m:oMath>
                  </m:oMathPara>
                </a14:m>
                <a:endParaRPr lang="en-US" dirty="0"/>
              </a:p>
            </p:txBody>
          </p:sp>
        </mc:Choice>
        <mc:Fallback xmlns="">
          <p:sp>
            <p:nvSpPr>
              <p:cNvPr id="20" name="TextBox 19">
                <a:extLst>
                  <a:ext uri="{FF2B5EF4-FFF2-40B4-BE49-F238E27FC236}">
                    <a16:creationId xmlns:a16="http://schemas.microsoft.com/office/drawing/2014/main" id="{5B7CDBA4-C9B4-0269-21DE-1488A1F525C1}"/>
                  </a:ext>
                </a:extLst>
              </p:cNvPr>
              <p:cNvSpPr txBox="1">
                <a:spLocks noRot="1" noChangeAspect="1" noMove="1" noResize="1" noEditPoints="1" noAdjustHandles="1" noChangeArrowheads="1" noChangeShapeType="1" noTextEdit="1"/>
              </p:cNvSpPr>
              <p:nvPr/>
            </p:nvSpPr>
            <p:spPr>
              <a:xfrm>
                <a:off x="6656285" y="5691562"/>
                <a:ext cx="1385312" cy="369332"/>
              </a:xfrm>
              <a:prstGeom prst="rect">
                <a:avLst/>
              </a:prstGeom>
              <a:blipFill>
                <a:blip r:embed="rId7"/>
                <a:stretch>
                  <a:fillRect b="-13333"/>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BD5D8D76-2C9A-6591-2B39-355FAAA6FFE2}"/>
              </a:ext>
            </a:extLst>
          </p:cNvPr>
          <p:cNvSpPr txBox="1"/>
          <p:nvPr/>
        </p:nvSpPr>
        <p:spPr>
          <a:xfrm>
            <a:off x="1994978" y="6557358"/>
            <a:ext cx="10197022" cy="292388"/>
          </a:xfrm>
          <a:prstGeom prst="rect">
            <a:avLst/>
          </a:prstGeom>
          <a:noFill/>
        </p:spPr>
        <p:txBody>
          <a:bodyPr wrap="none" rtlCol="0">
            <a:spAutoFit/>
          </a:bodyPr>
          <a:lstStyle/>
          <a:p>
            <a:pPr algn="l" rtl="0"/>
            <a:r>
              <a:rPr lang="en-US" sz="1300" i="1" dirty="0">
                <a:latin typeface="Alef" panose="00000500000000000000" pitchFamily="2" charset="-79"/>
                <a:cs typeface="Alef" panose="00000500000000000000" pitchFamily="2" charset="-79"/>
              </a:rPr>
              <a:t>(for those interested: Sub-script 1 and 2 here stand for x and y, respectively; and v refers to </a:t>
            </a:r>
            <a:r>
              <a:rPr lang="en-US" sz="1300" i="1" dirty="0" err="1">
                <a:latin typeface="Alef" panose="00000500000000000000" pitchFamily="2" charset="-79"/>
                <a:cs typeface="Alef" panose="00000500000000000000" pitchFamily="2" charset="-79"/>
              </a:rPr>
              <a:t>df</a:t>
            </a:r>
            <a:r>
              <a:rPr lang="en-US" sz="1300" i="1" dirty="0">
                <a:latin typeface="Alef" panose="00000500000000000000" pitchFamily="2" charset="-79"/>
                <a:cs typeface="Alef" panose="00000500000000000000" pitchFamily="2" charset="-79"/>
              </a:rPr>
              <a:t>. Math requires too much algebra </a:t>
            </a:r>
            <a:r>
              <a:rPr lang="en-US" sz="1300" i="1" dirty="0">
                <a:latin typeface="Alef" panose="00000500000000000000" pitchFamily="2" charset="-79"/>
                <a:cs typeface="Alef" panose="00000500000000000000" pitchFamily="2" charset="-79"/>
                <a:sym typeface="Wingdings" panose="05000000000000000000" pitchFamily="2" charset="2"/>
              </a:rPr>
              <a:t>)</a:t>
            </a:r>
            <a:endParaRPr lang="en-US" sz="1300" i="1" dirty="0">
              <a:latin typeface="Alef" panose="00000500000000000000" pitchFamily="2" charset="-79"/>
              <a:cs typeface="Alef" panose="00000500000000000000" pitchFamily="2" charset="-79"/>
            </a:endParaRPr>
          </a:p>
        </p:txBody>
      </p:sp>
    </p:spTree>
    <p:extLst>
      <p:ext uri="{BB962C8B-B14F-4D97-AF65-F5344CB8AC3E}">
        <p14:creationId xmlns:p14="http://schemas.microsoft.com/office/powerpoint/2010/main" val="374638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5" grpId="0"/>
      <p:bldP spid="14" grpId="0"/>
      <p:bldP spid="15" grpId="0"/>
      <p:bldP spid="6" grpId="0"/>
      <p:bldP spid="20" grpId="0" animBg="1"/>
      <p:bldP spid="1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19723EC9-D902-6564-2BB1-7713208B0118}"/>
              </a:ext>
            </a:extLst>
          </p:cNvPr>
          <p:cNvSpPr>
            <a:spLocks noGrp="1"/>
          </p:cNvSpPr>
          <p:nvPr>
            <p:ph idx="1"/>
          </p:nvPr>
        </p:nvSpPr>
        <p:spPr>
          <a:xfrm>
            <a:off x="457200" y="1392964"/>
            <a:ext cx="11441502" cy="2855186"/>
          </a:xfrm>
        </p:spPr>
        <p:txBody>
          <a:bodyPr>
            <a:normAutofit/>
          </a:bodyPr>
          <a:lstStyle/>
          <a:p>
            <a:pPr marL="0" indent="0" algn="l" rtl="0">
              <a:lnSpc>
                <a:spcPct val="100000"/>
              </a:lnSpc>
              <a:spcBef>
                <a:spcPts val="200"/>
              </a:spcBef>
              <a:spcAft>
                <a:spcPts val="200"/>
              </a:spcAft>
              <a:buNone/>
            </a:pPr>
            <a:r>
              <a:rPr lang="en-US" sz="2400" b="1" dirty="0">
                <a:latin typeface="Alef" panose="00000500000000000000" pitchFamily="2" charset="-79"/>
                <a:ea typeface="Cambria Math" panose="02040503050406030204" pitchFamily="18" charset="0"/>
                <a:cs typeface="Alef" panose="00000500000000000000" pitchFamily="2" charset="-79"/>
              </a:rPr>
              <a:t>Intuition: </a:t>
            </a:r>
            <a:endParaRPr lang="en-US" sz="2400" b="1" dirty="0"/>
          </a:p>
          <a:p>
            <a:pPr algn="l" rtl="0">
              <a:lnSpc>
                <a:spcPct val="100000"/>
              </a:lnSpc>
              <a:spcBef>
                <a:spcPts val="200"/>
              </a:spcBef>
              <a:spcAft>
                <a:spcPts val="200"/>
              </a:spcAft>
            </a:pPr>
            <a:r>
              <a:rPr lang="en-US" sz="2400" b="0" dirty="0">
                <a:latin typeface="Alef" panose="00000500000000000000" pitchFamily="2" charset="-79"/>
                <a:ea typeface="Cambria Math" panose="02040503050406030204" pitchFamily="18" charset="0"/>
                <a:cs typeface="Alef" panose="00000500000000000000" pitchFamily="2" charset="-79"/>
              </a:rPr>
              <a:t>If the two samples have the same standard deviations, Welch’s </a:t>
            </a:r>
            <a:r>
              <a:rPr lang="en-US" sz="2400" b="0" dirty="0" err="1">
                <a:latin typeface="Alef" panose="00000500000000000000" pitchFamily="2" charset="-79"/>
                <a:ea typeface="Cambria Math" panose="02040503050406030204" pitchFamily="18" charset="0"/>
                <a:cs typeface="Alef" panose="00000500000000000000" pitchFamily="2" charset="-79"/>
              </a:rPr>
              <a:t>df</a:t>
            </a:r>
            <a:r>
              <a:rPr lang="en-US" sz="2400" b="0" dirty="0">
                <a:latin typeface="Alef" panose="00000500000000000000" pitchFamily="2" charset="-79"/>
                <a:ea typeface="Cambria Math" panose="02040503050406030204" pitchFamily="18" charset="0"/>
                <a:cs typeface="Alef" panose="00000500000000000000" pitchFamily="2" charset="-79"/>
              </a:rPr>
              <a:t> will be the same as the equal-variance t-test.</a:t>
            </a:r>
          </a:p>
          <a:p>
            <a:pPr algn="l" rtl="0">
              <a:lnSpc>
                <a:spcPct val="100000"/>
              </a:lnSpc>
              <a:spcBef>
                <a:spcPts val="200"/>
              </a:spcBef>
              <a:spcAft>
                <a:spcPts val="200"/>
              </a:spcAft>
            </a:pPr>
            <a:r>
              <a:rPr lang="en-US" sz="2400" dirty="0">
                <a:latin typeface="Alef" panose="00000500000000000000" pitchFamily="2" charset="-79"/>
                <a:ea typeface="Cambria Math" panose="02040503050406030204" pitchFamily="18" charset="0"/>
                <a:cs typeface="Alef" panose="00000500000000000000" pitchFamily="2" charset="-79"/>
              </a:rPr>
              <a:t>When the SDs in the samples are different, Welch’s </a:t>
            </a:r>
            <a:r>
              <a:rPr lang="en-US" sz="2400" dirty="0" err="1">
                <a:latin typeface="Alef" panose="00000500000000000000" pitchFamily="2" charset="-79"/>
                <a:ea typeface="Cambria Math" panose="02040503050406030204" pitchFamily="18" charset="0"/>
                <a:cs typeface="Alef" panose="00000500000000000000" pitchFamily="2" charset="-79"/>
              </a:rPr>
              <a:t>df</a:t>
            </a:r>
            <a:r>
              <a:rPr lang="en-US" sz="2400" dirty="0">
                <a:latin typeface="Alef" panose="00000500000000000000" pitchFamily="2" charset="-79"/>
                <a:ea typeface="Cambria Math" panose="02040503050406030204" pitchFamily="18" charset="0"/>
                <a:cs typeface="Alef" panose="00000500000000000000" pitchFamily="2" charset="-79"/>
              </a:rPr>
              <a:t> will be smaller than the equal-variance t-test.</a:t>
            </a:r>
          </a:p>
          <a:p>
            <a:pPr lvl="1" algn="l" rtl="0">
              <a:lnSpc>
                <a:spcPct val="100000"/>
              </a:lnSpc>
              <a:spcBef>
                <a:spcPts val="200"/>
              </a:spcBef>
              <a:spcAft>
                <a:spcPts val="200"/>
              </a:spcAft>
            </a:pPr>
            <a:r>
              <a:rPr lang="en-US" sz="2000" dirty="0">
                <a:latin typeface="Alef" panose="00000500000000000000" pitchFamily="2" charset="-79"/>
                <a:ea typeface="Cambria Math" panose="02040503050406030204" pitchFamily="18" charset="0"/>
                <a:cs typeface="Alef" panose="00000500000000000000" pitchFamily="2" charset="-79"/>
              </a:rPr>
              <a:t>Note that in a </a:t>
            </a:r>
            <a:r>
              <a:rPr lang="en-US" sz="2000" i="1" dirty="0">
                <a:latin typeface="Alef" panose="00000500000000000000" pitchFamily="2" charset="-79"/>
                <a:ea typeface="Cambria Math" panose="02040503050406030204" pitchFamily="18" charset="0"/>
                <a:cs typeface="Alef" panose="00000500000000000000" pitchFamily="2" charset="-79"/>
              </a:rPr>
              <a:t>sample </a:t>
            </a:r>
            <a:r>
              <a:rPr lang="en-US" sz="2000" dirty="0">
                <a:latin typeface="Alef" panose="00000500000000000000" pitchFamily="2" charset="-79"/>
                <a:ea typeface="Cambria Math" panose="02040503050406030204" pitchFamily="18" charset="0"/>
                <a:cs typeface="Alef" panose="00000500000000000000" pitchFamily="2" charset="-79"/>
              </a:rPr>
              <a:t>(with a finite N), even if the population variances are equal, there will be </a:t>
            </a:r>
            <a:r>
              <a:rPr lang="en-US" sz="2000" i="1" dirty="0">
                <a:latin typeface="Alef" panose="00000500000000000000" pitchFamily="2" charset="-79"/>
                <a:ea typeface="Cambria Math" panose="02040503050406030204" pitchFamily="18" charset="0"/>
                <a:cs typeface="Alef" panose="00000500000000000000" pitchFamily="2" charset="-79"/>
              </a:rPr>
              <a:t>some </a:t>
            </a:r>
            <a:r>
              <a:rPr lang="en-US" sz="2000" dirty="0">
                <a:latin typeface="Alef" panose="00000500000000000000" pitchFamily="2" charset="-79"/>
                <a:ea typeface="Cambria Math" panose="02040503050406030204" pitchFamily="18" charset="0"/>
                <a:cs typeface="Alef" panose="00000500000000000000" pitchFamily="2" charset="-79"/>
              </a:rPr>
              <a:t>difference between samples’ SDs. Hence, practically, df</a:t>
            </a:r>
            <a:r>
              <a:rPr lang="en-US" sz="2000" baseline="-25000" dirty="0">
                <a:latin typeface="Alef" panose="00000500000000000000" pitchFamily="2" charset="-79"/>
                <a:ea typeface="Cambria Math" panose="02040503050406030204" pitchFamily="18" charset="0"/>
                <a:cs typeface="Alef" panose="00000500000000000000" pitchFamily="2" charset="-79"/>
              </a:rPr>
              <a:t>Welch</a:t>
            </a:r>
            <a:r>
              <a:rPr lang="en-US" sz="2000" dirty="0">
                <a:latin typeface="Alef" panose="00000500000000000000" pitchFamily="2" charset="-79"/>
                <a:ea typeface="Cambria Math" panose="02040503050406030204" pitchFamily="18" charset="0"/>
                <a:cs typeface="Alef" panose="00000500000000000000" pitchFamily="2" charset="-79"/>
              </a:rPr>
              <a:t> &lt; df</a:t>
            </a:r>
            <a:r>
              <a:rPr lang="en-US" sz="2000" baseline="-25000" dirty="0">
                <a:latin typeface="Alef" panose="00000500000000000000" pitchFamily="2" charset="-79"/>
                <a:ea typeface="Cambria Math" panose="02040503050406030204" pitchFamily="18" charset="0"/>
                <a:cs typeface="Alef" panose="00000500000000000000" pitchFamily="2" charset="-79"/>
              </a:rPr>
              <a:t>equal-var</a:t>
            </a:r>
          </a:p>
          <a:p>
            <a:pPr algn="l" rtl="0">
              <a:lnSpc>
                <a:spcPct val="100000"/>
              </a:lnSpc>
              <a:spcBef>
                <a:spcPts val="200"/>
              </a:spcBef>
              <a:spcAft>
                <a:spcPts val="200"/>
              </a:spcAft>
            </a:pPr>
            <a:endParaRPr lang="en-US" sz="2400" b="0" dirty="0">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None/>
            </a:pPr>
            <a:endParaRPr lang="en-US" sz="2400" b="0" dirty="0">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None/>
            </a:pPr>
            <a:endParaRPr lang="en-US" sz="2400" b="1" dirty="0">
              <a:latin typeface="Alef" panose="00000500000000000000" pitchFamily="2" charset="-79"/>
              <a:ea typeface="Calibri" panose="020F0502020204030204" pitchFamily="34" charset="0"/>
              <a:cs typeface="Alef" panose="00000500000000000000" pitchFamily="2" charset="-79"/>
            </a:endParaRPr>
          </a:p>
        </p:txBody>
      </p:sp>
      <p:sp>
        <p:nvSpPr>
          <p:cNvPr id="12" name="Title 1">
            <a:extLst>
              <a:ext uri="{FF2B5EF4-FFF2-40B4-BE49-F238E27FC236}">
                <a16:creationId xmlns:a16="http://schemas.microsoft.com/office/drawing/2014/main" id="{8D55BD71-DF74-706A-B5FE-3AD1E03F15F9}"/>
              </a:ext>
            </a:extLst>
          </p:cNvPr>
          <p:cNvSpPr>
            <a:spLocks noGrp="1"/>
          </p:cNvSpPr>
          <p:nvPr>
            <p:ph type="title"/>
          </p:nvPr>
        </p:nvSpPr>
        <p:spPr>
          <a:xfrm>
            <a:off x="293298" y="0"/>
            <a:ext cx="10515600" cy="1325563"/>
          </a:xfrm>
        </p:spPr>
        <p:txBody>
          <a:bodyPr>
            <a:normAutofit/>
          </a:bodyPr>
          <a:lstStyle/>
          <a:p>
            <a:pPr algn="l" rtl="0"/>
            <a:r>
              <a:rPr lang="en-US" sz="4000" dirty="0">
                <a:latin typeface="Alef" panose="00000500000000000000" pitchFamily="2" charset="-79"/>
                <a:cs typeface="Alef" panose="00000500000000000000" pitchFamily="2" charset="-79"/>
              </a:rPr>
              <a:t>Two-sample t-test for </a:t>
            </a:r>
            <a:r>
              <a:rPr lang="en-US" sz="4000" b="1" dirty="0">
                <a:latin typeface="Alef" panose="00000500000000000000" pitchFamily="2" charset="-79"/>
                <a:cs typeface="Alef" panose="00000500000000000000" pitchFamily="2" charset="-79"/>
              </a:rPr>
              <a:t>unequal</a:t>
            </a:r>
            <a:r>
              <a:rPr lang="en-US" sz="4000" dirty="0">
                <a:latin typeface="Alef" panose="00000500000000000000" pitchFamily="2" charset="-79"/>
                <a:cs typeface="Alef" panose="00000500000000000000" pitchFamily="2" charset="-79"/>
              </a:rPr>
              <a:t> variance:</a:t>
            </a:r>
            <a:br>
              <a:rPr lang="en-US" sz="4000" dirty="0">
                <a:latin typeface="Alef" panose="00000500000000000000" pitchFamily="2" charset="-79"/>
                <a:cs typeface="Alef" panose="00000500000000000000" pitchFamily="2" charset="-79"/>
              </a:rPr>
            </a:br>
            <a:r>
              <a:rPr lang="en-US" sz="4000" b="1" dirty="0">
                <a:latin typeface="Alef" panose="00000500000000000000" pitchFamily="2" charset="-79"/>
                <a:cs typeface="Alef" panose="00000500000000000000" pitchFamily="2" charset="-79"/>
              </a:rPr>
              <a:t>Welch’s t-test</a:t>
            </a:r>
            <a:endParaRPr lang="he-IL" sz="4000" b="1" dirty="0">
              <a:latin typeface="Alef" panose="00000500000000000000" pitchFamily="2" charset="-79"/>
              <a:cs typeface="Alef" panose="00000500000000000000" pitchFamily="2" charset="-79"/>
            </a:endParaRPr>
          </a:p>
        </p:txBody>
      </p:sp>
      <p:sp>
        <p:nvSpPr>
          <p:cNvPr id="2" name="TextBox 1">
            <a:extLst>
              <a:ext uri="{FF2B5EF4-FFF2-40B4-BE49-F238E27FC236}">
                <a16:creationId xmlns:a16="http://schemas.microsoft.com/office/drawing/2014/main" id="{B08BAF22-477B-4D83-7F87-38A479295C03}"/>
              </a:ext>
            </a:extLst>
          </p:cNvPr>
          <p:cNvSpPr txBox="1"/>
          <p:nvPr/>
        </p:nvSpPr>
        <p:spPr>
          <a:xfrm>
            <a:off x="3162300" y="4671408"/>
            <a:ext cx="1269899" cy="338554"/>
          </a:xfrm>
          <a:prstGeom prst="rect">
            <a:avLst/>
          </a:prstGeom>
          <a:noFill/>
        </p:spPr>
        <p:txBody>
          <a:bodyPr wrap="none" rtlCol="0">
            <a:spAutoFit/>
          </a:bodyPr>
          <a:lstStyle/>
          <a:p>
            <a:pPr algn="l" rtl="0"/>
            <a:r>
              <a:rPr lang="en-US" sz="1600" b="1" u="sng" dirty="0">
                <a:latin typeface="Alef" panose="00000500000000000000" pitchFamily="2" charset="-79"/>
                <a:cs typeface="Alef" panose="00000500000000000000" pitchFamily="2" charset="-79"/>
              </a:rPr>
              <a:t>Refresher:</a:t>
            </a:r>
          </a:p>
        </p:txBody>
      </p:sp>
      <p:pic>
        <p:nvPicPr>
          <p:cNvPr id="10" name="Picture 9" descr="Chart, histogram&#10;&#10;Description automatically generated">
            <a:extLst>
              <a:ext uri="{FF2B5EF4-FFF2-40B4-BE49-F238E27FC236}">
                <a16:creationId xmlns:a16="http://schemas.microsoft.com/office/drawing/2014/main" id="{7D9EC9C9-BBE7-B0C8-8FAC-CFFBB5309D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2475" y="4084106"/>
            <a:ext cx="3453777" cy="2761859"/>
          </a:xfrm>
          <a:prstGeom prst="rect">
            <a:avLst/>
          </a:prstGeom>
        </p:spPr>
      </p:pic>
    </p:spTree>
    <p:extLst>
      <p:ext uri="{BB962C8B-B14F-4D97-AF65-F5344CB8AC3E}">
        <p14:creationId xmlns:p14="http://schemas.microsoft.com/office/powerpoint/2010/main" val="245661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19723EC9-D902-6564-2BB1-7713208B0118}"/>
              </a:ext>
            </a:extLst>
          </p:cNvPr>
          <p:cNvSpPr>
            <a:spLocks noGrp="1"/>
          </p:cNvSpPr>
          <p:nvPr>
            <p:ph idx="1"/>
          </p:nvPr>
        </p:nvSpPr>
        <p:spPr>
          <a:xfrm>
            <a:off x="457200" y="1392964"/>
            <a:ext cx="11441502" cy="5076202"/>
          </a:xfrm>
        </p:spPr>
        <p:txBody>
          <a:bodyPr>
            <a:normAutofit fontScale="92500" lnSpcReduction="20000"/>
          </a:bodyPr>
          <a:lstStyle/>
          <a:p>
            <a:pPr marL="0" indent="0" algn="l" rtl="0">
              <a:lnSpc>
                <a:spcPct val="100000"/>
              </a:lnSpc>
              <a:spcBef>
                <a:spcPts val="200"/>
              </a:spcBef>
              <a:spcAft>
                <a:spcPts val="200"/>
              </a:spcAft>
              <a:buNone/>
            </a:pPr>
            <a:r>
              <a:rPr lang="en-US" sz="2400" b="1" dirty="0">
                <a:latin typeface="Alef" panose="00000500000000000000" pitchFamily="2" charset="-79"/>
                <a:ea typeface="Cambria Math" panose="02040503050406030204" pitchFamily="18" charset="0"/>
                <a:cs typeface="Alef" panose="00000500000000000000" pitchFamily="2" charset="-79"/>
              </a:rPr>
              <a:t>Why not to always use a Welch’s t-test?</a:t>
            </a:r>
            <a:endParaRPr lang="en-US" sz="2400" b="1" dirty="0"/>
          </a:p>
          <a:p>
            <a:pPr algn="l" rtl="0">
              <a:lnSpc>
                <a:spcPct val="100000"/>
              </a:lnSpc>
              <a:spcBef>
                <a:spcPts val="200"/>
              </a:spcBef>
              <a:spcAft>
                <a:spcPts val="200"/>
              </a:spcAft>
            </a:pPr>
            <a:r>
              <a:rPr lang="en-US" sz="2400" b="0" dirty="0">
                <a:latin typeface="Alef" panose="00000500000000000000" pitchFamily="2" charset="-79"/>
                <a:ea typeface="Cambria Math" panose="02040503050406030204" pitchFamily="18" charset="0"/>
                <a:cs typeface="Alef" panose="00000500000000000000" pitchFamily="2" charset="-79"/>
              </a:rPr>
              <a:t>Well, some people say you actually should </a:t>
            </a:r>
            <a:r>
              <a:rPr lang="en-US" sz="2400" b="0" dirty="0">
                <a:latin typeface="Alef" panose="00000500000000000000" pitchFamily="2" charset="-79"/>
                <a:ea typeface="Cambria Math" panose="02040503050406030204" pitchFamily="18" charset="0"/>
                <a:cs typeface="Alef" panose="00000500000000000000" pitchFamily="2" charset="-79"/>
                <a:sym typeface="Wingdings" panose="05000000000000000000" pitchFamily="2" charset="2"/>
              </a:rPr>
              <a:t></a:t>
            </a:r>
          </a:p>
          <a:p>
            <a:pPr marL="685800" lvl="2" algn="l" rtl="0">
              <a:lnSpc>
                <a:spcPct val="110000"/>
              </a:lnSpc>
              <a:spcBef>
                <a:spcPts val="200"/>
              </a:spcBef>
              <a:spcAft>
                <a:spcPts val="200"/>
              </a:spcAft>
            </a:pPr>
            <a:r>
              <a:rPr lang="en-US" dirty="0">
                <a:latin typeface="Alef" panose="00000500000000000000" pitchFamily="2" charset="-79"/>
                <a:ea typeface="Cambria Math" panose="02040503050406030204" pitchFamily="18" charset="0"/>
                <a:cs typeface="Alef" panose="00000500000000000000" pitchFamily="2" charset="-79"/>
                <a:sym typeface="Wingdings" panose="05000000000000000000" pitchFamily="2" charset="2"/>
              </a:rPr>
              <a:t>See Daniel </a:t>
            </a:r>
            <a:r>
              <a:rPr lang="en-US" dirty="0" err="1">
                <a:latin typeface="Alef" panose="00000500000000000000" pitchFamily="2" charset="-79"/>
                <a:ea typeface="Cambria Math" panose="02040503050406030204" pitchFamily="18" charset="0"/>
                <a:cs typeface="Alef" panose="00000500000000000000" pitchFamily="2" charset="-79"/>
                <a:sym typeface="Wingdings" panose="05000000000000000000" pitchFamily="2" charset="2"/>
              </a:rPr>
              <a:t>Lakens</a:t>
            </a:r>
            <a:r>
              <a:rPr lang="en-US" dirty="0">
                <a:latin typeface="Alef" panose="00000500000000000000" pitchFamily="2" charset="-79"/>
                <a:ea typeface="Cambria Math" panose="02040503050406030204" pitchFamily="18" charset="0"/>
                <a:cs typeface="Alef" panose="00000500000000000000" pitchFamily="2" charset="-79"/>
                <a:sym typeface="Wingdings" panose="05000000000000000000" pitchFamily="2" charset="2"/>
              </a:rPr>
              <a:t>’ blog post (and paper): </a:t>
            </a:r>
            <a:r>
              <a:rPr lang="en-US" dirty="0">
                <a:latin typeface="Alef" panose="00000500000000000000" pitchFamily="2" charset="-79"/>
                <a:ea typeface="Cambria Math" panose="02040503050406030204" pitchFamily="18" charset="0"/>
                <a:cs typeface="Alef" panose="00000500000000000000" pitchFamily="2" charset="-79"/>
                <a:sym typeface="Wingdings" panose="05000000000000000000" pitchFamily="2" charset="2"/>
                <a:hlinkClick r:id="rId3">
                  <a:extLst>
                    <a:ext uri="{A12FA001-AC4F-418D-AE19-62706E023703}">
                      <ahyp:hlinkClr xmlns:ahyp="http://schemas.microsoft.com/office/drawing/2018/hyperlinkcolor" val="tx"/>
                    </a:ext>
                  </a:extLst>
                </a:hlinkClick>
              </a:rPr>
              <a:t>http://daniellakens.blogspot.com/2015/01/always-use-welchs-t-test-instead-of.html</a:t>
            </a:r>
            <a:endParaRPr lang="en-US" dirty="0">
              <a:latin typeface="Alef" panose="00000500000000000000" pitchFamily="2" charset="-79"/>
              <a:ea typeface="Cambria Math" panose="02040503050406030204" pitchFamily="18" charset="0"/>
              <a:cs typeface="Alef" panose="00000500000000000000" pitchFamily="2" charset="-79"/>
              <a:sym typeface="Wingdings" panose="05000000000000000000" pitchFamily="2" charset="2"/>
            </a:endParaRPr>
          </a:p>
          <a:p>
            <a:pPr marL="685800" lvl="2" algn="l" rtl="0">
              <a:lnSpc>
                <a:spcPct val="110000"/>
              </a:lnSpc>
              <a:spcBef>
                <a:spcPts val="200"/>
              </a:spcBef>
              <a:spcAft>
                <a:spcPts val="200"/>
              </a:spcAft>
            </a:pPr>
            <a:r>
              <a:rPr lang="en-US" dirty="0">
                <a:latin typeface="Alef" panose="00000500000000000000" pitchFamily="2" charset="-79"/>
                <a:ea typeface="Cambria Math" panose="02040503050406030204" pitchFamily="18" charset="0"/>
                <a:cs typeface="Alef" panose="00000500000000000000" pitchFamily="2" charset="-79"/>
              </a:rPr>
              <a:t>R people (implicitly) support that: Default of t-test() function is a Welch’s t-test</a:t>
            </a:r>
          </a:p>
          <a:p>
            <a:pPr lvl="1" algn="l" rtl="0">
              <a:lnSpc>
                <a:spcPct val="100000"/>
              </a:lnSpc>
              <a:spcBef>
                <a:spcPts val="200"/>
              </a:spcBef>
              <a:spcAft>
                <a:spcPts val="200"/>
              </a:spcAft>
            </a:pPr>
            <a:endParaRPr lang="en-US" sz="2000" baseline="-25000" dirty="0">
              <a:latin typeface="Alef" panose="00000500000000000000" pitchFamily="2" charset="-79"/>
              <a:ea typeface="Cambria Math" panose="02040503050406030204" pitchFamily="18" charset="0"/>
              <a:cs typeface="Alef" panose="00000500000000000000" pitchFamily="2" charset="-79"/>
            </a:endParaRPr>
          </a:p>
          <a:p>
            <a:pPr lvl="1" algn="l" rtl="0">
              <a:lnSpc>
                <a:spcPct val="100000"/>
              </a:lnSpc>
              <a:spcBef>
                <a:spcPts val="200"/>
              </a:spcBef>
              <a:spcAft>
                <a:spcPts val="200"/>
              </a:spcAft>
            </a:pPr>
            <a:endParaRPr lang="en-US" sz="2000" baseline="-25000" dirty="0">
              <a:latin typeface="Alef" panose="00000500000000000000" pitchFamily="2" charset="-79"/>
              <a:ea typeface="Cambria Math" panose="02040503050406030204" pitchFamily="18" charset="0"/>
              <a:cs typeface="Alef" panose="00000500000000000000" pitchFamily="2" charset="-79"/>
            </a:endParaRPr>
          </a:p>
          <a:p>
            <a:pPr lvl="1" algn="l" rtl="0">
              <a:lnSpc>
                <a:spcPct val="100000"/>
              </a:lnSpc>
              <a:spcBef>
                <a:spcPts val="200"/>
              </a:spcBef>
              <a:spcAft>
                <a:spcPts val="200"/>
              </a:spcAft>
            </a:pPr>
            <a:endParaRPr lang="en-US" sz="2000" baseline="-25000" dirty="0">
              <a:latin typeface="Alef" panose="00000500000000000000" pitchFamily="2" charset="-79"/>
              <a:ea typeface="Cambria Math" panose="02040503050406030204" pitchFamily="18" charset="0"/>
              <a:cs typeface="Alef" panose="00000500000000000000" pitchFamily="2" charset="-79"/>
            </a:endParaRPr>
          </a:p>
          <a:p>
            <a:pPr lvl="1" algn="l" rtl="0">
              <a:lnSpc>
                <a:spcPct val="100000"/>
              </a:lnSpc>
              <a:spcBef>
                <a:spcPts val="200"/>
              </a:spcBef>
              <a:spcAft>
                <a:spcPts val="200"/>
              </a:spcAft>
            </a:pPr>
            <a:endParaRPr lang="en-US" sz="2000" baseline="-25000" dirty="0">
              <a:latin typeface="Alef" panose="00000500000000000000" pitchFamily="2" charset="-79"/>
              <a:ea typeface="Cambria Math" panose="02040503050406030204" pitchFamily="18" charset="0"/>
              <a:cs typeface="Alef" panose="00000500000000000000" pitchFamily="2" charset="-79"/>
            </a:endParaRPr>
          </a:p>
          <a:p>
            <a:pPr lvl="1" algn="l" rtl="0">
              <a:lnSpc>
                <a:spcPct val="100000"/>
              </a:lnSpc>
              <a:spcBef>
                <a:spcPts val="200"/>
              </a:spcBef>
              <a:spcAft>
                <a:spcPts val="200"/>
              </a:spcAft>
            </a:pPr>
            <a:endParaRPr lang="en-US" sz="2000" baseline="-25000" dirty="0">
              <a:latin typeface="Alef" panose="00000500000000000000" pitchFamily="2" charset="-79"/>
              <a:ea typeface="Cambria Math" panose="02040503050406030204" pitchFamily="18" charset="0"/>
              <a:cs typeface="Alef" panose="00000500000000000000" pitchFamily="2" charset="-79"/>
            </a:endParaRPr>
          </a:p>
          <a:p>
            <a:pPr lvl="1" algn="l" rtl="0">
              <a:lnSpc>
                <a:spcPct val="100000"/>
              </a:lnSpc>
              <a:spcBef>
                <a:spcPts val="200"/>
              </a:spcBef>
              <a:spcAft>
                <a:spcPts val="200"/>
              </a:spcAft>
            </a:pPr>
            <a:endParaRPr lang="en-US" sz="2000" baseline="-25000" dirty="0">
              <a:latin typeface="Alef" panose="00000500000000000000" pitchFamily="2" charset="-79"/>
              <a:ea typeface="Cambria Math" panose="02040503050406030204" pitchFamily="18" charset="0"/>
              <a:cs typeface="Alef" panose="00000500000000000000" pitchFamily="2" charset="-79"/>
            </a:endParaRPr>
          </a:p>
          <a:p>
            <a:pPr lvl="1" algn="l" rtl="0">
              <a:lnSpc>
                <a:spcPct val="100000"/>
              </a:lnSpc>
              <a:spcBef>
                <a:spcPts val="200"/>
              </a:spcBef>
              <a:spcAft>
                <a:spcPts val="200"/>
              </a:spcAft>
            </a:pPr>
            <a:endParaRPr lang="en-US" sz="2000" baseline="-25000" dirty="0">
              <a:latin typeface="Alef" panose="00000500000000000000" pitchFamily="2" charset="-79"/>
              <a:ea typeface="Cambria Math" panose="02040503050406030204" pitchFamily="18" charset="0"/>
              <a:cs typeface="Alef" panose="00000500000000000000" pitchFamily="2" charset="-79"/>
            </a:endParaRPr>
          </a:p>
          <a:p>
            <a:pPr lvl="1" algn="l" rtl="0">
              <a:lnSpc>
                <a:spcPct val="100000"/>
              </a:lnSpc>
              <a:spcBef>
                <a:spcPts val="200"/>
              </a:spcBef>
              <a:spcAft>
                <a:spcPts val="200"/>
              </a:spcAft>
            </a:pPr>
            <a:endParaRPr lang="en-US" sz="2000" baseline="-25000" dirty="0">
              <a:latin typeface="Alef" panose="00000500000000000000" pitchFamily="2" charset="-79"/>
              <a:ea typeface="Cambria Math" panose="02040503050406030204" pitchFamily="18" charset="0"/>
              <a:cs typeface="Alef" panose="00000500000000000000" pitchFamily="2" charset="-79"/>
            </a:endParaRPr>
          </a:p>
          <a:p>
            <a:pPr lvl="1" algn="l" rtl="0">
              <a:lnSpc>
                <a:spcPct val="100000"/>
              </a:lnSpc>
              <a:spcBef>
                <a:spcPts val="200"/>
              </a:spcBef>
              <a:spcAft>
                <a:spcPts val="200"/>
              </a:spcAft>
            </a:pPr>
            <a:endParaRPr lang="en-US" sz="2000" baseline="-25000" dirty="0">
              <a:latin typeface="Alef" panose="00000500000000000000" pitchFamily="2" charset="-79"/>
              <a:ea typeface="Cambria Math" panose="02040503050406030204" pitchFamily="18" charset="0"/>
              <a:cs typeface="Alef" panose="00000500000000000000" pitchFamily="2" charset="-79"/>
            </a:endParaRPr>
          </a:p>
          <a:p>
            <a:pPr lvl="1" algn="l" rtl="0">
              <a:lnSpc>
                <a:spcPct val="100000"/>
              </a:lnSpc>
              <a:spcBef>
                <a:spcPts val="200"/>
              </a:spcBef>
              <a:spcAft>
                <a:spcPts val="200"/>
              </a:spcAft>
            </a:pPr>
            <a:endParaRPr lang="en-US" sz="2000" baseline="-25000" dirty="0">
              <a:latin typeface="Alef" panose="00000500000000000000" pitchFamily="2" charset="-79"/>
              <a:ea typeface="Cambria Math" panose="02040503050406030204" pitchFamily="18" charset="0"/>
              <a:cs typeface="Alef" panose="00000500000000000000" pitchFamily="2" charset="-79"/>
            </a:endParaRPr>
          </a:p>
          <a:p>
            <a:pPr algn="l" rtl="0">
              <a:lnSpc>
                <a:spcPct val="100000"/>
              </a:lnSpc>
              <a:spcBef>
                <a:spcPts val="200"/>
              </a:spcBef>
              <a:spcAft>
                <a:spcPts val="200"/>
              </a:spcAft>
            </a:pPr>
            <a:r>
              <a:rPr lang="en-US" sz="2400" b="1" dirty="0">
                <a:latin typeface="Alef" panose="00000500000000000000" pitchFamily="2" charset="-79"/>
                <a:ea typeface="Cambria Math" panose="02040503050406030204" pitchFamily="18" charset="0"/>
                <a:cs typeface="Alef" panose="00000500000000000000" pitchFamily="2" charset="-79"/>
              </a:rPr>
              <a:t>The common take</a:t>
            </a:r>
            <a:r>
              <a:rPr lang="en-US" sz="2400" dirty="0">
                <a:latin typeface="Alef" panose="00000500000000000000" pitchFamily="2" charset="-79"/>
                <a:ea typeface="Cambria Math" panose="02040503050406030204" pitchFamily="18" charset="0"/>
                <a:cs typeface="Alef" panose="00000500000000000000" pitchFamily="2" charset="-79"/>
              </a:rPr>
              <a:t>: Use it when you have a good reason to </a:t>
            </a:r>
            <a:r>
              <a:rPr lang="en-US" sz="2400" b="1" i="1" dirty="0">
                <a:latin typeface="Alef" panose="00000500000000000000" pitchFamily="2" charset="-79"/>
                <a:ea typeface="Cambria Math" panose="02040503050406030204" pitchFamily="18" charset="0"/>
                <a:cs typeface="Alef" panose="00000500000000000000" pitchFamily="2" charset="-79"/>
              </a:rPr>
              <a:t>not</a:t>
            </a:r>
            <a:r>
              <a:rPr lang="en-US" sz="2400" dirty="0">
                <a:latin typeface="Alef" panose="00000500000000000000" pitchFamily="2" charset="-79"/>
                <a:ea typeface="Cambria Math" panose="02040503050406030204" pitchFamily="18" charset="0"/>
                <a:cs typeface="Alef" panose="00000500000000000000" pitchFamily="2" charset="-79"/>
              </a:rPr>
              <a:t> assume equal variance</a:t>
            </a:r>
          </a:p>
          <a:p>
            <a:pPr lvl="1" algn="l" rtl="0">
              <a:lnSpc>
                <a:spcPct val="100000"/>
              </a:lnSpc>
              <a:spcBef>
                <a:spcPts val="200"/>
              </a:spcBef>
              <a:spcAft>
                <a:spcPts val="200"/>
              </a:spcAft>
            </a:pPr>
            <a:r>
              <a:rPr lang="en-US" sz="2000" dirty="0">
                <a:latin typeface="Alef" panose="00000500000000000000" pitchFamily="2" charset="-79"/>
                <a:ea typeface="Cambria Math" panose="02040503050406030204" pitchFamily="18" charset="0"/>
                <a:cs typeface="Alef" panose="00000500000000000000" pitchFamily="2" charset="-79"/>
              </a:rPr>
              <a:t>Otherwise, you are going to “pay” with </a:t>
            </a:r>
            <a:r>
              <a:rPr lang="en-US" sz="2000" dirty="0" err="1">
                <a:latin typeface="Alef" panose="00000500000000000000" pitchFamily="2" charset="-79"/>
                <a:ea typeface="Cambria Math" panose="02040503050406030204" pitchFamily="18" charset="0"/>
                <a:cs typeface="Alef" panose="00000500000000000000" pitchFamily="2" charset="-79"/>
              </a:rPr>
              <a:t>df’s</a:t>
            </a:r>
            <a:r>
              <a:rPr lang="en-US" sz="2000" dirty="0">
                <a:latin typeface="Alef" panose="00000500000000000000" pitchFamily="2" charset="-79"/>
                <a:ea typeface="Cambria Math" panose="02040503050406030204" pitchFamily="18" charset="0"/>
                <a:cs typeface="Alef" panose="00000500000000000000" pitchFamily="2" charset="-79"/>
              </a:rPr>
              <a:t>.</a:t>
            </a:r>
          </a:p>
          <a:p>
            <a:pPr lvl="2" algn="l" rtl="0">
              <a:lnSpc>
                <a:spcPct val="100000"/>
              </a:lnSpc>
              <a:spcBef>
                <a:spcPts val="200"/>
              </a:spcBef>
              <a:spcAft>
                <a:spcPts val="200"/>
              </a:spcAft>
            </a:pPr>
            <a:r>
              <a:rPr lang="en-US" sz="1600" dirty="0">
                <a:latin typeface="Alef" panose="00000500000000000000" pitchFamily="2" charset="-79"/>
                <a:ea typeface="Cambria Math" panose="02040503050406030204" pitchFamily="18" charset="0"/>
                <a:cs typeface="Alef" panose="00000500000000000000" pitchFamily="2" charset="-79"/>
              </a:rPr>
              <a:t>Price is reflected in increased Type II error (less </a:t>
            </a:r>
            <a:r>
              <a:rPr lang="en-US" sz="1600" dirty="0" err="1">
                <a:latin typeface="Alef" panose="00000500000000000000" pitchFamily="2" charset="-79"/>
                <a:ea typeface="Cambria Math" panose="02040503050406030204" pitchFamily="18" charset="0"/>
                <a:cs typeface="Alef" panose="00000500000000000000" pitchFamily="2" charset="-79"/>
              </a:rPr>
              <a:t>df’s</a:t>
            </a:r>
            <a:r>
              <a:rPr lang="en-US" sz="1600" dirty="0">
                <a:latin typeface="Alef" panose="00000500000000000000" pitchFamily="2" charset="-79"/>
                <a:ea typeface="Cambria Math" panose="02040503050406030204" pitchFamily="18" charset="0"/>
                <a:cs typeface="Alef" panose="00000500000000000000" pitchFamily="2" charset="-79"/>
              </a:rPr>
              <a:t> </a:t>
            </a:r>
            <a:r>
              <a:rPr lang="en-US" sz="1600" dirty="0">
                <a:latin typeface="Alef" panose="00000500000000000000" pitchFamily="2" charset="-79"/>
                <a:ea typeface="Cambria Math" panose="02040503050406030204" pitchFamily="18" charset="0"/>
                <a:cs typeface="Alef" panose="00000500000000000000" pitchFamily="2" charset="-79"/>
                <a:sym typeface="Wingdings" panose="05000000000000000000" pitchFamily="2" charset="2"/>
              </a:rPr>
              <a:t> wider t distribution  need more extreme value to reject H0).</a:t>
            </a:r>
          </a:p>
          <a:p>
            <a:pPr lvl="1" algn="l" rtl="0">
              <a:lnSpc>
                <a:spcPct val="100000"/>
              </a:lnSpc>
              <a:spcBef>
                <a:spcPts val="200"/>
              </a:spcBef>
              <a:spcAft>
                <a:spcPts val="200"/>
              </a:spcAft>
            </a:pPr>
            <a:r>
              <a:rPr lang="en-US" sz="2000" dirty="0">
                <a:latin typeface="Alef" panose="00000500000000000000" pitchFamily="2" charset="-79"/>
                <a:ea typeface="Cambria Math" panose="02040503050406030204" pitchFamily="18" charset="0"/>
                <a:cs typeface="Alef" panose="00000500000000000000" pitchFamily="2" charset="-79"/>
                <a:sym typeface="Wingdings" panose="05000000000000000000" pitchFamily="2" charset="2"/>
              </a:rPr>
              <a:t>(Plus, sometimes just use alternative tests with less assumptions (to be continued…)</a:t>
            </a:r>
          </a:p>
          <a:p>
            <a:pPr lvl="1" algn="l" rtl="0">
              <a:lnSpc>
                <a:spcPct val="100000"/>
              </a:lnSpc>
              <a:spcBef>
                <a:spcPts val="200"/>
              </a:spcBef>
              <a:spcAft>
                <a:spcPts val="200"/>
              </a:spcAft>
            </a:pPr>
            <a:endParaRPr lang="en-US" sz="2000" dirty="0">
              <a:latin typeface="Alef" panose="00000500000000000000" pitchFamily="2" charset="-79"/>
              <a:ea typeface="Cambria Math" panose="02040503050406030204" pitchFamily="18" charset="0"/>
              <a:cs typeface="Alef" panose="00000500000000000000" pitchFamily="2" charset="-79"/>
            </a:endParaRPr>
          </a:p>
          <a:p>
            <a:pPr lvl="1" algn="l" rtl="0">
              <a:lnSpc>
                <a:spcPct val="100000"/>
              </a:lnSpc>
              <a:spcBef>
                <a:spcPts val="200"/>
              </a:spcBef>
              <a:spcAft>
                <a:spcPts val="200"/>
              </a:spcAft>
            </a:pPr>
            <a:endParaRPr lang="en-US" sz="2000" dirty="0">
              <a:latin typeface="Alef" panose="00000500000000000000" pitchFamily="2" charset="-79"/>
              <a:ea typeface="Cambria Math" panose="02040503050406030204" pitchFamily="18" charset="0"/>
              <a:cs typeface="Alef" panose="00000500000000000000" pitchFamily="2" charset="-79"/>
            </a:endParaRPr>
          </a:p>
          <a:p>
            <a:pPr algn="l" rtl="0">
              <a:lnSpc>
                <a:spcPct val="100000"/>
              </a:lnSpc>
              <a:spcBef>
                <a:spcPts val="200"/>
              </a:spcBef>
              <a:spcAft>
                <a:spcPts val="200"/>
              </a:spcAft>
            </a:pPr>
            <a:endParaRPr lang="en-US" sz="2400" b="0" dirty="0">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None/>
            </a:pPr>
            <a:endParaRPr lang="en-US" sz="2400" b="0" dirty="0">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None/>
            </a:pPr>
            <a:endParaRPr lang="en-US" sz="2400" b="1" dirty="0">
              <a:latin typeface="Alef" panose="00000500000000000000" pitchFamily="2" charset="-79"/>
              <a:ea typeface="Calibri" panose="020F0502020204030204" pitchFamily="34" charset="0"/>
              <a:cs typeface="Alef" panose="00000500000000000000" pitchFamily="2" charset="-79"/>
            </a:endParaRPr>
          </a:p>
        </p:txBody>
      </p:sp>
      <p:sp>
        <p:nvSpPr>
          <p:cNvPr id="12" name="Title 1">
            <a:extLst>
              <a:ext uri="{FF2B5EF4-FFF2-40B4-BE49-F238E27FC236}">
                <a16:creationId xmlns:a16="http://schemas.microsoft.com/office/drawing/2014/main" id="{8D55BD71-DF74-706A-B5FE-3AD1E03F15F9}"/>
              </a:ext>
            </a:extLst>
          </p:cNvPr>
          <p:cNvSpPr>
            <a:spLocks noGrp="1"/>
          </p:cNvSpPr>
          <p:nvPr>
            <p:ph type="title"/>
          </p:nvPr>
        </p:nvSpPr>
        <p:spPr>
          <a:xfrm>
            <a:off x="293298" y="0"/>
            <a:ext cx="10515600" cy="1325563"/>
          </a:xfrm>
        </p:spPr>
        <p:txBody>
          <a:bodyPr>
            <a:normAutofit/>
          </a:bodyPr>
          <a:lstStyle/>
          <a:p>
            <a:pPr algn="l" rtl="0"/>
            <a:r>
              <a:rPr lang="en-US" sz="4000" dirty="0">
                <a:latin typeface="Alef" panose="00000500000000000000" pitchFamily="2" charset="-79"/>
                <a:cs typeface="Alef" panose="00000500000000000000" pitchFamily="2" charset="-79"/>
              </a:rPr>
              <a:t>Two-sample t-test for </a:t>
            </a:r>
            <a:r>
              <a:rPr lang="en-US" sz="4000" b="1" dirty="0">
                <a:latin typeface="Alef" panose="00000500000000000000" pitchFamily="2" charset="-79"/>
                <a:cs typeface="Alef" panose="00000500000000000000" pitchFamily="2" charset="-79"/>
              </a:rPr>
              <a:t>unequal</a:t>
            </a:r>
            <a:r>
              <a:rPr lang="en-US" sz="4000" dirty="0">
                <a:latin typeface="Alef" panose="00000500000000000000" pitchFamily="2" charset="-79"/>
                <a:cs typeface="Alef" panose="00000500000000000000" pitchFamily="2" charset="-79"/>
              </a:rPr>
              <a:t> variance:</a:t>
            </a:r>
            <a:br>
              <a:rPr lang="en-US" sz="4000" dirty="0">
                <a:latin typeface="Alef" panose="00000500000000000000" pitchFamily="2" charset="-79"/>
                <a:cs typeface="Alef" panose="00000500000000000000" pitchFamily="2" charset="-79"/>
              </a:rPr>
            </a:br>
            <a:r>
              <a:rPr lang="en-US" sz="4000" b="1" dirty="0">
                <a:latin typeface="Alef" panose="00000500000000000000" pitchFamily="2" charset="-79"/>
                <a:cs typeface="Alef" panose="00000500000000000000" pitchFamily="2" charset="-79"/>
              </a:rPr>
              <a:t>Welch’s t-test</a:t>
            </a:r>
            <a:endParaRPr lang="he-IL" sz="4000" b="1" dirty="0">
              <a:latin typeface="Alef" panose="00000500000000000000" pitchFamily="2" charset="-79"/>
              <a:cs typeface="Alef" panose="00000500000000000000" pitchFamily="2" charset="-79"/>
            </a:endParaRPr>
          </a:p>
        </p:txBody>
      </p:sp>
      <p:grpSp>
        <p:nvGrpSpPr>
          <p:cNvPr id="5" name="Group 4">
            <a:extLst>
              <a:ext uri="{FF2B5EF4-FFF2-40B4-BE49-F238E27FC236}">
                <a16:creationId xmlns:a16="http://schemas.microsoft.com/office/drawing/2014/main" id="{D344D3A3-6FBB-44FD-F18B-1D1677259490}"/>
              </a:ext>
            </a:extLst>
          </p:cNvPr>
          <p:cNvGrpSpPr/>
          <p:nvPr/>
        </p:nvGrpSpPr>
        <p:grpSpPr>
          <a:xfrm>
            <a:off x="3411152" y="3132923"/>
            <a:ext cx="6160138" cy="1636063"/>
            <a:chOff x="3411152" y="3240992"/>
            <a:chExt cx="6160138" cy="1636063"/>
          </a:xfrm>
        </p:grpSpPr>
        <p:pic>
          <p:nvPicPr>
            <p:cNvPr id="3" name="Picture 2">
              <a:extLst>
                <a:ext uri="{FF2B5EF4-FFF2-40B4-BE49-F238E27FC236}">
                  <a16:creationId xmlns:a16="http://schemas.microsoft.com/office/drawing/2014/main" id="{D810315D-90F4-E4A4-424E-FB30F9FEB20B}"/>
                </a:ext>
              </a:extLst>
            </p:cNvPr>
            <p:cNvPicPr>
              <a:picLocks noChangeAspect="1"/>
            </p:cNvPicPr>
            <p:nvPr/>
          </p:nvPicPr>
          <p:blipFill rotWithShape="1">
            <a:blip r:embed="rId4"/>
            <a:srcRect l="45118" t="62174" r="18434" b="22338"/>
            <a:stretch/>
          </p:blipFill>
          <p:spPr>
            <a:xfrm>
              <a:off x="3411152" y="3240992"/>
              <a:ext cx="6160138" cy="1636063"/>
            </a:xfrm>
            <a:prstGeom prst="rect">
              <a:avLst/>
            </a:prstGeom>
          </p:spPr>
        </p:pic>
        <p:sp>
          <p:nvSpPr>
            <p:cNvPr id="4" name="Rectangle 3">
              <a:extLst>
                <a:ext uri="{FF2B5EF4-FFF2-40B4-BE49-F238E27FC236}">
                  <a16:creationId xmlns:a16="http://schemas.microsoft.com/office/drawing/2014/main" id="{F23E7F2C-D184-E341-2D93-6F62E42E7EC4}"/>
                </a:ext>
              </a:extLst>
            </p:cNvPr>
            <p:cNvSpPr/>
            <p:nvPr/>
          </p:nvSpPr>
          <p:spPr>
            <a:xfrm>
              <a:off x="3950229" y="3439736"/>
              <a:ext cx="461473" cy="220054"/>
            </a:xfrm>
            <a:prstGeom prst="rect">
              <a:avLst/>
            </a:prstGeom>
            <a:solidFill>
              <a:srgbClr val="FFFF00">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37A5B94-284E-2BB7-DC43-3D3A11CE672A}"/>
                </a:ext>
              </a:extLst>
            </p:cNvPr>
            <p:cNvSpPr/>
            <p:nvPr/>
          </p:nvSpPr>
          <p:spPr>
            <a:xfrm>
              <a:off x="4623275" y="3821038"/>
              <a:ext cx="461473" cy="220054"/>
            </a:xfrm>
            <a:prstGeom prst="rect">
              <a:avLst/>
            </a:prstGeom>
            <a:solidFill>
              <a:srgbClr val="FFFF00">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40246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14" end="1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16" end="1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FCAB3-919A-399C-EFE9-36FDB7750EE6}"/>
              </a:ext>
            </a:extLst>
          </p:cNvPr>
          <p:cNvSpPr>
            <a:spLocks noGrp="1"/>
          </p:cNvSpPr>
          <p:nvPr>
            <p:ph type="title"/>
          </p:nvPr>
        </p:nvSpPr>
        <p:spPr/>
        <p:txBody>
          <a:bodyPr>
            <a:normAutofit/>
          </a:bodyPr>
          <a:lstStyle/>
          <a:p>
            <a:pPr algn="ctr" rtl="0"/>
            <a:r>
              <a:rPr lang="en-US" sz="4800" b="1" dirty="0">
                <a:latin typeface="Alef" panose="00000500000000000000" pitchFamily="2" charset="-79"/>
                <a:cs typeface="Alef" panose="00000500000000000000" pitchFamily="2" charset="-79"/>
              </a:rPr>
              <a:t>Paired sample t-test</a:t>
            </a:r>
            <a:endParaRPr lang="he-IL" sz="4800" dirty="0">
              <a:latin typeface="Alef" panose="00000500000000000000" pitchFamily="2" charset="-79"/>
              <a:cs typeface="Alef" panose="00000500000000000000" pitchFamily="2" charset="-79"/>
            </a:endParaRPr>
          </a:p>
        </p:txBody>
      </p:sp>
    </p:spTree>
    <p:extLst>
      <p:ext uri="{BB962C8B-B14F-4D97-AF65-F5344CB8AC3E}">
        <p14:creationId xmlns:p14="http://schemas.microsoft.com/office/powerpoint/2010/main" val="29290266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19723EC9-D902-6564-2BB1-7713208B0118}"/>
              </a:ext>
            </a:extLst>
          </p:cNvPr>
          <p:cNvSpPr>
            <a:spLocks noGrp="1"/>
          </p:cNvSpPr>
          <p:nvPr>
            <p:ph idx="1"/>
          </p:nvPr>
        </p:nvSpPr>
        <p:spPr>
          <a:xfrm>
            <a:off x="457200" y="1217474"/>
            <a:ext cx="11441502" cy="5514402"/>
          </a:xfrm>
        </p:spPr>
        <p:txBody>
          <a:bodyPr>
            <a:normAutofit fontScale="85000" lnSpcReduction="10000"/>
          </a:bodyPr>
          <a:lstStyle/>
          <a:p>
            <a:pPr marL="0" indent="0" algn="l" rtl="0">
              <a:lnSpc>
                <a:spcPct val="100000"/>
              </a:lnSpc>
              <a:spcBef>
                <a:spcPts val="200"/>
              </a:spcBef>
              <a:spcAft>
                <a:spcPts val="200"/>
              </a:spcAft>
              <a:buNone/>
            </a:pPr>
            <a:r>
              <a:rPr lang="en-US" dirty="0">
                <a:latin typeface="Alef" panose="00000500000000000000" pitchFamily="2" charset="-79"/>
                <a:ea typeface="Cambria Math" panose="02040503050406030204" pitchFamily="18" charset="0"/>
                <a:cs typeface="Alef" panose="00000500000000000000" pitchFamily="2" charset="-79"/>
              </a:rPr>
              <a:t>So far, x’s and y’s were independent of each other, two distinct populations. </a:t>
            </a:r>
          </a:p>
          <a:p>
            <a:pPr marL="0" indent="0" algn="l" rtl="0">
              <a:lnSpc>
                <a:spcPct val="100000"/>
              </a:lnSpc>
              <a:spcBef>
                <a:spcPts val="200"/>
              </a:spcBef>
              <a:spcAft>
                <a:spcPts val="200"/>
              </a:spcAft>
              <a:buNone/>
            </a:pPr>
            <a:endParaRPr lang="en-US" dirty="0">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None/>
            </a:pPr>
            <a:r>
              <a:rPr lang="en-US" dirty="0">
                <a:latin typeface="Alef" panose="00000500000000000000" pitchFamily="2" charset="-79"/>
                <a:ea typeface="Cambria Math" panose="02040503050406030204" pitchFamily="18" charset="0"/>
                <a:cs typeface="Alef" panose="00000500000000000000" pitchFamily="2" charset="-79"/>
              </a:rPr>
              <a:t>That’s not always true. Two common cases:</a:t>
            </a:r>
          </a:p>
          <a:p>
            <a:pPr algn="l" rtl="0">
              <a:lnSpc>
                <a:spcPct val="100000"/>
              </a:lnSpc>
              <a:spcBef>
                <a:spcPts val="200"/>
              </a:spcBef>
              <a:spcAft>
                <a:spcPts val="200"/>
              </a:spcAft>
            </a:pPr>
            <a:r>
              <a:rPr lang="en-US" dirty="0">
                <a:latin typeface="Alef" panose="00000500000000000000" pitchFamily="2" charset="-79"/>
                <a:ea typeface="Cambria Math" panose="02040503050406030204" pitchFamily="18" charset="0"/>
                <a:cs typeface="Alef" panose="00000500000000000000" pitchFamily="2" charset="-79"/>
              </a:rPr>
              <a:t>A design where we know </a:t>
            </a:r>
            <a:r>
              <a:rPr lang="en-US" b="1" dirty="0">
                <a:latin typeface="Alef" panose="00000500000000000000" pitchFamily="2" charset="-79"/>
                <a:ea typeface="Cambria Math" panose="02040503050406030204" pitchFamily="18" charset="0"/>
                <a:cs typeface="Alef" panose="00000500000000000000" pitchFamily="2" charset="-79"/>
              </a:rPr>
              <a:t>samples are dependent</a:t>
            </a:r>
            <a:r>
              <a:rPr lang="en-US" dirty="0">
                <a:latin typeface="Alef" panose="00000500000000000000" pitchFamily="2" charset="-79"/>
                <a:ea typeface="Cambria Math" panose="02040503050406030204" pitchFamily="18" charset="0"/>
                <a:cs typeface="Alef" panose="00000500000000000000" pitchFamily="2" charset="-79"/>
              </a:rPr>
              <a:t>. </a:t>
            </a:r>
          </a:p>
          <a:p>
            <a:pPr lvl="1" algn="l" rtl="0">
              <a:lnSpc>
                <a:spcPct val="100000"/>
              </a:lnSpc>
              <a:spcBef>
                <a:spcPts val="200"/>
              </a:spcBef>
              <a:spcAft>
                <a:spcPts val="200"/>
              </a:spcAft>
            </a:pPr>
            <a:r>
              <a:rPr lang="en-US" dirty="0">
                <a:latin typeface="Alef" panose="00000500000000000000" pitchFamily="2" charset="-79"/>
                <a:ea typeface="Cambria Math" panose="02040503050406030204" pitchFamily="18" charset="0"/>
                <a:cs typeface="Alef" panose="00000500000000000000" pitchFamily="2" charset="-79"/>
              </a:rPr>
              <a:t>E.g., testing for the Flynn Effect (i.e., IQ increases over generations), we may sample pairs of parents and their children. </a:t>
            </a:r>
          </a:p>
          <a:p>
            <a:pPr lvl="1" algn="l" rtl="0">
              <a:lnSpc>
                <a:spcPct val="100000"/>
              </a:lnSpc>
              <a:spcBef>
                <a:spcPts val="200"/>
              </a:spcBef>
              <a:spcAft>
                <a:spcPts val="200"/>
              </a:spcAft>
            </a:pPr>
            <a:endParaRPr lang="en-US" dirty="0">
              <a:latin typeface="Alef" panose="00000500000000000000" pitchFamily="2" charset="-79"/>
              <a:ea typeface="Cambria Math" panose="02040503050406030204" pitchFamily="18" charset="0"/>
              <a:cs typeface="Alef" panose="00000500000000000000" pitchFamily="2" charset="-79"/>
            </a:endParaRPr>
          </a:p>
          <a:p>
            <a:pPr algn="l" rtl="0">
              <a:lnSpc>
                <a:spcPct val="100000"/>
              </a:lnSpc>
              <a:spcBef>
                <a:spcPts val="200"/>
              </a:spcBef>
              <a:spcAft>
                <a:spcPts val="200"/>
              </a:spcAft>
            </a:pPr>
            <a:r>
              <a:rPr lang="en-US" dirty="0">
                <a:latin typeface="Alef" panose="00000500000000000000" pitchFamily="2" charset="-79"/>
                <a:ea typeface="Cambria Math" panose="02040503050406030204" pitchFamily="18" charset="0"/>
                <a:cs typeface="Alef" panose="00000500000000000000" pitchFamily="2" charset="-79"/>
              </a:rPr>
              <a:t>A </a:t>
            </a:r>
            <a:r>
              <a:rPr lang="en-US" b="1" dirty="0">
                <a:latin typeface="Alef" panose="00000500000000000000" pitchFamily="2" charset="-79"/>
                <a:ea typeface="Cambria Math" panose="02040503050406030204" pitchFamily="18" charset="0"/>
                <a:cs typeface="Alef" panose="00000500000000000000" pitchFamily="2" charset="-79"/>
              </a:rPr>
              <a:t>within-subject design</a:t>
            </a:r>
            <a:r>
              <a:rPr lang="en-US" dirty="0">
                <a:latin typeface="Alef" panose="00000500000000000000" pitchFamily="2" charset="-79"/>
                <a:ea typeface="Cambria Math" panose="02040503050406030204" pitchFamily="18" charset="0"/>
                <a:cs typeface="Alef" panose="00000500000000000000" pitchFamily="2" charset="-79"/>
              </a:rPr>
              <a:t>, where we measure the dependent variable under two levels of the independent variable </a:t>
            </a:r>
            <a:r>
              <a:rPr lang="en-US" b="1" dirty="0">
                <a:latin typeface="Alef" panose="00000500000000000000" pitchFamily="2" charset="-79"/>
                <a:ea typeface="Cambria Math" panose="02040503050406030204" pitchFamily="18" charset="0"/>
                <a:cs typeface="Alef" panose="00000500000000000000" pitchFamily="2" charset="-79"/>
              </a:rPr>
              <a:t>in one group of participants</a:t>
            </a:r>
            <a:r>
              <a:rPr lang="en-US" dirty="0">
                <a:latin typeface="Alef" panose="00000500000000000000" pitchFamily="2" charset="-79"/>
                <a:ea typeface="Cambria Math" panose="02040503050406030204" pitchFamily="18" charset="0"/>
                <a:cs typeface="Alef" panose="00000500000000000000" pitchFamily="2" charset="-79"/>
              </a:rPr>
              <a:t>.</a:t>
            </a:r>
          </a:p>
          <a:p>
            <a:pPr lvl="1" algn="l" rtl="0">
              <a:lnSpc>
                <a:spcPct val="100000"/>
              </a:lnSpc>
              <a:spcBef>
                <a:spcPts val="200"/>
              </a:spcBef>
              <a:spcAft>
                <a:spcPts val="200"/>
              </a:spcAft>
            </a:pPr>
            <a:r>
              <a:rPr lang="en-US" dirty="0">
                <a:latin typeface="Alef" panose="00000500000000000000" pitchFamily="2" charset="-79"/>
                <a:ea typeface="Cambria Math" panose="02040503050406030204" pitchFamily="18" charset="0"/>
                <a:cs typeface="Alef" panose="00000500000000000000" pitchFamily="2" charset="-79"/>
              </a:rPr>
              <a:t>Measure test performance before and after a manipulation.</a:t>
            </a:r>
          </a:p>
          <a:p>
            <a:pPr lvl="2" algn="l" rtl="0">
              <a:lnSpc>
                <a:spcPct val="100000"/>
              </a:lnSpc>
              <a:spcBef>
                <a:spcPts val="200"/>
              </a:spcBef>
              <a:spcAft>
                <a:spcPts val="200"/>
              </a:spcAft>
            </a:pPr>
            <a:r>
              <a:rPr lang="en-US" dirty="0">
                <a:latin typeface="Alef" panose="00000500000000000000" pitchFamily="2" charset="-79"/>
                <a:ea typeface="Cambria Math" panose="02040503050406030204" pitchFamily="18" charset="0"/>
                <a:cs typeface="Alef" panose="00000500000000000000" pitchFamily="2" charset="-79"/>
              </a:rPr>
              <a:t>E.g., Do people with ADHD show improved attention abilities when taking a drug compared to when not taking it (e.g., in separate testing days)?</a:t>
            </a:r>
          </a:p>
          <a:p>
            <a:pPr lvl="1" algn="l" rtl="0">
              <a:lnSpc>
                <a:spcPct val="100000"/>
              </a:lnSpc>
              <a:spcBef>
                <a:spcPts val="200"/>
              </a:spcBef>
              <a:spcAft>
                <a:spcPts val="200"/>
              </a:spcAft>
            </a:pPr>
            <a:r>
              <a:rPr lang="en-US" dirty="0">
                <a:latin typeface="Alef" panose="00000500000000000000" pitchFamily="2" charset="-79"/>
                <a:ea typeface="Cambria Math" panose="02040503050406030204" pitchFamily="18" charset="0"/>
                <a:cs typeface="Alef" panose="00000500000000000000" pitchFamily="2" charset="-79"/>
              </a:rPr>
              <a:t>Measure the same dependent variable in different experimental conditions.</a:t>
            </a:r>
          </a:p>
          <a:p>
            <a:pPr lvl="2" algn="l" rtl="0">
              <a:lnSpc>
                <a:spcPct val="100000"/>
              </a:lnSpc>
              <a:spcBef>
                <a:spcPts val="200"/>
              </a:spcBef>
              <a:spcAft>
                <a:spcPts val="200"/>
              </a:spcAft>
            </a:pPr>
            <a:r>
              <a:rPr lang="en-US" dirty="0">
                <a:latin typeface="Alef" panose="00000500000000000000" pitchFamily="2" charset="-79"/>
                <a:ea typeface="Cambria Math" panose="02040503050406030204" pitchFamily="18" charset="0"/>
                <a:cs typeface="Alef" panose="00000500000000000000" pitchFamily="2" charset="-79"/>
              </a:rPr>
              <a:t>E.g., RT in congruent vs. incongruent conditions?</a:t>
            </a:r>
          </a:p>
          <a:p>
            <a:pPr lvl="2" algn="l" rtl="0">
              <a:lnSpc>
                <a:spcPct val="100000"/>
              </a:lnSpc>
              <a:spcBef>
                <a:spcPts val="200"/>
              </a:spcBef>
              <a:spcAft>
                <a:spcPts val="200"/>
              </a:spcAft>
            </a:pPr>
            <a:r>
              <a:rPr lang="en-US" dirty="0">
                <a:latin typeface="Alef" panose="00000500000000000000" pitchFamily="2" charset="-79"/>
                <a:ea typeface="Cambria Math" panose="02040503050406030204" pitchFamily="18" charset="0"/>
                <a:cs typeface="Alef" panose="00000500000000000000" pitchFamily="2" charset="-79"/>
              </a:rPr>
              <a:t>E.g., RTs for nouns vs. verbs in a reading task?</a:t>
            </a:r>
          </a:p>
          <a:p>
            <a:pPr lvl="2" algn="l" rtl="0">
              <a:lnSpc>
                <a:spcPct val="100000"/>
              </a:lnSpc>
              <a:spcBef>
                <a:spcPts val="200"/>
              </a:spcBef>
              <a:spcAft>
                <a:spcPts val="200"/>
              </a:spcAft>
            </a:pPr>
            <a:r>
              <a:rPr lang="en-US" dirty="0">
                <a:latin typeface="Alef" panose="00000500000000000000" pitchFamily="2" charset="-79"/>
                <a:ea typeface="Cambria Math" panose="02040503050406030204" pitchFamily="18" charset="0"/>
                <a:cs typeface="Alef" panose="00000500000000000000" pitchFamily="2" charset="-79"/>
              </a:rPr>
              <a:t>E.g., </a:t>
            </a:r>
            <a:r>
              <a:rPr lang="en-US" b="1" dirty="0">
                <a:latin typeface="Alef" panose="00000500000000000000" pitchFamily="2" charset="-79"/>
                <a:ea typeface="Cambria Math" panose="02040503050406030204" pitchFamily="18" charset="0"/>
                <a:cs typeface="Alef" panose="00000500000000000000" pitchFamily="2" charset="-79"/>
              </a:rPr>
              <a:t>do redheads recognize words related to red objects in a different speed than non-red objects?</a:t>
            </a:r>
          </a:p>
          <a:p>
            <a:pPr marL="0" indent="0" algn="l" rtl="0">
              <a:lnSpc>
                <a:spcPct val="100000"/>
              </a:lnSpc>
              <a:spcBef>
                <a:spcPts val="200"/>
              </a:spcBef>
              <a:spcAft>
                <a:spcPts val="200"/>
              </a:spcAft>
              <a:buNone/>
            </a:pPr>
            <a:endParaRPr lang="en-US" b="0" dirty="0">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None/>
            </a:pPr>
            <a:endParaRPr lang="en-US" b="1" dirty="0">
              <a:latin typeface="Alef" panose="00000500000000000000" pitchFamily="2" charset="-79"/>
              <a:ea typeface="Calibri" panose="020F0502020204030204" pitchFamily="34" charset="0"/>
              <a:cs typeface="Alef" panose="00000500000000000000" pitchFamily="2" charset="-79"/>
            </a:endParaRPr>
          </a:p>
        </p:txBody>
      </p:sp>
      <p:sp>
        <p:nvSpPr>
          <p:cNvPr id="12" name="Title 1">
            <a:extLst>
              <a:ext uri="{FF2B5EF4-FFF2-40B4-BE49-F238E27FC236}">
                <a16:creationId xmlns:a16="http://schemas.microsoft.com/office/drawing/2014/main" id="{8D55BD71-DF74-706A-B5FE-3AD1E03F15F9}"/>
              </a:ext>
            </a:extLst>
          </p:cNvPr>
          <p:cNvSpPr>
            <a:spLocks noGrp="1"/>
          </p:cNvSpPr>
          <p:nvPr>
            <p:ph type="title"/>
          </p:nvPr>
        </p:nvSpPr>
        <p:spPr>
          <a:xfrm>
            <a:off x="293298" y="0"/>
            <a:ext cx="10515600" cy="1325563"/>
          </a:xfrm>
        </p:spPr>
        <p:txBody>
          <a:bodyPr>
            <a:normAutofit/>
          </a:bodyPr>
          <a:lstStyle/>
          <a:p>
            <a:pPr algn="l" rtl="0"/>
            <a:r>
              <a:rPr lang="en-US" sz="4000" dirty="0">
                <a:latin typeface="Alef" panose="00000500000000000000" pitchFamily="2" charset="-79"/>
                <a:cs typeface="Alef" panose="00000500000000000000" pitchFamily="2" charset="-79"/>
              </a:rPr>
              <a:t>Paired-sample t-test</a:t>
            </a:r>
            <a:endParaRPr lang="he-IL" sz="4000" dirty="0">
              <a:latin typeface="Alef" panose="00000500000000000000" pitchFamily="2" charset="-79"/>
              <a:cs typeface="Alef" panose="00000500000000000000" pitchFamily="2" charset="-79"/>
            </a:endParaRPr>
          </a:p>
        </p:txBody>
      </p:sp>
    </p:spTree>
    <p:extLst>
      <p:ext uri="{BB962C8B-B14F-4D97-AF65-F5344CB8AC3E}">
        <p14:creationId xmlns:p14="http://schemas.microsoft.com/office/powerpoint/2010/main" val="184705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D55BD71-DF74-706A-B5FE-3AD1E03F15F9}"/>
              </a:ext>
            </a:extLst>
          </p:cNvPr>
          <p:cNvSpPr>
            <a:spLocks noGrp="1"/>
          </p:cNvSpPr>
          <p:nvPr>
            <p:ph type="title"/>
          </p:nvPr>
        </p:nvSpPr>
        <p:spPr>
          <a:xfrm>
            <a:off x="293298" y="0"/>
            <a:ext cx="10515600" cy="1325563"/>
          </a:xfrm>
        </p:spPr>
        <p:txBody>
          <a:bodyPr>
            <a:normAutofit/>
          </a:bodyPr>
          <a:lstStyle/>
          <a:p>
            <a:pPr algn="l" rtl="0"/>
            <a:r>
              <a:rPr lang="en-US" sz="4000" dirty="0">
                <a:latin typeface="Alef" panose="00000500000000000000" pitchFamily="2" charset="-79"/>
                <a:cs typeface="Alef" panose="00000500000000000000" pitchFamily="2" charset="-79"/>
              </a:rPr>
              <a:t>Paired-sample t test: A redhead example</a:t>
            </a:r>
            <a:endParaRPr lang="he-IL" sz="4000" dirty="0">
              <a:latin typeface="Alef" panose="00000500000000000000" pitchFamily="2" charset="-79"/>
              <a:cs typeface="Alef" panose="00000500000000000000" pitchFamily="2" charset="-79"/>
            </a:endParaRPr>
          </a:p>
        </p:txBody>
      </p:sp>
      <p:pic>
        <p:nvPicPr>
          <p:cNvPr id="9" name="Picture 8">
            <a:extLst>
              <a:ext uri="{FF2B5EF4-FFF2-40B4-BE49-F238E27FC236}">
                <a16:creationId xmlns:a16="http://schemas.microsoft.com/office/drawing/2014/main" id="{87330D0C-8521-10BD-D8FF-602FED725C6E}"/>
              </a:ext>
            </a:extLst>
          </p:cNvPr>
          <p:cNvPicPr>
            <a:picLocks noChangeAspect="1"/>
          </p:cNvPicPr>
          <p:nvPr/>
        </p:nvPicPr>
        <p:blipFill rotWithShape="1">
          <a:blip r:embed="rId3"/>
          <a:srcRect l="4152" t="24605" r="81059" b="57114"/>
          <a:stretch/>
        </p:blipFill>
        <p:spPr>
          <a:xfrm>
            <a:off x="961534" y="1640264"/>
            <a:ext cx="3855564" cy="2978870"/>
          </a:xfrm>
          <a:prstGeom prst="rect">
            <a:avLst/>
          </a:prstGeom>
        </p:spPr>
      </p:pic>
      <p:pic>
        <p:nvPicPr>
          <p:cNvPr id="13" name="Picture 12">
            <a:extLst>
              <a:ext uri="{FF2B5EF4-FFF2-40B4-BE49-F238E27FC236}">
                <a16:creationId xmlns:a16="http://schemas.microsoft.com/office/drawing/2014/main" id="{64BC848E-FE21-E23C-51C5-32B3CD357CB6}"/>
              </a:ext>
            </a:extLst>
          </p:cNvPr>
          <p:cNvPicPr>
            <a:picLocks noChangeAspect="1"/>
          </p:cNvPicPr>
          <p:nvPr/>
        </p:nvPicPr>
        <p:blipFill rotWithShape="1">
          <a:blip r:embed="rId3"/>
          <a:srcRect l="21105" t="24605" r="74542" b="57114"/>
          <a:stretch/>
        </p:blipFill>
        <p:spPr>
          <a:xfrm>
            <a:off x="5750352" y="1640264"/>
            <a:ext cx="1134982" cy="2978870"/>
          </a:xfrm>
          <a:prstGeom prst="rect">
            <a:avLst/>
          </a:prstGeom>
        </p:spPr>
      </p:pic>
      <p:sp>
        <p:nvSpPr>
          <p:cNvPr id="10" name="TextBox 9">
            <a:extLst>
              <a:ext uri="{FF2B5EF4-FFF2-40B4-BE49-F238E27FC236}">
                <a16:creationId xmlns:a16="http://schemas.microsoft.com/office/drawing/2014/main" id="{B8E46496-58C1-4331-8656-2F23F1AF6E04}"/>
              </a:ext>
            </a:extLst>
          </p:cNvPr>
          <p:cNvSpPr txBox="1"/>
          <p:nvPr/>
        </p:nvSpPr>
        <p:spPr>
          <a:xfrm>
            <a:off x="5700149" y="1114984"/>
            <a:ext cx="3147016" cy="400110"/>
          </a:xfrm>
          <a:prstGeom prst="rect">
            <a:avLst/>
          </a:prstGeom>
          <a:noFill/>
        </p:spPr>
        <p:txBody>
          <a:bodyPr wrap="none" rtlCol="0">
            <a:spAutoFit/>
          </a:bodyPr>
          <a:lstStyle/>
          <a:p>
            <a:r>
              <a:rPr lang="en-US" sz="2000" b="1" i="1" dirty="0">
                <a:latin typeface="Alef" panose="00000500000000000000" pitchFamily="2" charset="-79"/>
                <a:cs typeface="Alef" panose="00000500000000000000" pitchFamily="2" charset="-79"/>
              </a:rPr>
              <a:t>The paired t-test trick:</a:t>
            </a:r>
          </a:p>
        </p:txBody>
      </p:sp>
      <p:sp>
        <p:nvSpPr>
          <p:cNvPr id="14" name="TextBox 13">
            <a:extLst>
              <a:ext uri="{FF2B5EF4-FFF2-40B4-BE49-F238E27FC236}">
                <a16:creationId xmlns:a16="http://schemas.microsoft.com/office/drawing/2014/main" id="{0CD32759-F2FD-3D5F-7D12-1CAB69BA9DBC}"/>
              </a:ext>
            </a:extLst>
          </p:cNvPr>
          <p:cNvSpPr txBox="1"/>
          <p:nvPr/>
        </p:nvSpPr>
        <p:spPr>
          <a:xfrm>
            <a:off x="2528759" y="1284932"/>
            <a:ext cx="327334" cy="369332"/>
          </a:xfrm>
          <a:prstGeom prst="rect">
            <a:avLst/>
          </a:prstGeom>
          <a:noFill/>
        </p:spPr>
        <p:txBody>
          <a:bodyPr wrap="none" rtlCol="0">
            <a:spAutoFit/>
          </a:bodyPr>
          <a:lstStyle/>
          <a:p>
            <a:r>
              <a:rPr lang="en-US" b="1" i="1" dirty="0">
                <a:latin typeface="Alef" panose="00000500000000000000" pitchFamily="2" charset="-79"/>
                <a:cs typeface="Alef" panose="00000500000000000000" pitchFamily="2" charset="-79"/>
              </a:rPr>
              <a:t>x</a:t>
            </a:r>
          </a:p>
        </p:txBody>
      </p:sp>
      <p:sp>
        <p:nvSpPr>
          <p:cNvPr id="15" name="TextBox 14">
            <a:extLst>
              <a:ext uri="{FF2B5EF4-FFF2-40B4-BE49-F238E27FC236}">
                <a16:creationId xmlns:a16="http://schemas.microsoft.com/office/drawing/2014/main" id="{CFD70547-1434-809E-A660-0F68F12C8DB3}"/>
              </a:ext>
            </a:extLst>
          </p:cNvPr>
          <p:cNvSpPr txBox="1"/>
          <p:nvPr/>
        </p:nvSpPr>
        <p:spPr>
          <a:xfrm>
            <a:off x="3812221" y="1265671"/>
            <a:ext cx="327334" cy="369332"/>
          </a:xfrm>
          <a:prstGeom prst="rect">
            <a:avLst/>
          </a:prstGeom>
          <a:noFill/>
        </p:spPr>
        <p:txBody>
          <a:bodyPr wrap="none" rtlCol="0">
            <a:spAutoFit/>
          </a:bodyPr>
          <a:lstStyle/>
          <a:p>
            <a:r>
              <a:rPr lang="en-US" b="1" i="1" dirty="0">
                <a:latin typeface="Alef" panose="00000500000000000000" pitchFamily="2" charset="-79"/>
                <a:cs typeface="Alef" panose="00000500000000000000" pitchFamily="2" charset="-79"/>
              </a:rPr>
              <a:t>y</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381AFF0-2E9A-835D-551A-E6D2FAC21354}"/>
                  </a:ext>
                </a:extLst>
              </p:cNvPr>
              <p:cNvSpPr txBox="1"/>
              <p:nvPr/>
            </p:nvSpPr>
            <p:spPr>
              <a:xfrm>
                <a:off x="9819567" y="2101479"/>
                <a:ext cx="1410899" cy="369332"/>
              </a:xfrm>
              <a:prstGeom prst="rect">
                <a:avLst/>
              </a:prstGeom>
              <a:noFill/>
            </p:spPr>
            <p:txBody>
              <a:bodyPr wrap="none" rtlCol="0">
                <a:spAutoFit/>
              </a:bodyPr>
              <a:lstStyle/>
              <a:p>
                <a:pPr algn="l" rtl="0"/>
                <a:r>
                  <a:rPr lang="en-US" b="1" i="1" dirty="0">
                    <a:latin typeface="Alef" panose="00000500000000000000" pitchFamily="2" charset="-79"/>
                    <a:cs typeface="Alef" panose="00000500000000000000" pitchFamily="2" charset="-79"/>
                  </a:rPr>
                  <a:t>H0: </a:t>
                </a:r>
                <a14:m>
                  <m:oMath xmlns:m="http://schemas.openxmlformats.org/officeDocument/2006/math">
                    <m:sSub>
                      <m:sSubPr>
                        <m:ctrlPr>
                          <a:rPr lang="en-US" b="1" i="1" smtClean="0">
                            <a:latin typeface="Cambria Math" panose="02040503050406030204" pitchFamily="18" charset="0"/>
                            <a:cs typeface="Alef" panose="00000500000000000000" pitchFamily="2" charset="-79"/>
                          </a:rPr>
                        </m:ctrlPr>
                      </m:sSubPr>
                      <m:e>
                        <m:r>
                          <a:rPr lang="en-US" b="1" i="1" smtClean="0">
                            <a:latin typeface="Cambria Math" panose="02040503050406030204" pitchFamily="18" charset="0"/>
                            <a:ea typeface="Cambria Math" panose="02040503050406030204" pitchFamily="18" charset="0"/>
                            <a:cs typeface="Alef" panose="00000500000000000000" pitchFamily="2" charset="-79"/>
                          </a:rPr>
                          <m:t>𝝁</m:t>
                        </m:r>
                      </m:e>
                      <m:sub>
                        <m:r>
                          <a:rPr lang="en-US" b="1" i="1" smtClean="0">
                            <a:latin typeface="Cambria Math" panose="02040503050406030204" pitchFamily="18" charset="0"/>
                            <a:cs typeface="Alef" panose="00000500000000000000" pitchFamily="2" charset="-79"/>
                          </a:rPr>
                          <m:t>𝒅</m:t>
                        </m:r>
                      </m:sub>
                    </m:sSub>
                    <m:r>
                      <a:rPr lang="en-US" b="1" i="1" smtClean="0">
                        <a:latin typeface="Cambria Math" panose="02040503050406030204" pitchFamily="18" charset="0"/>
                        <a:cs typeface="Alef" panose="00000500000000000000" pitchFamily="2" charset="-79"/>
                      </a:rPr>
                      <m:t>=</m:t>
                    </m:r>
                    <m:r>
                      <a:rPr lang="en-US" b="1" i="1" smtClean="0">
                        <a:latin typeface="Cambria Math" panose="02040503050406030204" pitchFamily="18" charset="0"/>
                        <a:cs typeface="Alef" panose="00000500000000000000" pitchFamily="2" charset="-79"/>
                      </a:rPr>
                      <m:t>𝟎</m:t>
                    </m:r>
                  </m:oMath>
                </a14:m>
                <a:r>
                  <a:rPr lang="en-US" b="1" i="1" dirty="0">
                    <a:latin typeface="Alef" panose="00000500000000000000" pitchFamily="2" charset="-79"/>
                    <a:cs typeface="Alef" panose="00000500000000000000" pitchFamily="2" charset="-79"/>
                  </a:rPr>
                  <a:t> </a:t>
                </a:r>
              </a:p>
            </p:txBody>
          </p:sp>
        </mc:Choice>
        <mc:Fallback xmlns="">
          <p:sp>
            <p:nvSpPr>
              <p:cNvPr id="16" name="TextBox 15">
                <a:extLst>
                  <a:ext uri="{FF2B5EF4-FFF2-40B4-BE49-F238E27FC236}">
                    <a16:creationId xmlns:a16="http://schemas.microsoft.com/office/drawing/2014/main" id="{7381AFF0-2E9A-835D-551A-E6D2FAC21354}"/>
                  </a:ext>
                </a:extLst>
              </p:cNvPr>
              <p:cNvSpPr txBox="1">
                <a:spLocks noRot="1" noChangeAspect="1" noMove="1" noResize="1" noEditPoints="1" noAdjustHandles="1" noChangeArrowheads="1" noChangeShapeType="1" noTextEdit="1"/>
              </p:cNvSpPr>
              <p:nvPr/>
            </p:nvSpPr>
            <p:spPr>
              <a:xfrm>
                <a:off x="9819567" y="2101479"/>
                <a:ext cx="1410899" cy="369332"/>
              </a:xfrm>
              <a:prstGeom prst="rect">
                <a:avLst/>
              </a:prstGeom>
              <a:blipFill>
                <a:blip r:embed="rId4"/>
                <a:stretch>
                  <a:fillRect l="-3896" t="-8333" b="-28333"/>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9CA739DC-FBA7-631C-F034-C794E1C2468E}"/>
              </a:ext>
            </a:extLst>
          </p:cNvPr>
          <p:cNvSpPr txBox="1"/>
          <p:nvPr/>
        </p:nvSpPr>
        <p:spPr>
          <a:xfrm>
            <a:off x="5661934" y="4749169"/>
            <a:ext cx="3223447" cy="1015663"/>
          </a:xfrm>
          <a:prstGeom prst="rect">
            <a:avLst/>
          </a:prstGeom>
          <a:noFill/>
        </p:spPr>
        <p:txBody>
          <a:bodyPr wrap="square" rtlCol="0">
            <a:spAutoFit/>
          </a:bodyPr>
          <a:lstStyle/>
          <a:p>
            <a:pPr algn="l" rtl="0"/>
            <a:r>
              <a:rPr lang="en-US" sz="2000" dirty="0">
                <a:latin typeface="Alef" panose="00000500000000000000" pitchFamily="2" charset="-79"/>
                <a:cs typeface="Alef" panose="00000500000000000000" pitchFamily="2" charset="-79"/>
              </a:rPr>
              <a:t>Now, simply perform a </a:t>
            </a:r>
            <a:r>
              <a:rPr lang="en-US" sz="2000" b="1" dirty="0">
                <a:latin typeface="Alef" panose="00000500000000000000" pitchFamily="2" charset="-79"/>
                <a:cs typeface="Alef" panose="00000500000000000000" pitchFamily="2" charset="-79"/>
              </a:rPr>
              <a:t>one-sample t-test on the difference</a:t>
            </a:r>
            <a:r>
              <a:rPr lang="en-US" sz="2000" dirty="0">
                <a:latin typeface="Alef" panose="00000500000000000000" pitchFamily="2" charset="-79"/>
                <a:cs typeface="Alef" panose="00000500000000000000" pitchFamily="2" charset="-79"/>
              </a:rPr>
              <a:t>…</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2D24580-D1CB-4E1D-7C1C-58F88CC908B3}"/>
                  </a:ext>
                </a:extLst>
              </p:cNvPr>
              <p:cNvSpPr txBox="1"/>
              <p:nvPr/>
            </p:nvSpPr>
            <p:spPr>
              <a:xfrm>
                <a:off x="9819566" y="2728185"/>
                <a:ext cx="1410899" cy="369332"/>
              </a:xfrm>
              <a:prstGeom prst="rect">
                <a:avLst/>
              </a:prstGeom>
              <a:noFill/>
            </p:spPr>
            <p:txBody>
              <a:bodyPr wrap="none" rtlCol="0">
                <a:spAutoFit/>
              </a:bodyPr>
              <a:lstStyle/>
              <a:p>
                <a:pPr algn="l" rtl="0"/>
                <a:r>
                  <a:rPr lang="en-US" b="1" i="1" dirty="0">
                    <a:latin typeface="Alef" panose="00000500000000000000" pitchFamily="2" charset="-79"/>
                    <a:cs typeface="Alef" panose="00000500000000000000" pitchFamily="2" charset="-79"/>
                  </a:rPr>
                  <a:t>H1: </a:t>
                </a:r>
                <a14:m>
                  <m:oMath xmlns:m="http://schemas.openxmlformats.org/officeDocument/2006/math">
                    <m:sSub>
                      <m:sSubPr>
                        <m:ctrlPr>
                          <a:rPr lang="en-US" b="1" i="1" smtClean="0">
                            <a:latin typeface="Cambria Math" panose="02040503050406030204" pitchFamily="18" charset="0"/>
                            <a:cs typeface="Alef" panose="00000500000000000000" pitchFamily="2" charset="-79"/>
                          </a:rPr>
                        </m:ctrlPr>
                      </m:sSubPr>
                      <m:e>
                        <m:r>
                          <a:rPr lang="en-US" b="1" i="1" smtClean="0">
                            <a:latin typeface="Cambria Math" panose="02040503050406030204" pitchFamily="18" charset="0"/>
                            <a:ea typeface="Cambria Math" panose="02040503050406030204" pitchFamily="18" charset="0"/>
                            <a:cs typeface="Alef" panose="00000500000000000000" pitchFamily="2" charset="-79"/>
                          </a:rPr>
                          <m:t>𝝁</m:t>
                        </m:r>
                      </m:e>
                      <m:sub>
                        <m:r>
                          <a:rPr lang="en-US" b="1" i="1" smtClean="0">
                            <a:latin typeface="Cambria Math" panose="02040503050406030204" pitchFamily="18" charset="0"/>
                            <a:cs typeface="Alef" panose="00000500000000000000" pitchFamily="2" charset="-79"/>
                          </a:rPr>
                          <m:t>𝒅</m:t>
                        </m:r>
                      </m:sub>
                    </m:sSub>
                    <m:r>
                      <a:rPr lang="en-US" b="1" i="1" smtClean="0">
                        <a:latin typeface="Cambria Math" panose="02040503050406030204" pitchFamily="18" charset="0"/>
                        <a:ea typeface="Cambria Math" panose="02040503050406030204" pitchFamily="18" charset="0"/>
                        <a:cs typeface="Alef" panose="00000500000000000000" pitchFamily="2" charset="-79"/>
                      </a:rPr>
                      <m:t>≠</m:t>
                    </m:r>
                    <m:r>
                      <a:rPr lang="en-US" b="1" i="1" smtClean="0">
                        <a:latin typeface="Cambria Math" panose="02040503050406030204" pitchFamily="18" charset="0"/>
                        <a:cs typeface="Alef" panose="00000500000000000000" pitchFamily="2" charset="-79"/>
                      </a:rPr>
                      <m:t>𝟎</m:t>
                    </m:r>
                  </m:oMath>
                </a14:m>
                <a:r>
                  <a:rPr lang="en-US" b="1" i="1" dirty="0">
                    <a:latin typeface="Alef" panose="00000500000000000000" pitchFamily="2" charset="-79"/>
                    <a:cs typeface="Alef" panose="00000500000000000000" pitchFamily="2" charset="-79"/>
                  </a:rPr>
                  <a:t> </a:t>
                </a:r>
              </a:p>
            </p:txBody>
          </p:sp>
        </mc:Choice>
        <mc:Fallback xmlns="">
          <p:sp>
            <p:nvSpPr>
              <p:cNvPr id="18" name="TextBox 17">
                <a:extLst>
                  <a:ext uri="{FF2B5EF4-FFF2-40B4-BE49-F238E27FC236}">
                    <a16:creationId xmlns:a16="http://schemas.microsoft.com/office/drawing/2014/main" id="{22D24580-D1CB-4E1D-7C1C-58F88CC908B3}"/>
                  </a:ext>
                </a:extLst>
              </p:cNvPr>
              <p:cNvSpPr txBox="1">
                <a:spLocks noRot="1" noChangeAspect="1" noMove="1" noResize="1" noEditPoints="1" noAdjustHandles="1" noChangeArrowheads="1" noChangeShapeType="1" noTextEdit="1"/>
              </p:cNvSpPr>
              <p:nvPr/>
            </p:nvSpPr>
            <p:spPr>
              <a:xfrm>
                <a:off x="9819566" y="2728185"/>
                <a:ext cx="1410899" cy="369332"/>
              </a:xfrm>
              <a:prstGeom prst="rect">
                <a:avLst/>
              </a:prstGeom>
              <a:blipFill>
                <a:blip r:embed="rId5"/>
                <a:stretch>
                  <a:fillRect l="-3896" t="-8333" b="-2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3DDB0EC-8DF9-9019-7181-34CF7181AE67}"/>
                  </a:ext>
                </a:extLst>
              </p:cNvPr>
              <p:cNvSpPr txBox="1"/>
              <p:nvPr/>
            </p:nvSpPr>
            <p:spPr>
              <a:xfrm>
                <a:off x="7330807" y="3429000"/>
                <a:ext cx="6096000" cy="1025537"/>
              </a:xfrm>
              <a:prstGeom prst="rect">
                <a:avLst/>
              </a:prstGeom>
              <a:noFill/>
            </p:spPr>
            <p:txBody>
              <a:bodyPr wrap="square">
                <a:spAutoFit/>
              </a:bodyPr>
              <a:lstStyle/>
              <a:p>
                <a:pPr algn="l" rtl="0">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𝑡</m:t>
                          </m:r>
                        </m:e>
                        <m:sub>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𝑛</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m:t>
                          </m:r>
                        </m:sub>
                      </m:sSub>
                      <m:r>
                        <a:rPr lang="en-US" sz="1800" b="0" i="1" smtClean="0">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acc>
                            <m:accPr>
                              <m:chr m:val="̅"/>
                              <m:ctrlPr>
                                <a:rPr lang="en-US" sz="1800" i="1">
                                  <a:latin typeface="Cambria Math" panose="02040503050406030204" pitchFamily="18" charset="0"/>
                                  <a:cs typeface="Alef" panose="00000500000000000000" pitchFamily="2" charset="-79"/>
                                </a:rPr>
                              </m:ctrlPr>
                            </m:accPr>
                            <m:e>
                              <m:r>
                                <a:rPr lang="en-US" sz="1800" b="0" i="1" smtClean="0">
                                  <a:latin typeface="Cambria Math" panose="02040503050406030204" pitchFamily="18" charset="0"/>
                                  <a:cs typeface="Alef" panose="00000500000000000000" pitchFamily="2" charset="-79"/>
                                </a:rPr>
                                <m:t>𝑑</m:t>
                              </m:r>
                            </m:e>
                          </m:acc>
                          <m:r>
                            <a:rPr lang="en-US" sz="1800" b="0" i="1">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sz="1800" b="0" i="1" smtClean="0">
                                  <a:latin typeface="Cambria Math" panose="02040503050406030204" pitchFamily="18" charset="0"/>
                                  <a:ea typeface="Cambria Math" panose="02040503050406030204" pitchFamily="18" charset="0"/>
                                </a:rPr>
                                <m:t>𝐻</m:t>
                              </m:r>
                              <m:r>
                                <a:rPr lang="en-US" sz="1800" b="0" i="1" smtClean="0">
                                  <a:latin typeface="Cambria Math" panose="02040503050406030204" pitchFamily="18" charset="0"/>
                                  <a:ea typeface="Cambria Math" panose="02040503050406030204" pitchFamily="18" charset="0"/>
                                </a:rPr>
                                <m:t>0</m:t>
                              </m:r>
                            </m:sub>
                          </m:sSub>
                        </m:num>
                        <m:den>
                          <m:f>
                            <m:fPr>
                              <m:type m:val="skw"/>
                              <m:ctrlPr>
                                <a:rPr lang="en-US" sz="1800" i="1">
                                  <a:latin typeface="Cambria Math" panose="02040503050406030204" pitchFamily="18" charset="0"/>
                                  <a:ea typeface="Cambria Math" panose="02040503050406030204" pitchFamily="18" charset="0"/>
                                </a:rPr>
                              </m:ctrlPr>
                            </m:fPr>
                            <m:num>
                              <m:sSub>
                                <m:sSubPr>
                                  <m:ctrlPr>
                                    <a:rPr lang="en-US" sz="1800" b="0" i="1" smtClean="0">
                                      <a:latin typeface="Cambria Math" panose="02040503050406030204" pitchFamily="18" charset="0"/>
                                      <a:ea typeface="Cambria Math" panose="02040503050406030204" pitchFamily="18" charset="0"/>
                                    </a:rPr>
                                  </m:ctrlPr>
                                </m:sSub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𝑠</m:t>
                                      </m:r>
                                    </m:e>
                                  </m:acc>
                                </m:e>
                                <m:sub>
                                  <m:r>
                                    <a:rPr lang="en-US" sz="1800" b="0" i="1" smtClean="0">
                                      <a:latin typeface="Cambria Math" panose="02040503050406030204" pitchFamily="18" charset="0"/>
                                      <a:ea typeface="Cambria Math" panose="02040503050406030204" pitchFamily="18" charset="0"/>
                                    </a:rPr>
                                    <m:t>𝑑</m:t>
                                  </m:r>
                                </m:sub>
                              </m:sSub>
                            </m:num>
                            <m:den>
                              <m:rad>
                                <m:radPr>
                                  <m:degHide m:val="on"/>
                                  <m:ctrlPr>
                                    <a:rPr lang="en-US" sz="1800" i="1">
                                      <a:latin typeface="Cambria Math" panose="02040503050406030204" pitchFamily="18" charset="0"/>
                                      <a:ea typeface="Cambria Math" panose="02040503050406030204" pitchFamily="18" charset="0"/>
                                    </a:rPr>
                                  </m:ctrlPr>
                                </m:radPr>
                                <m:deg/>
                                <m:e>
                                  <m:r>
                                    <a:rPr lang="en-US" sz="1800" b="0" i="1" smtClean="0">
                                      <a:latin typeface="Cambria Math" panose="02040503050406030204" pitchFamily="18" charset="0"/>
                                      <a:ea typeface="Cambria Math" panose="02040503050406030204" pitchFamily="18" charset="0"/>
                                    </a:rPr>
                                    <m:t>𝑁</m:t>
                                  </m:r>
                                </m:e>
                              </m:rad>
                            </m:den>
                          </m:f>
                        </m:den>
                      </m:f>
                    </m:oMath>
                  </m:oMathPara>
                </a14:m>
                <a:endParaRPr lang="en-US" sz="1800" b="0" i="1" dirty="0">
                  <a:latin typeface="Cambria Math" panose="02040503050406030204" pitchFamily="18" charset="0"/>
                  <a:ea typeface="Cambria Math" panose="02040503050406030204" pitchFamily="18" charset="0"/>
                </a:endParaRPr>
              </a:p>
            </p:txBody>
          </p:sp>
        </mc:Choice>
        <mc:Fallback xmlns="">
          <p:sp>
            <p:nvSpPr>
              <p:cNvPr id="20" name="TextBox 19">
                <a:extLst>
                  <a:ext uri="{FF2B5EF4-FFF2-40B4-BE49-F238E27FC236}">
                    <a16:creationId xmlns:a16="http://schemas.microsoft.com/office/drawing/2014/main" id="{03DDB0EC-8DF9-9019-7181-34CF7181AE67}"/>
                  </a:ext>
                </a:extLst>
              </p:cNvPr>
              <p:cNvSpPr txBox="1">
                <a:spLocks noRot="1" noChangeAspect="1" noMove="1" noResize="1" noEditPoints="1" noAdjustHandles="1" noChangeArrowheads="1" noChangeShapeType="1" noTextEdit="1"/>
              </p:cNvSpPr>
              <p:nvPr/>
            </p:nvSpPr>
            <p:spPr>
              <a:xfrm>
                <a:off x="7330807" y="3429000"/>
                <a:ext cx="6096000" cy="1025537"/>
              </a:xfrm>
              <a:prstGeom prst="rect">
                <a:avLst/>
              </a:prstGeom>
              <a:blipFill>
                <a:blip r:embed="rId6"/>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F356F4A5-0C3D-050C-18E2-AE6E2B1054C4}"/>
              </a:ext>
            </a:extLst>
          </p:cNvPr>
          <p:cNvSpPr txBox="1"/>
          <p:nvPr/>
        </p:nvSpPr>
        <p:spPr>
          <a:xfrm>
            <a:off x="6931850" y="1635003"/>
            <a:ext cx="885179" cy="369332"/>
          </a:xfrm>
          <a:prstGeom prst="rect">
            <a:avLst/>
          </a:prstGeom>
          <a:noFill/>
        </p:spPr>
        <p:txBody>
          <a:bodyPr wrap="none" rtlCol="0">
            <a:spAutoFit/>
          </a:bodyPr>
          <a:lstStyle/>
          <a:p>
            <a:r>
              <a:rPr lang="en-US" b="1" i="1" dirty="0">
                <a:latin typeface="Alef" panose="00000500000000000000" pitchFamily="2" charset="-79"/>
                <a:cs typeface="Alef" panose="00000500000000000000" pitchFamily="2" charset="-79"/>
              </a:rPr>
              <a:t>d=x-y</a:t>
            </a:r>
          </a:p>
        </p:txBody>
      </p:sp>
    </p:spTree>
    <p:extLst>
      <p:ext uri="{BB962C8B-B14F-4D97-AF65-F5344CB8AC3E}">
        <p14:creationId xmlns:p14="http://schemas.microsoft.com/office/powerpoint/2010/main" val="2744657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15" grpId="0"/>
      <p:bldP spid="16" grpId="0"/>
      <p:bldP spid="17" grpId="0"/>
      <p:bldP spid="18" grpId="0"/>
      <p:bldP spid="20" grpId="0"/>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D55BD71-DF74-706A-B5FE-3AD1E03F15F9}"/>
              </a:ext>
            </a:extLst>
          </p:cNvPr>
          <p:cNvSpPr>
            <a:spLocks noGrp="1"/>
          </p:cNvSpPr>
          <p:nvPr>
            <p:ph type="title"/>
          </p:nvPr>
        </p:nvSpPr>
        <p:spPr>
          <a:xfrm>
            <a:off x="293298" y="0"/>
            <a:ext cx="10515600" cy="1325563"/>
          </a:xfrm>
        </p:spPr>
        <p:txBody>
          <a:bodyPr>
            <a:normAutofit/>
          </a:bodyPr>
          <a:lstStyle/>
          <a:p>
            <a:pPr algn="l" rtl="0"/>
            <a:r>
              <a:rPr lang="en-US" sz="4000" dirty="0">
                <a:latin typeface="Alef" panose="00000500000000000000" pitchFamily="2" charset="-79"/>
                <a:cs typeface="Alef" panose="00000500000000000000" pitchFamily="2" charset="-79"/>
              </a:rPr>
              <a:t>Paired-sample t test in R</a:t>
            </a:r>
            <a:endParaRPr lang="he-IL" sz="4000" dirty="0">
              <a:latin typeface="Alef" panose="00000500000000000000" pitchFamily="2" charset="-79"/>
              <a:cs typeface="Alef" panose="00000500000000000000" pitchFamily="2" charset="-79"/>
            </a:endParaRPr>
          </a:p>
        </p:txBody>
      </p:sp>
      <p:sp>
        <p:nvSpPr>
          <p:cNvPr id="19" name="Content Placeholder 2">
            <a:extLst>
              <a:ext uri="{FF2B5EF4-FFF2-40B4-BE49-F238E27FC236}">
                <a16:creationId xmlns:a16="http://schemas.microsoft.com/office/drawing/2014/main" id="{6953C937-5236-FD3A-4300-3EF8952CAB77}"/>
              </a:ext>
            </a:extLst>
          </p:cNvPr>
          <p:cNvSpPr>
            <a:spLocks noGrp="1"/>
          </p:cNvSpPr>
          <p:nvPr>
            <p:ph idx="1"/>
          </p:nvPr>
        </p:nvSpPr>
        <p:spPr>
          <a:xfrm>
            <a:off x="457199" y="1110975"/>
            <a:ext cx="8379070" cy="3364051"/>
          </a:xfrm>
        </p:spPr>
        <p:txBody>
          <a:bodyPr>
            <a:normAutofit/>
          </a:bodyPr>
          <a:lstStyle/>
          <a:p>
            <a:pPr marL="0" indent="0" algn="l" rtl="0">
              <a:lnSpc>
                <a:spcPct val="100000"/>
              </a:lnSpc>
              <a:spcBef>
                <a:spcPts val="200"/>
              </a:spcBef>
              <a:spcAft>
                <a:spcPts val="200"/>
              </a:spcAft>
              <a:buNone/>
            </a:pPr>
            <a:r>
              <a:rPr lang="en-US" sz="2400" dirty="0">
                <a:latin typeface="Alef" panose="00000500000000000000" pitchFamily="2" charset="-79"/>
                <a:ea typeface="Cambria Math" panose="02040503050406030204" pitchFamily="18" charset="0"/>
                <a:cs typeface="Alef" panose="00000500000000000000" pitchFamily="2" charset="-79"/>
              </a:rPr>
              <a:t>Bring data to wide-format (i.e., each </a:t>
            </a:r>
            <a:r>
              <a:rPr lang="en-US" sz="2400" i="1" dirty="0">
                <a:latin typeface="Alef" panose="00000500000000000000" pitchFamily="2" charset="-79"/>
                <a:ea typeface="Cambria Math" panose="02040503050406030204" pitchFamily="18" charset="0"/>
                <a:cs typeface="Alef" panose="00000500000000000000" pitchFamily="2" charset="-79"/>
              </a:rPr>
              <a:t>participant</a:t>
            </a:r>
            <a:r>
              <a:rPr lang="en-US" sz="2400" dirty="0">
                <a:latin typeface="Alef" panose="00000500000000000000" pitchFamily="2" charset="-79"/>
                <a:ea typeface="Cambria Math" panose="02040503050406030204" pitchFamily="18" charset="0"/>
                <a:cs typeface="Alef" panose="00000500000000000000" pitchFamily="2" charset="-79"/>
              </a:rPr>
              <a:t> in one row, each observation/condition in a column).</a:t>
            </a:r>
          </a:p>
          <a:p>
            <a:pPr marL="0" indent="0" algn="l" rtl="0">
              <a:lnSpc>
                <a:spcPct val="100000"/>
              </a:lnSpc>
              <a:spcBef>
                <a:spcPts val="200"/>
              </a:spcBef>
              <a:spcAft>
                <a:spcPts val="200"/>
              </a:spcAft>
              <a:buNone/>
            </a:pPr>
            <a:r>
              <a:rPr lang="en-US" sz="2400" dirty="0">
                <a:latin typeface="Alef" panose="00000500000000000000" pitchFamily="2" charset="-79"/>
                <a:ea typeface="Cambria Math" panose="02040503050406030204" pitchFamily="18" charset="0"/>
                <a:cs typeface="Alef" panose="00000500000000000000" pitchFamily="2" charset="-79"/>
              </a:rPr>
              <a:t>Then, run the test:</a:t>
            </a:r>
          </a:p>
          <a:p>
            <a:pPr marL="0" indent="0" algn="l" rtl="0">
              <a:lnSpc>
                <a:spcPct val="100000"/>
              </a:lnSpc>
              <a:spcBef>
                <a:spcPts val="200"/>
              </a:spcBef>
              <a:spcAft>
                <a:spcPts val="200"/>
              </a:spcAft>
              <a:buNone/>
            </a:pPr>
            <a:endParaRPr lang="en-US" sz="2400" b="1" dirty="0">
              <a:latin typeface="Alef" panose="00000500000000000000" pitchFamily="2" charset="-79"/>
              <a:ea typeface="Calibri" panose="020F0502020204030204" pitchFamily="34" charset="0"/>
              <a:cs typeface="Alef" panose="00000500000000000000" pitchFamily="2" charset="-79"/>
            </a:endParaRPr>
          </a:p>
        </p:txBody>
      </p:sp>
      <p:pic>
        <p:nvPicPr>
          <p:cNvPr id="5" name="Picture 4">
            <a:extLst>
              <a:ext uri="{FF2B5EF4-FFF2-40B4-BE49-F238E27FC236}">
                <a16:creationId xmlns:a16="http://schemas.microsoft.com/office/drawing/2014/main" id="{F6F8D358-44A9-FAC6-48A9-ED491AD46813}"/>
              </a:ext>
            </a:extLst>
          </p:cNvPr>
          <p:cNvPicPr>
            <a:picLocks noChangeAspect="1"/>
          </p:cNvPicPr>
          <p:nvPr/>
        </p:nvPicPr>
        <p:blipFill rotWithShape="1">
          <a:blip r:embed="rId3"/>
          <a:srcRect l="32323" t="66429" r="47980" b="32154"/>
          <a:stretch/>
        </p:blipFill>
        <p:spPr>
          <a:xfrm>
            <a:off x="963511" y="2416144"/>
            <a:ext cx="7181718" cy="322767"/>
          </a:xfrm>
          <a:prstGeom prst="rect">
            <a:avLst/>
          </a:prstGeom>
        </p:spPr>
      </p:pic>
      <p:grpSp>
        <p:nvGrpSpPr>
          <p:cNvPr id="8" name="Group 7">
            <a:extLst>
              <a:ext uri="{FF2B5EF4-FFF2-40B4-BE49-F238E27FC236}">
                <a16:creationId xmlns:a16="http://schemas.microsoft.com/office/drawing/2014/main" id="{7A2111C0-46A2-F961-9FB0-D8AEEAB60CA6}"/>
              </a:ext>
            </a:extLst>
          </p:cNvPr>
          <p:cNvGrpSpPr/>
          <p:nvPr/>
        </p:nvGrpSpPr>
        <p:grpSpPr>
          <a:xfrm>
            <a:off x="9141736" y="480113"/>
            <a:ext cx="2593065" cy="2521206"/>
            <a:chOff x="8839151" y="3934695"/>
            <a:chExt cx="2593065" cy="2521206"/>
          </a:xfrm>
        </p:grpSpPr>
        <p:pic>
          <p:nvPicPr>
            <p:cNvPr id="7" name="Picture 6">
              <a:extLst>
                <a:ext uri="{FF2B5EF4-FFF2-40B4-BE49-F238E27FC236}">
                  <a16:creationId xmlns:a16="http://schemas.microsoft.com/office/drawing/2014/main" id="{D7FFD47E-53B1-B3BA-4E59-78261DC373A4}"/>
                </a:ext>
              </a:extLst>
            </p:cNvPr>
            <p:cNvPicPr>
              <a:picLocks noChangeAspect="1"/>
            </p:cNvPicPr>
            <p:nvPr/>
          </p:nvPicPr>
          <p:blipFill rotWithShape="1">
            <a:blip r:embed="rId4"/>
            <a:srcRect l="32113" t="80034" r="64436" b="18219"/>
            <a:stretch/>
          </p:blipFill>
          <p:spPr>
            <a:xfrm>
              <a:off x="8839151" y="3934695"/>
              <a:ext cx="1080238" cy="341744"/>
            </a:xfrm>
            <a:prstGeom prst="rect">
              <a:avLst/>
            </a:prstGeom>
          </p:spPr>
        </p:pic>
        <p:pic>
          <p:nvPicPr>
            <p:cNvPr id="3" name="Picture 2">
              <a:extLst>
                <a:ext uri="{FF2B5EF4-FFF2-40B4-BE49-F238E27FC236}">
                  <a16:creationId xmlns:a16="http://schemas.microsoft.com/office/drawing/2014/main" id="{7E31DD93-ECDF-BE8C-55C7-25E5F84D672A}"/>
                </a:ext>
              </a:extLst>
            </p:cNvPr>
            <p:cNvPicPr>
              <a:picLocks noChangeAspect="1"/>
            </p:cNvPicPr>
            <p:nvPr/>
          </p:nvPicPr>
          <p:blipFill rotWithShape="1">
            <a:blip r:embed="rId5"/>
            <a:srcRect l="48064" t="14007" r="37963" b="66665"/>
            <a:stretch/>
          </p:blipFill>
          <p:spPr>
            <a:xfrm>
              <a:off x="8839151" y="4214060"/>
              <a:ext cx="2593065" cy="2241841"/>
            </a:xfrm>
            <a:prstGeom prst="rect">
              <a:avLst/>
            </a:prstGeom>
          </p:spPr>
        </p:pic>
      </p:grpSp>
      <p:pic>
        <p:nvPicPr>
          <p:cNvPr id="28" name="Picture 27">
            <a:extLst>
              <a:ext uri="{FF2B5EF4-FFF2-40B4-BE49-F238E27FC236}">
                <a16:creationId xmlns:a16="http://schemas.microsoft.com/office/drawing/2014/main" id="{8F16C4B5-400D-86CB-24D3-FAA4756F4D30}"/>
              </a:ext>
            </a:extLst>
          </p:cNvPr>
          <p:cNvPicPr>
            <a:picLocks noChangeAspect="1"/>
          </p:cNvPicPr>
          <p:nvPr/>
        </p:nvPicPr>
        <p:blipFill rotWithShape="1">
          <a:blip r:embed="rId6"/>
          <a:srcRect l="31313" t="68103" r="41919" b="18787"/>
          <a:stretch/>
        </p:blipFill>
        <p:spPr>
          <a:xfrm>
            <a:off x="2361923" y="2842597"/>
            <a:ext cx="4671923" cy="1429999"/>
          </a:xfrm>
          <a:prstGeom prst="rect">
            <a:avLst/>
          </a:prstGeom>
        </p:spPr>
      </p:pic>
      <p:sp>
        <p:nvSpPr>
          <p:cNvPr id="2" name="Content Placeholder 2">
            <a:extLst>
              <a:ext uri="{FF2B5EF4-FFF2-40B4-BE49-F238E27FC236}">
                <a16:creationId xmlns:a16="http://schemas.microsoft.com/office/drawing/2014/main" id="{7F954F7B-F763-2516-462B-7D2E11A51882}"/>
              </a:ext>
            </a:extLst>
          </p:cNvPr>
          <p:cNvSpPr txBox="1">
            <a:spLocks/>
          </p:cNvSpPr>
          <p:nvPr/>
        </p:nvSpPr>
        <p:spPr>
          <a:xfrm>
            <a:off x="457200" y="4250326"/>
            <a:ext cx="7855527" cy="582750"/>
          </a:xfrm>
          <a:prstGeom prst="rect">
            <a:avLst/>
          </a:prstGeom>
        </p:spPr>
        <p:txBody>
          <a:bodyPr vert="horz" lIns="91440" tIns="45720" rIns="91440" bIns="45720" rtlCol="1">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rtl="0">
              <a:lnSpc>
                <a:spcPct val="100000"/>
              </a:lnSpc>
              <a:spcBef>
                <a:spcPts val="200"/>
              </a:spcBef>
              <a:spcAft>
                <a:spcPts val="200"/>
              </a:spcAft>
              <a:buFont typeface="Arial" panose="020B0604020202020204" pitchFamily="34" charset="0"/>
              <a:buNone/>
            </a:pPr>
            <a:r>
              <a:rPr lang="en-US" sz="2400" dirty="0">
                <a:latin typeface="Alef" panose="00000500000000000000" pitchFamily="2" charset="-79"/>
                <a:ea typeface="Cambria Math" panose="02040503050406030204" pitchFamily="18" charset="0"/>
                <a:cs typeface="Alef" panose="00000500000000000000" pitchFamily="2" charset="-79"/>
              </a:rPr>
              <a:t>A more general syntax (e.g., for simulations):</a:t>
            </a:r>
          </a:p>
          <a:p>
            <a:pPr marL="0" indent="0" algn="l" rtl="0">
              <a:lnSpc>
                <a:spcPct val="100000"/>
              </a:lnSpc>
              <a:spcBef>
                <a:spcPts val="200"/>
              </a:spcBef>
              <a:spcAft>
                <a:spcPts val="200"/>
              </a:spcAft>
              <a:buFont typeface="Arial" panose="020B0604020202020204" pitchFamily="34" charset="0"/>
              <a:buNone/>
            </a:pPr>
            <a:endParaRPr lang="en-US" sz="2400" b="1" dirty="0">
              <a:latin typeface="Alef" panose="00000500000000000000" pitchFamily="2" charset="-79"/>
              <a:ea typeface="Calibri" panose="020F0502020204030204" pitchFamily="34" charset="0"/>
              <a:cs typeface="Alef" panose="00000500000000000000" pitchFamily="2" charset="-79"/>
            </a:endParaRPr>
          </a:p>
        </p:txBody>
      </p:sp>
      <p:sp>
        <p:nvSpPr>
          <p:cNvPr id="4" name="Content Placeholder 2">
            <a:extLst>
              <a:ext uri="{FF2B5EF4-FFF2-40B4-BE49-F238E27FC236}">
                <a16:creationId xmlns:a16="http://schemas.microsoft.com/office/drawing/2014/main" id="{FA1EFE60-6FC2-EFEA-5791-D9D40317721D}"/>
              </a:ext>
            </a:extLst>
          </p:cNvPr>
          <p:cNvSpPr txBox="1">
            <a:spLocks/>
          </p:cNvSpPr>
          <p:nvPr/>
        </p:nvSpPr>
        <p:spPr>
          <a:xfrm>
            <a:off x="382999" y="6342717"/>
            <a:ext cx="8918864" cy="425983"/>
          </a:xfrm>
          <a:prstGeom prst="rect">
            <a:avLst/>
          </a:prstGeom>
        </p:spPr>
        <p:txBody>
          <a:bodyPr vert="horz" lIns="91440" tIns="45720" rIns="91440" bIns="45720" rtlCol="1">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rtl="0">
              <a:lnSpc>
                <a:spcPct val="100000"/>
              </a:lnSpc>
              <a:spcBef>
                <a:spcPts val="200"/>
              </a:spcBef>
              <a:spcAft>
                <a:spcPts val="200"/>
              </a:spcAft>
              <a:buFont typeface="Arial" panose="020B0604020202020204" pitchFamily="34" charset="0"/>
              <a:buNone/>
            </a:pPr>
            <a:r>
              <a:rPr lang="en-US" sz="2000" dirty="0">
                <a:latin typeface="Alef" panose="00000500000000000000" pitchFamily="2" charset="-79"/>
                <a:ea typeface="Cambria Math" panose="02040503050406030204" pitchFamily="18" charset="0"/>
                <a:cs typeface="Alef" panose="00000500000000000000" pitchFamily="2" charset="-79"/>
              </a:rPr>
              <a:t>But note ordering: a[1] should be paired with b[1], a[2] with b[2], etc.</a:t>
            </a:r>
          </a:p>
          <a:p>
            <a:pPr marL="0" indent="0" algn="l" rtl="0">
              <a:lnSpc>
                <a:spcPct val="100000"/>
              </a:lnSpc>
              <a:spcBef>
                <a:spcPts val="200"/>
              </a:spcBef>
              <a:spcAft>
                <a:spcPts val="200"/>
              </a:spcAft>
              <a:buFont typeface="Arial" panose="020B0604020202020204" pitchFamily="34" charset="0"/>
              <a:buNone/>
            </a:pPr>
            <a:endParaRPr lang="en-US" sz="2000" b="1" dirty="0">
              <a:latin typeface="Alef" panose="00000500000000000000" pitchFamily="2" charset="-79"/>
              <a:ea typeface="Calibri" panose="020F0502020204030204" pitchFamily="34" charset="0"/>
              <a:cs typeface="Alef" panose="00000500000000000000" pitchFamily="2" charset="-79"/>
            </a:endParaRPr>
          </a:p>
        </p:txBody>
      </p:sp>
      <p:pic>
        <p:nvPicPr>
          <p:cNvPr id="9" name="Picture 8">
            <a:extLst>
              <a:ext uri="{FF2B5EF4-FFF2-40B4-BE49-F238E27FC236}">
                <a16:creationId xmlns:a16="http://schemas.microsoft.com/office/drawing/2014/main" id="{53638074-12ED-C762-7F3A-9BC3D25A3BFE}"/>
              </a:ext>
            </a:extLst>
          </p:cNvPr>
          <p:cNvPicPr>
            <a:picLocks noChangeAspect="1"/>
          </p:cNvPicPr>
          <p:nvPr/>
        </p:nvPicPr>
        <p:blipFill rotWithShape="1">
          <a:blip r:embed="rId7"/>
          <a:srcRect l="703" t="59306" r="75000" b="26944"/>
          <a:stretch/>
        </p:blipFill>
        <p:spPr>
          <a:xfrm>
            <a:off x="963511" y="4740493"/>
            <a:ext cx="5132489" cy="1633816"/>
          </a:xfrm>
          <a:prstGeom prst="rect">
            <a:avLst/>
          </a:prstGeom>
        </p:spPr>
      </p:pic>
    </p:spTree>
    <p:extLst>
      <p:ext uri="{BB962C8B-B14F-4D97-AF65-F5344CB8AC3E}">
        <p14:creationId xmlns:p14="http://schemas.microsoft.com/office/powerpoint/2010/main" val="3564585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D55BD71-DF74-706A-B5FE-3AD1E03F15F9}"/>
              </a:ext>
            </a:extLst>
          </p:cNvPr>
          <p:cNvSpPr>
            <a:spLocks noGrp="1"/>
          </p:cNvSpPr>
          <p:nvPr>
            <p:ph type="title"/>
          </p:nvPr>
        </p:nvSpPr>
        <p:spPr>
          <a:xfrm>
            <a:off x="293297" y="0"/>
            <a:ext cx="11566193" cy="1325563"/>
          </a:xfrm>
        </p:spPr>
        <p:txBody>
          <a:bodyPr>
            <a:normAutofit/>
          </a:bodyPr>
          <a:lstStyle/>
          <a:p>
            <a:pPr algn="l" rtl="0"/>
            <a:r>
              <a:rPr lang="en-US" sz="3600" b="1" dirty="0">
                <a:latin typeface="Alef" panose="00000500000000000000" pitchFamily="2" charset="-79"/>
                <a:cs typeface="Alef" panose="00000500000000000000" pitchFamily="2" charset="-79"/>
              </a:rPr>
              <a:t>What’s better? </a:t>
            </a:r>
            <a:r>
              <a:rPr lang="en-US" sz="3600" dirty="0">
                <a:latin typeface="Alef" panose="00000500000000000000" pitchFamily="2" charset="-79"/>
                <a:cs typeface="Alef" panose="00000500000000000000" pitchFamily="2" charset="-79"/>
              </a:rPr>
              <a:t>Between-subject or within-subject?</a:t>
            </a:r>
            <a:endParaRPr lang="he-IL" sz="3600" dirty="0">
              <a:latin typeface="Alef" panose="00000500000000000000" pitchFamily="2" charset="-79"/>
              <a:cs typeface="Alef" panose="00000500000000000000" pitchFamily="2" charset="-79"/>
            </a:endParaRPr>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6953C937-5236-FD3A-4300-3EF8952CAB77}"/>
                  </a:ext>
                </a:extLst>
              </p:cNvPr>
              <p:cNvSpPr>
                <a:spLocks noGrp="1"/>
              </p:cNvSpPr>
              <p:nvPr>
                <p:ph idx="1"/>
              </p:nvPr>
            </p:nvSpPr>
            <p:spPr>
              <a:xfrm>
                <a:off x="457200" y="1217473"/>
                <a:ext cx="11441503" cy="5571253"/>
              </a:xfrm>
            </p:spPr>
            <p:txBody>
              <a:bodyPr>
                <a:normAutofit fontScale="92500" lnSpcReduction="20000"/>
              </a:bodyPr>
              <a:lstStyle/>
              <a:p>
                <a:pPr marL="0" indent="0" algn="l" rtl="0">
                  <a:lnSpc>
                    <a:spcPct val="100000"/>
                  </a:lnSpc>
                  <a:spcBef>
                    <a:spcPts val="200"/>
                  </a:spcBef>
                  <a:spcAft>
                    <a:spcPts val="200"/>
                  </a:spcAft>
                  <a:buNone/>
                </a:pPr>
                <a:r>
                  <a:rPr lang="en-US" sz="2400" dirty="0">
                    <a:latin typeface="Alef" panose="00000500000000000000" pitchFamily="2" charset="-79"/>
                    <a:ea typeface="Cambria Math" panose="02040503050406030204" pitchFamily="18" charset="0"/>
                    <a:cs typeface="Alef" panose="00000500000000000000" pitchFamily="2" charset="-79"/>
                  </a:rPr>
                  <a:t>E.g., One sample of 10 redheads (in both conditions) or two samples (N=20 total) randomly assigned to one of the two conditions?</a:t>
                </a:r>
              </a:p>
              <a:p>
                <a:pPr marL="0" indent="0" algn="l" rtl="0">
                  <a:lnSpc>
                    <a:spcPct val="100000"/>
                  </a:lnSpc>
                  <a:spcBef>
                    <a:spcPts val="200"/>
                  </a:spcBef>
                  <a:spcAft>
                    <a:spcPts val="200"/>
                  </a:spcAft>
                  <a:buNone/>
                </a:pPr>
                <a:endParaRPr lang="en-US" sz="2400" dirty="0">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None/>
                </a:pPr>
                <a:r>
                  <a:rPr lang="en-US" sz="2400" dirty="0">
                    <a:latin typeface="Alef" panose="00000500000000000000" pitchFamily="2" charset="-79"/>
                    <a:ea typeface="Cambria Math" panose="02040503050406030204" pitchFamily="18" charset="0"/>
                    <a:cs typeface="Alef" panose="00000500000000000000" pitchFamily="2" charset="-79"/>
                  </a:rPr>
                  <a:t>Strictly from a statistical perspective, </a:t>
                </a:r>
                <a:r>
                  <a:rPr lang="en-US" sz="2400" b="1" dirty="0">
                    <a:latin typeface="Alef" panose="00000500000000000000" pitchFamily="2" charset="-79"/>
                    <a:ea typeface="Cambria Math" panose="02040503050406030204" pitchFamily="18" charset="0"/>
                    <a:cs typeface="Alef" panose="00000500000000000000" pitchFamily="2" charset="-79"/>
                  </a:rPr>
                  <a:t>often (but not always) a within-subject design has greater statistical power than a between-subject design</a:t>
                </a:r>
                <a:r>
                  <a:rPr lang="en-US" sz="2400" dirty="0">
                    <a:latin typeface="Alef" panose="00000500000000000000" pitchFamily="2" charset="-79"/>
                    <a:ea typeface="Cambria Math" panose="02040503050406030204" pitchFamily="18" charset="0"/>
                    <a:cs typeface="Alef" panose="00000500000000000000" pitchFamily="2" charset="-79"/>
                  </a:rPr>
                  <a:t>.</a:t>
                </a:r>
              </a:p>
              <a:p>
                <a:pPr marL="457200" lvl="1" indent="0" algn="l" rtl="0">
                  <a:lnSpc>
                    <a:spcPct val="100000"/>
                  </a:lnSpc>
                  <a:spcBef>
                    <a:spcPts val="200"/>
                  </a:spcBef>
                  <a:spcAft>
                    <a:spcPts val="200"/>
                  </a:spcAft>
                  <a:buNone/>
                </a:pPr>
                <a:r>
                  <a:rPr lang="en-US" sz="2000" dirty="0">
                    <a:latin typeface="Alef" panose="00000500000000000000" pitchFamily="2" charset="-79"/>
                    <a:ea typeface="Cambria Math" panose="02040503050406030204" pitchFamily="18" charset="0"/>
                    <a:cs typeface="Alef" panose="00000500000000000000" pitchFamily="2" charset="-79"/>
                  </a:rPr>
                  <a:t>This is because:</a:t>
                </a:r>
              </a:p>
              <a:p>
                <a:pPr marL="457200" lvl="1" indent="0" algn="l" rtl="0">
                  <a:lnSpc>
                    <a:spcPct val="100000"/>
                  </a:lnSpc>
                  <a:spcBef>
                    <a:spcPts val="200"/>
                  </a:spcBef>
                  <a:spcAft>
                    <a:spcPts val="200"/>
                  </a:spcAft>
                  <a:buNone/>
                </a:pPr>
                <a:r>
                  <a:rPr lang="en-US" sz="2000" dirty="0">
                    <a:latin typeface="Alef" panose="00000500000000000000" pitchFamily="2" charset="-79"/>
                    <a:ea typeface="Cambria Math" panose="02040503050406030204" pitchFamily="18" charset="0"/>
                    <a:cs typeface="Alef" panose="00000500000000000000" pitchFamily="2" charset="-79"/>
                  </a:rPr>
                  <a:t>When x and y are highly dependent (large COV(</a:t>
                </a:r>
                <a:r>
                  <a:rPr lang="en-US" sz="2000" dirty="0" err="1">
                    <a:latin typeface="Alef" panose="00000500000000000000" pitchFamily="2" charset="-79"/>
                    <a:ea typeface="Cambria Math" panose="02040503050406030204" pitchFamily="18" charset="0"/>
                    <a:cs typeface="Alef" panose="00000500000000000000" pitchFamily="2" charset="-79"/>
                  </a:rPr>
                  <a:t>x,y</a:t>
                </a:r>
                <a:r>
                  <a:rPr lang="en-US" sz="2000" dirty="0">
                    <a:latin typeface="Alef" panose="00000500000000000000" pitchFamily="2" charset="-79"/>
                    <a:ea typeface="Cambria Math" panose="02040503050406030204" pitchFamily="18" charset="0"/>
                    <a:cs typeface="Alef" panose="00000500000000000000" pitchFamily="2" charset="-79"/>
                  </a:rPr>
                  <a:t>)), </a:t>
                </a:r>
                <a14:m>
                  <m:oMath xmlns:m="http://schemas.openxmlformats.org/officeDocument/2006/math">
                    <m:sSubSup>
                      <m:sSubSupPr>
                        <m:ctrlPr>
                          <a:rPr lang="en-US" sz="2000" i="1">
                            <a:latin typeface="Cambria Math" panose="02040503050406030204" pitchFamily="18" charset="0"/>
                            <a:ea typeface="Cambria Math" panose="02040503050406030204" pitchFamily="18" charset="0"/>
                            <a:cs typeface="Alef" panose="00000500000000000000" pitchFamily="2" charset="-79"/>
                          </a:rPr>
                        </m:ctrlPr>
                      </m:sSubSupPr>
                      <m:e>
                        <m:r>
                          <a:rPr lang="en-US" sz="2000" i="1">
                            <a:latin typeface="Cambria Math" panose="02040503050406030204" pitchFamily="18" charset="0"/>
                            <a:ea typeface="Cambria Math" panose="02040503050406030204" pitchFamily="18" charset="0"/>
                            <a:cs typeface="Alef" panose="00000500000000000000" pitchFamily="2" charset="-79"/>
                          </a:rPr>
                          <m:t>𝜎</m:t>
                        </m:r>
                      </m:e>
                      <m:sub>
                        <m:r>
                          <a:rPr lang="en-US" sz="2000" i="1">
                            <a:latin typeface="Cambria Math" panose="02040503050406030204" pitchFamily="18" charset="0"/>
                            <a:ea typeface="Cambria Math" panose="02040503050406030204" pitchFamily="18" charset="0"/>
                            <a:cs typeface="Alef" panose="00000500000000000000" pitchFamily="2" charset="-79"/>
                          </a:rPr>
                          <m:t>𝑑</m:t>
                        </m:r>
                      </m:sub>
                      <m:sup>
                        <m:r>
                          <a:rPr lang="en-US" sz="2000" i="1">
                            <a:latin typeface="Cambria Math" panose="02040503050406030204" pitchFamily="18" charset="0"/>
                            <a:ea typeface="Cambria Math" panose="02040503050406030204" pitchFamily="18" charset="0"/>
                            <a:cs typeface="Alef" panose="00000500000000000000" pitchFamily="2" charset="-79"/>
                          </a:rPr>
                          <m:t>2</m:t>
                        </m:r>
                      </m:sup>
                    </m:sSubSup>
                    <m:r>
                      <a:rPr lang="en-US" sz="2000" i="1">
                        <a:latin typeface="Cambria Math" panose="02040503050406030204" pitchFamily="18" charset="0"/>
                        <a:ea typeface="Cambria Math" panose="02040503050406030204" pitchFamily="18" charset="0"/>
                        <a:cs typeface="Alef" panose="00000500000000000000" pitchFamily="2" charset="-79"/>
                      </a:rPr>
                      <m:t>&lt;</m:t>
                    </m:r>
                    <m:sSubSup>
                      <m:sSubSupPr>
                        <m:ctrlPr>
                          <a:rPr lang="en-US" sz="2000" i="1">
                            <a:latin typeface="Cambria Math" panose="02040503050406030204" pitchFamily="18" charset="0"/>
                            <a:ea typeface="Cambria Math" panose="02040503050406030204" pitchFamily="18" charset="0"/>
                            <a:cs typeface="Alef" panose="00000500000000000000" pitchFamily="2" charset="-79"/>
                          </a:rPr>
                        </m:ctrlPr>
                      </m:sSubSupPr>
                      <m:e>
                        <m:r>
                          <a:rPr lang="en-US" sz="2000" i="1">
                            <a:latin typeface="Cambria Math" panose="02040503050406030204" pitchFamily="18" charset="0"/>
                            <a:ea typeface="Cambria Math" panose="02040503050406030204" pitchFamily="18" charset="0"/>
                            <a:cs typeface="Alef" panose="00000500000000000000" pitchFamily="2" charset="-79"/>
                          </a:rPr>
                          <m:t>𝜎</m:t>
                        </m:r>
                      </m:e>
                      <m:sub>
                        <m:r>
                          <a:rPr lang="en-US" sz="2000" i="1">
                            <a:latin typeface="Cambria Math" panose="02040503050406030204" pitchFamily="18" charset="0"/>
                            <a:ea typeface="Cambria Math" panose="02040503050406030204" pitchFamily="18" charset="0"/>
                            <a:cs typeface="Alef" panose="00000500000000000000" pitchFamily="2" charset="-79"/>
                          </a:rPr>
                          <m:t>𝑥</m:t>
                        </m:r>
                      </m:sub>
                      <m:sup>
                        <m:r>
                          <a:rPr lang="en-US" sz="2000" i="1">
                            <a:latin typeface="Cambria Math" panose="02040503050406030204" pitchFamily="18" charset="0"/>
                            <a:ea typeface="Cambria Math" panose="02040503050406030204" pitchFamily="18" charset="0"/>
                            <a:cs typeface="Alef" panose="00000500000000000000" pitchFamily="2" charset="-79"/>
                          </a:rPr>
                          <m:t>2</m:t>
                        </m:r>
                      </m:sup>
                    </m:sSubSup>
                    <m:r>
                      <a:rPr lang="en-US" sz="2000" i="1">
                        <a:latin typeface="Cambria Math" panose="02040503050406030204" pitchFamily="18" charset="0"/>
                        <a:ea typeface="Cambria Math" panose="02040503050406030204" pitchFamily="18" charset="0"/>
                        <a:cs typeface="Alef" panose="00000500000000000000" pitchFamily="2" charset="-79"/>
                      </a:rPr>
                      <m:t>/</m:t>
                    </m:r>
                    <m:sSubSup>
                      <m:sSubSupPr>
                        <m:ctrlPr>
                          <a:rPr lang="en-US" sz="2000" i="1">
                            <a:latin typeface="Cambria Math" panose="02040503050406030204" pitchFamily="18" charset="0"/>
                            <a:ea typeface="Cambria Math" panose="02040503050406030204" pitchFamily="18" charset="0"/>
                            <a:cs typeface="Alef" panose="00000500000000000000" pitchFamily="2" charset="-79"/>
                          </a:rPr>
                        </m:ctrlPr>
                      </m:sSubSupPr>
                      <m:e>
                        <m:r>
                          <a:rPr lang="en-US" sz="2000" i="1">
                            <a:latin typeface="Cambria Math" panose="02040503050406030204" pitchFamily="18" charset="0"/>
                            <a:ea typeface="Cambria Math" panose="02040503050406030204" pitchFamily="18" charset="0"/>
                            <a:cs typeface="Alef" panose="00000500000000000000" pitchFamily="2" charset="-79"/>
                          </a:rPr>
                          <m:t>𝜎</m:t>
                        </m:r>
                      </m:e>
                      <m:sub>
                        <m:r>
                          <a:rPr lang="en-US" sz="2000" i="1">
                            <a:latin typeface="Cambria Math" panose="02040503050406030204" pitchFamily="18" charset="0"/>
                            <a:ea typeface="Cambria Math" panose="02040503050406030204" pitchFamily="18" charset="0"/>
                            <a:cs typeface="Alef" panose="00000500000000000000" pitchFamily="2" charset="-79"/>
                          </a:rPr>
                          <m:t>𝑦</m:t>
                        </m:r>
                      </m:sub>
                      <m:sup>
                        <m:r>
                          <a:rPr lang="en-US" sz="2000" i="1">
                            <a:latin typeface="Cambria Math" panose="02040503050406030204" pitchFamily="18" charset="0"/>
                            <a:ea typeface="Cambria Math" panose="02040503050406030204" pitchFamily="18" charset="0"/>
                            <a:cs typeface="Alef" panose="00000500000000000000" pitchFamily="2" charset="-79"/>
                          </a:rPr>
                          <m:t>2</m:t>
                        </m:r>
                      </m:sup>
                    </m:sSubSup>
                  </m:oMath>
                </a14:m>
                <a:endParaRPr lang="en-US" sz="2000" dirty="0">
                  <a:latin typeface="Alef" panose="00000500000000000000" pitchFamily="2" charset="-79"/>
                  <a:ea typeface="Cambria Math" panose="02040503050406030204" pitchFamily="18" charset="0"/>
                  <a:cs typeface="Alef" panose="00000500000000000000" pitchFamily="2" charset="-79"/>
                </a:endParaRPr>
              </a:p>
              <a:p>
                <a:pPr marL="457200" lvl="1" indent="0" algn="ctr" rtl="0">
                  <a:lnSpc>
                    <a:spcPct val="100000"/>
                  </a:lnSpc>
                  <a:spcBef>
                    <a:spcPts val="200"/>
                  </a:spcBef>
                  <a:spcAft>
                    <a:spcPts val="200"/>
                  </a:spcAft>
                  <a:buNone/>
                </a:pPr>
                <a:r>
                  <a:rPr lang="en-US" sz="2000" dirty="0">
                    <a:latin typeface="Alef" panose="00000500000000000000" pitchFamily="2" charset="-79"/>
                    <a:ea typeface="Cambria Math" panose="02040503050406030204" pitchFamily="18" charset="0"/>
                    <a:cs typeface="Alef" panose="00000500000000000000" pitchFamily="2" charset="-79"/>
                  </a:rPr>
                  <a:t>Var(x – y) = Var(x) + Var(y) – 2*COV(</a:t>
                </a:r>
                <a:r>
                  <a:rPr lang="en-US" sz="2000" dirty="0" err="1">
                    <a:latin typeface="Alef" panose="00000500000000000000" pitchFamily="2" charset="-79"/>
                    <a:ea typeface="Cambria Math" panose="02040503050406030204" pitchFamily="18" charset="0"/>
                    <a:cs typeface="Alef" panose="00000500000000000000" pitchFamily="2" charset="-79"/>
                  </a:rPr>
                  <a:t>x,y</a:t>
                </a:r>
                <a:r>
                  <a:rPr lang="en-US" sz="2000" dirty="0">
                    <a:latin typeface="Alef" panose="00000500000000000000" pitchFamily="2" charset="-79"/>
                    <a:ea typeface="Cambria Math" panose="02040503050406030204" pitchFamily="18" charset="0"/>
                    <a:cs typeface="Alef" panose="00000500000000000000" pitchFamily="2" charset="-79"/>
                  </a:rPr>
                  <a:t>)</a:t>
                </a:r>
              </a:p>
              <a:p>
                <a:pPr marL="457200" lvl="1" indent="0" algn="l" rtl="0">
                  <a:lnSpc>
                    <a:spcPct val="100000"/>
                  </a:lnSpc>
                  <a:spcBef>
                    <a:spcPts val="200"/>
                  </a:spcBef>
                  <a:spcAft>
                    <a:spcPts val="200"/>
                  </a:spcAft>
                  <a:buNone/>
                </a:pPr>
                <a:r>
                  <a:rPr lang="en-US" sz="2000" dirty="0">
                    <a:latin typeface="Alef" panose="00000500000000000000" pitchFamily="2" charset="-79"/>
                    <a:ea typeface="Cambria Math" panose="02040503050406030204" pitchFamily="18" charset="0"/>
                    <a:cs typeface="Alef" panose="00000500000000000000" pitchFamily="2" charset="-79"/>
                  </a:rPr>
                  <a:t>(and remember: lower population variance </a:t>
                </a:r>
                <a:r>
                  <a:rPr lang="en-US" sz="2000" dirty="0">
                    <a:latin typeface="Alef" panose="00000500000000000000" pitchFamily="2" charset="-79"/>
                    <a:ea typeface="Cambria Math" panose="02040503050406030204" pitchFamily="18" charset="0"/>
                    <a:cs typeface="Alef" panose="00000500000000000000" pitchFamily="2" charset="-79"/>
                    <a:sym typeface="Wingdings" panose="05000000000000000000" pitchFamily="2" charset="2"/>
                  </a:rPr>
                  <a:t> higher statistical power)</a:t>
                </a:r>
              </a:p>
              <a:p>
                <a:pPr marL="457200" lvl="1" indent="0" algn="l" rtl="0">
                  <a:lnSpc>
                    <a:spcPct val="100000"/>
                  </a:lnSpc>
                  <a:spcBef>
                    <a:spcPts val="200"/>
                  </a:spcBef>
                  <a:spcAft>
                    <a:spcPts val="200"/>
                  </a:spcAft>
                  <a:buNone/>
                </a:pPr>
                <a:endParaRPr lang="en-US" sz="2000" dirty="0">
                  <a:latin typeface="Alef" panose="00000500000000000000" pitchFamily="2" charset="-79"/>
                  <a:ea typeface="Cambria Math" panose="02040503050406030204" pitchFamily="18" charset="0"/>
                  <a:cs typeface="Alef" panose="00000500000000000000" pitchFamily="2" charset="-79"/>
                  <a:sym typeface="Wingdings" panose="05000000000000000000" pitchFamily="2" charset="2"/>
                </a:endParaRPr>
              </a:p>
              <a:p>
                <a:pPr marL="457200" lvl="1" indent="0" algn="l" rtl="0">
                  <a:lnSpc>
                    <a:spcPct val="100000"/>
                  </a:lnSpc>
                  <a:spcBef>
                    <a:spcPts val="200"/>
                  </a:spcBef>
                  <a:spcAft>
                    <a:spcPts val="200"/>
                  </a:spcAft>
                  <a:buNone/>
                </a:pPr>
                <a:r>
                  <a:rPr lang="en-US" sz="2000" dirty="0">
                    <a:latin typeface="Alef" panose="00000500000000000000" pitchFamily="2" charset="-79"/>
                    <a:ea typeface="Cambria Math" panose="02040503050406030204" pitchFamily="18" charset="0"/>
                    <a:cs typeface="Alef" panose="00000500000000000000" pitchFamily="2" charset="-79"/>
                    <a:sym typeface="Wingdings" panose="05000000000000000000" pitchFamily="2" charset="2"/>
                  </a:rPr>
                  <a:t>Increase in power due to lower variance is typically greater than increase due to change in </a:t>
                </a:r>
                <a:r>
                  <a:rPr lang="en-US" sz="2000" dirty="0" err="1">
                    <a:latin typeface="Alef" panose="00000500000000000000" pitchFamily="2" charset="-79"/>
                    <a:ea typeface="Cambria Math" panose="02040503050406030204" pitchFamily="18" charset="0"/>
                    <a:cs typeface="Alef" panose="00000500000000000000" pitchFamily="2" charset="-79"/>
                    <a:sym typeface="Wingdings" panose="05000000000000000000" pitchFamily="2" charset="2"/>
                  </a:rPr>
                  <a:t>df’s</a:t>
                </a:r>
                <a:r>
                  <a:rPr lang="en-US" sz="2000" dirty="0">
                    <a:latin typeface="Alef" panose="00000500000000000000" pitchFamily="2" charset="-79"/>
                    <a:ea typeface="Cambria Math" panose="02040503050406030204" pitchFamily="18" charset="0"/>
                    <a:cs typeface="Alef" panose="00000500000000000000" pitchFamily="2" charset="-79"/>
                    <a:sym typeface="Wingdings" panose="05000000000000000000" pitchFamily="2" charset="2"/>
                  </a:rPr>
                  <a:t> (in paired test: n-1; in two-sample test: n</a:t>
                </a:r>
                <a:r>
                  <a:rPr lang="en-US" sz="2000" baseline="-25000" dirty="0">
                    <a:latin typeface="Alef" panose="00000500000000000000" pitchFamily="2" charset="-79"/>
                    <a:ea typeface="Cambria Math" panose="02040503050406030204" pitchFamily="18" charset="0"/>
                    <a:cs typeface="Alef" panose="00000500000000000000" pitchFamily="2" charset="-79"/>
                    <a:sym typeface="Wingdings" panose="05000000000000000000" pitchFamily="2" charset="2"/>
                  </a:rPr>
                  <a:t>x</a:t>
                </a:r>
                <a:r>
                  <a:rPr lang="en-US" sz="2000" dirty="0">
                    <a:latin typeface="Alef" panose="00000500000000000000" pitchFamily="2" charset="-79"/>
                    <a:ea typeface="Cambria Math" panose="02040503050406030204" pitchFamily="18" charset="0"/>
                    <a:cs typeface="Alef" panose="00000500000000000000" pitchFamily="2" charset="-79"/>
                    <a:sym typeface="Wingdings" panose="05000000000000000000" pitchFamily="2" charset="2"/>
                  </a:rPr>
                  <a:t>+n</a:t>
                </a:r>
                <a:r>
                  <a:rPr lang="en-US" sz="2000" baseline="-25000" dirty="0">
                    <a:latin typeface="Alef" panose="00000500000000000000" pitchFamily="2" charset="-79"/>
                    <a:ea typeface="Cambria Math" panose="02040503050406030204" pitchFamily="18" charset="0"/>
                    <a:cs typeface="Alef" panose="00000500000000000000" pitchFamily="2" charset="-79"/>
                    <a:sym typeface="Wingdings" panose="05000000000000000000" pitchFamily="2" charset="2"/>
                  </a:rPr>
                  <a:t>y</a:t>
                </a:r>
                <a:r>
                  <a:rPr lang="en-US" sz="2000" dirty="0">
                    <a:latin typeface="Alef" panose="00000500000000000000" pitchFamily="2" charset="-79"/>
                    <a:ea typeface="Cambria Math" panose="02040503050406030204" pitchFamily="18" charset="0"/>
                    <a:cs typeface="Alef" panose="00000500000000000000" pitchFamily="2" charset="-79"/>
                    <a:sym typeface="Wingdings" panose="05000000000000000000" pitchFamily="2" charset="2"/>
                  </a:rPr>
                  <a:t>-2)</a:t>
                </a:r>
              </a:p>
              <a:p>
                <a:pPr marL="457200" lvl="1" indent="0" algn="l" rtl="0">
                  <a:lnSpc>
                    <a:spcPct val="100000"/>
                  </a:lnSpc>
                  <a:spcBef>
                    <a:spcPts val="200"/>
                  </a:spcBef>
                  <a:spcAft>
                    <a:spcPts val="200"/>
                  </a:spcAft>
                  <a:buNone/>
                </a:pPr>
                <a:endParaRPr lang="en-US" sz="2000" dirty="0">
                  <a:latin typeface="Alef" panose="00000500000000000000" pitchFamily="2" charset="-79"/>
                  <a:ea typeface="Cambria Math" panose="02040503050406030204" pitchFamily="18" charset="0"/>
                  <a:cs typeface="Alef" panose="00000500000000000000" pitchFamily="2" charset="-79"/>
                  <a:sym typeface="Wingdings" panose="05000000000000000000" pitchFamily="2" charset="2"/>
                </a:endParaRPr>
              </a:p>
              <a:p>
                <a:pPr marL="0" indent="0" algn="l" rtl="0">
                  <a:lnSpc>
                    <a:spcPct val="100000"/>
                  </a:lnSpc>
                  <a:spcBef>
                    <a:spcPts val="200"/>
                  </a:spcBef>
                  <a:spcAft>
                    <a:spcPts val="200"/>
                  </a:spcAft>
                  <a:buNone/>
                </a:pPr>
                <a:r>
                  <a:rPr lang="en-US" sz="2400" dirty="0">
                    <a:latin typeface="Alef" panose="00000500000000000000" pitchFamily="2" charset="-79"/>
                    <a:ea typeface="Cambria Math" panose="02040503050406030204" pitchFamily="18" charset="0"/>
                    <a:cs typeface="Alef" panose="00000500000000000000" pitchFamily="2" charset="-79"/>
                  </a:rPr>
                  <a:t>But, primarily, </a:t>
                </a:r>
                <a:r>
                  <a:rPr lang="en-US" sz="2400" b="1" dirty="0">
                    <a:latin typeface="Alef" panose="00000500000000000000" pitchFamily="2" charset="-79"/>
                    <a:ea typeface="Cambria Math" panose="02040503050406030204" pitchFamily="18" charset="0"/>
                    <a:cs typeface="Alef" panose="00000500000000000000" pitchFamily="2" charset="-79"/>
                  </a:rPr>
                  <a:t>this is a methodological (not statistical) issue</a:t>
                </a:r>
                <a:r>
                  <a:rPr lang="en-US" sz="2400" dirty="0">
                    <a:latin typeface="Alef" panose="00000500000000000000" pitchFamily="2" charset="-79"/>
                    <a:ea typeface="Cambria Math" panose="02040503050406030204" pitchFamily="18" charset="0"/>
                    <a:cs typeface="Alef" panose="00000500000000000000" pitchFamily="2" charset="-79"/>
                  </a:rPr>
                  <a:t>: </a:t>
                </a:r>
              </a:p>
              <a:p>
                <a:pPr marL="457200" lvl="1" indent="0" algn="l" rtl="0">
                  <a:lnSpc>
                    <a:spcPct val="100000"/>
                  </a:lnSpc>
                  <a:spcBef>
                    <a:spcPts val="200"/>
                  </a:spcBef>
                  <a:spcAft>
                    <a:spcPts val="200"/>
                  </a:spcAft>
                  <a:buNone/>
                </a:pPr>
                <a:r>
                  <a:rPr lang="en-US" sz="2000" dirty="0">
                    <a:latin typeface="Alef" panose="00000500000000000000" pitchFamily="2" charset="-79"/>
                    <a:ea typeface="Cambria Math" panose="02040503050406030204" pitchFamily="18" charset="0"/>
                    <a:cs typeface="Alef" panose="00000500000000000000" pitchFamily="2" charset="-79"/>
                  </a:rPr>
                  <a:t>Is a within-subject design feasible? Would multiple repeated measurements lead to increased noise? Confounds (e.g., order effects)? </a:t>
                </a:r>
              </a:p>
              <a:p>
                <a:pPr marL="0" indent="0" algn="l" rtl="0">
                  <a:lnSpc>
                    <a:spcPct val="100000"/>
                  </a:lnSpc>
                  <a:spcBef>
                    <a:spcPts val="200"/>
                  </a:spcBef>
                  <a:spcAft>
                    <a:spcPts val="200"/>
                  </a:spcAft>
                  <a:buNone/>
                </a:pPr>
                <a:endParaRPr lang="en-US" sz="2400" dirty="0">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None/>
                </a:pPr>
                <a:r>
                  <a:rPr lang="en-US" sz="2400" dirty="0">
                    <a:latin typeface="Alef" panose="00000500000000000000" pitchFamily="2" charset="-79"/>
                    <a:ea typeface="Cambria Math" panose="02040503050406030204" pitchFamily="18" charset="0"/>
                    <a:cs typeface="Alef" panose="00000500000000000000" pitchFamily="2" charset="-79"/>
                  </a:rPr>
                  <a:t>More on that topic in a couple of weeks (between vs. within-subject ANOVA)</a:t>
                </a:r>
              </a:p>
            </p:txBody>
          </p:sp>
        </mc:Choice>
        <mc:Fallback xmlns="">
          <p:sp>
            <p:nvSpPr>
              <p:cNvPr id="19" name="Content Placeholder 2">
                <a:extLst>
                  <a:ext uri="{FF2B5EF4-FFF2-40B4-BE49-F238E27FC236}">
                    <a16:creationId xmlns:a16="http://schemas.microsoft.com/office/drawing/2014/main" id="{6953C937-5236-FD3A-4300-3EF8952CAB77}"/>
                  </a:ext>
                </a:extLst>
              </p:cNvPr>
              <p:cNvSpPr>
                <a:spLocks noGrp="1" noRot="1" noChangeAspect="1" noMove="1" noResize="1" noEditPoints="1" noAdjustHandles="1" noChangeArrowheads="1" noChangeShapeType="1" noTextEdit="1"/>
              </p:cNvSpPr>
              <p:nvPr>
                <p:ph idx="1"/>
              </p:nvPr>
            </p:nvSpPr>
            <p:spPr>
              <a:xfrm>
                <a:off x="457200" y="1217473"/>
                <a:ext cx="11441503" cy="5571253"/>
              </a:xfrm>
              <a:blipFill>
                <a:blip r:embed="rId3"/>
                <a:stretch>
                  <a:fillRect l="-693" t="-1641" r="-107"/>
                </a:stretch>
              </a:blipFill>
            </p:spPr>
            <p:txBody>
              <a:bodyPr/>
              <a:lstStyle/>
              <a:p>
                <a:r>
                  <a:rPr lang="en-US">
                    <a:noFill/>
                  </a:rPr>
                  <a:t> </a:t>
                </a:r>
              </a:p>
            </p:txBody>
          </p:sp>
        </mc:Fallback>
      </mc:AlternateContent>
    </p:spTree>
    <p:extLst>
      <p:ext uri="{BB962C8B-B14F-4D97-AF65-F5344CB8AC3E}">
        <p14:creationId xmlns:p14="http://schemas.microsoft.com/office/powerpoint/2010/main" val="140806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FCAB3-919A-399C-EFE9-36FDB7750EE6}"/>
              </a:ext>
            </a:extLst>
          </p:cNvPr>
          <p:cNvSpPr>
            <a:spLocks noGrp="1"/>
          </p:cNvSpPr>
          <p:nvPr>
            <p:ph type="title"/>
          </p:nvPr>
        </p:nvSpPr>
        <p:spPr>
          <a:xfrm>
            <a:off x="819150" y="2393156"/>
            <a:ext cx="10515600" cy="2852737"/>
          </a:xfrm>
        </p:spPr>
        <p:txBody>
          <a:bodyPr>
            <a:normAutofit/>
          </a:bodyPr>
          <a:lstStyle/>
          <a:p>
            <a:pPr algn="ctr" rtl="0"/>
            <a:r>
              <a:rPr lang="en-US" sz="4800" b="1" dirty="0">
                <a:latin typeface="Alef" panose="00000500000000000000" pitchFamily="2" charset="-79"/>
                <a:cs typeface="Alef" panose="00000500000000000000" pitchFamily="2" charset="-79"/>
              </a:rPr>
              <a:t>Beyond dichotomous inference</a:t>
            </a:r>
            <a:br>
              <a:rPr lang="en-US" sz="4800" b="1" dirty="0">
                <a:latin typeface="Alef" panose="00000500000000000000" pitchFamily="2" charset="-79"/>
                <a:cs typeface="Alef" panose="00000500000000000000" pitchFamily="2" charset="-79"/>
              </a:rPr>
            </a:br>
            <a:r>
              <a:rPr lang="en-US" sz="2800" dirty="0">
                <a:latin typeface="Alef" panose="00000500000000000000" pitchFamily="2" charset="-79"/>
                <a:cs typeface="Alef" panose="00000500000000000000" pitchFamily="2" charset="-79"/>
              </a:rPr>
              <a:t>Confidence intervals</a:t>
            </a:r>
            <a:br>
              <a:rPr lang="en-US" sz="2800" dirty="0">
                <a:latin typeface="Alef" panose="00000500000000000000" pitchFamily="2" charset="-79"/>
                <a:cs typeface="Alef" panose="00000500000000000000" pitchFamily="2" charset="-79"/>
              </a:rPr>
            </a:br>
            <a:r>
              <a:rPr lang="en-US" sz="2800" dirty="0">
                <a:latin typeface="Alef" panose="00000500000000000000" pitchFamily="2" charset="-79"/>
                <a:cs typeface="Alef" panose="00000500000000000000" pitchFamily="2" charset="-79"/>
              </a:rPr>
              <a:t>Effect size estimates</a:t>
            </a:r>
            <a:br>
              <a:rPr lang="en-US" sz="2800" dirty="0">
                <a:latin typeface="Alef" panose="00000500000000000000" pitchFamily="2" charset="-79"/>
                <a:cs typeface="Alef" panose="00000500000000000000" pitchFamily="2" charset="-79"/>
              </a:rPr>
            </a:br>
            <a:br>
              <a:rPr lang="en-US" sz="2800" dirty="0">
                <a:latin typeface="Alef" panose="00000500000000000000" pitchFamily="2" charset="-79"/>
                <a:cs typeface="Alef" panose="00000500000000000000" pitchFamily="2" charset="-79"/>
              </a:rPr>
            </a:br>
            <a:r>
              <a:rPr lang="en-US" sz="2800" dirty="0">
                <a:latin typeface="Alef" panose="00000500000000000000" pitchFamily="2" charset="-79"/>
                <a:cs typeface="Alef" panose="00000500000000000000" pitchFamily="2" charset="-79"/>
              </a:rPr>
              <a:t>Aka, “the new statistics”</a:t>
            </a:r>
            <a:endParaRPr lang="he-IL" sz="4800" dirty="0">
              <a:latin typeface="Alef" panose="00000500000000000000" pitchFamily="2" charset="-79"/>
              <a:cs typeface="Alef" panose="00000500000000000000" pitchFamily="2" charset="-79"/>
            </a:endParaRPr>
          </a:p>
        </p:txBody>
      </p:sp>
    </p:spTree>
    <p:extLst>
      <p:ext uri="{BB962C8B-B14F-4D97-AF65-F5344CB8AC3E}">
        <p14:creationId xmlns:p14="http://schemas.microsoft.com/office/powerpoint/2010/main" val="846934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FCAB3-919A-399C-EFE9-36FDB7750EE6}"/>
              </a:ext>
            </a:extLst>
          </p:cNvPr>
          <p:cNvSpPr>
            <a:spLocks noGrp="1"/>
          </p:cNvSpPr>
          <p:nvPr>
            <p:ph type="title"/>
          </p:nvPr>
        </p:nvSpPr>
        <p:spPr/>
        <p:txBody>
          <a:bodyPr>
            <a:normAutofit/>
          </a:bodyPr>
          <a:lstStyle/>
          <a:p>
            <a:pPr algn="ctr" rtl="0"/>
            <a:r>
              <a:rPr lang="en-US" sz="4800" b="1" dirty="0">
                <a:latin typeface="Alef" panose="00000500000000000000" pitchFamily="2" charset="-79"/>
                <a:cs typeface="Alef" panose="00000500000000000000" pitchFamily="2" charset="-79"/>
              </a:rPr>
              <a:t>Inference Errors</a:t>
            </a:r>
            <a:br>
              <a:rPr lang="en-US" sz="4800" b="1" dirty="0">
                <a:latin typeface="Alef" panose="00000500000000000000" pitchFamily="2" charset="-79"/>
                <a:cs typeface="Alef" panose="00000500000000000000" pitchFamily="2" charset="-79"/>
              </a:rPr>
            </a:br>
            <a:r>
              <a:rPr lang="en-US" sz="3200" dirty="0">
                <a:latin typeface="Alef" panose="00000500000000000000" pitchFamily="2" charset="-79"/>
                <a:cs typeface="Alef" panose="00000500000000000000" pitchFamily="2" charset="-79"/>
              </a:rPr>
              <a:t>Type I &amp; Type II errors</a:t>
            </a:r>
            <a:endParaRPr lang="he-IL" sz="4800" dirty="0">
              <a:latin typeface="Alef" panose="00000500000000000000" pitchFamily="2" charset="-79"/>
              <a:cs typeface="Alef" panose="00000500000000000000" pitchFamily="2" charset="-79"/>
            </a:endParaRPr>
          </a:p>
        </p:txBody>
      </p:sp>
    </p:spTree>
    <p:extLst>
      <p:ext uri="{BB962C8B-B14F-4D97-AF65-F5344CB8AC3E}">
        <p14:creationId xmlns:p14="http://schemas.microsoft.com/office/powerpoint/2010/main" val="35147825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D55BD71-DF74-706A-B5FE-3AD1E03F15F9}"/>
              </a:ext>
            </a:extLst>
          </p:cNvPr>
          <p:cNvSpPr>
            <a:spLocks noGrp="1"/>
          </p:cNvSpPr>
          <p:nvPr>
            <p:ph type="title"/>
          </p:nvPr>
        </p:nvSpPr>
        <p:spPr>
          <a:xfrm>
            <a:off x="293297" y="0"/>
            <a:ext cx="11566193" cy="1162050"/>
          </a:xfrm>
        </p:spPr>
        <p:txBody>
          <a:bodyPr>
            <a:normAutofit/>
          </a:bodyPr>
          <a:lstStyle/>
          <a:p>
            <a:pPr algn="l" rtl="0"/>
            <a:r>
              <a:rPr lang="en-US" sz="3600" dirty="0">
                <a:latin typeface="Alef" panose="00000500000000000000" pitchFamily="2" charset="-79"/>
                <a:cs typeface="Alef" panose="00000500000000000000" pitchFamily="2" charset="-79"/>
              </a:rPr>
              <a:t>NHST is inherently dichotomous </a:t>
            </a:r>
            <a:endParaRPr lang="he-IL" sz="3600" dirty="0">
              <a:latin typeface="Alef" panose="00000500000000000000" pitchFamily="2" charset="-79"/>
              <a:cs typeface="Alef" panose="00000500000000000000" pitchFamily="2" charset="-79"/>
            </a:endParaRPr>
          </a:p>
        </p:txBody>
      </p:sp>
      <p:sp>
        <p:nvSpPr>
          <p:cNvPr id="19" name="Content Placeholder 2">
            <a:extLst>
              <a:ext uri="{FF2B5EF4-FFF2-40B4-BE49-F238E27FC236}">
                <a16:creationId xmlns:a16="http://schemas.microsoft.com/office/drawing/2014/main" id="{6953C937-5236-FD3A-4300-3EF8952CAB77}"/>
              </a:ext>
            </a:extLst>
          </p:cNvPr>
          <p:cNvSpPr>
            <a:spLocks noGrp="1"/>
          </p:cNvSpPr>
          <p:nvPr>
            <p:ph idx="1"/>
          </p:nvPr>
        </p:nvSpPr>
        <p:spPr>
          <a:xfrm>
            <a:off x="332510" y="1076324"/>
            <a:ext cx="11642239" cy="5726497"/>
          </a:xfrm>
        </p:spPr>
        <p:txBody>
          <a:bodyPr>
            <a:normAutofit fontScale="77500" lnSpcReduction="20000"/>
          </a:bodyPr>
          <a:lstStyle/>
          <a:p>
            <a:pPr marL="0" indent="0" algn="l" rtl="0">
              <a:lnSpc>
                <a:spcPct val="100000"/>
              </a:lnSpc>
              <a:spcBef>
                <a:spcPts val="200"/>
              </a:spcBef>
              <a:spcAft>
                <a:spcPts val="200"/>
              </a:spcAft>
              <a:buNone/>
            </a:pPr>
            <a:r>
              <a:rPr lang="en-US" sz="2400" dirty="0">
                <a:latin typeface="Alef" panose="00000500000000000000" pitchFamily="2" charset="-79"/>
                <a:ea typeface="Cambria Math" panose="02040503050406030204" pitchFamily="18" charset="0"/>
                <a:cs typeface="Alef" panose="00000500000000000000" pitchFamily="2" charset="-79"/>
              </a:rPr>
              <a:t>In typical NHST usage, we derive a </a:t>
            </a:r>
            <a:r>
              <a:rPr lang="en-US" sz="2400" b="1" dirty="0">
                <a:latin typeface="Alef" panose="00000500000000000000" pitchFamily="2" charset="-79"/>
                <a:ea typeface="Cambria Math" panose="02040503050406030204" pitchFamily="18" charset="0"/>
                <a:cs typeface="Alef" panose="00000500000000000000" pitchFamily="2" charset="-79"/>
              </a:rPr>
              <a:t>binary decision </a:t>
            </a:r>
            <a:r>
              <a:rPr lang="en-US" sz="2400" dirty="0">
                <a:latin typeface="Alef" panose="00000500000000000000" pitchFamily="2" charset="-79"/>
                <a:ea typeface="Cambria Math" panose="02040503050406030204" pitchFamily="18" charset="0"/>
                <a:cs typeface="Alef" panose="00000500000000000000" pitchFamily="2" charset="-79"/>
              </a:rPr>
              <a:t>from </a:t>
            </a:r>
            <a:r>
              <a:rPr lang="en-US" sz="2400" b="1" dirty="0">
                <a:latin typeface="Alef" panose="00000500000000000000" pitchFamily="2" charset="-79"/>
                <a:ea typeface="Cambria Math" panose="02040503050406030204" pitchFamily="18" charset="0"/>
                <a:cs typeface="Alef" panose="00000500000000000000" pitchFamily="2" charset="-79"/>
              </a:rPr>
              <a:t>continuous data</a:t>
            </a:r>
            <a:r>
              <a:rPr lang="en-US" sz="2400" dirty="0">
                <a:latin typeface="Alef" panose="00000500000000000000" pitchFamily="2" charset="-79"/>
                <a:ea typeface="Cambria Math" panose="02040503050406030204" pitchFamily="18" charset="0"/>
                <a:cs typeface="Alef" panose="00000500000000000000" pitchFamily="2" charset="-79"/>
              </a:rPr>
              <a:t>.</a:t>
            </a:r>
          </a:p>
          <a:p>
            <a:pPr marL="457200" lvl="1" indent="0" algn="l" rtl="0">
              <a:lnSpc>
                <a:spcPct val="100000"/>
              </a:lnSpc>
              <a:spcBef>
                <a:spcPts val="200"/>
              </a:spcBef>
              <a:spcAft>
                <a:spcPts val="200"/>
              </a:spcAft>
              <a:buNone/>
            </a:pPr>
            <a:endParaRPr lang="en-US" sz="2400" dirty="0">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None/>
            </a:pPr>
            <a:r>
              <a:rPr lang="en-US" sz="2400" dirty="0">
                <a:latin typeface="Alef" panose="00000500000000000000" pitchFamily="2" charset="-79"/>
                <a:ea typeface="Cambria Math" panose="02040503050406030204" pitchFamily="18" charset="0"/>
                <a:cs typeface="Alef" panose="00000500000000000000" pitchFamily="2" charset="-79"/>
              </a:rPr>
              <a:t>There is </a:t>
            </a:r>
            <a:r>
              <a:rPr lang="en-US" sz="2400" b="1" dirty="0">
                <a:latin typeface="Alef" panose="00000500000000000000" pitchFamily="2" charset="-79"/>
                <a:ea typeface="Cambria Math" panose="02040503050406030204" pitchFamily="18" charset="0"/>
                <a:cs typeface="Alef" panose="00000500000000000000" pitchFamily="2" charset="-79"/>
              </a:rPr>
              <a:t>clear appeal to binary decisions</a:t>
            </a:r>
            <a:r>
              <a:rPr lang="en-US" sz="2400" dirty="0">
                <a:latin typeface="Alef" panose="00000500000000000000" pitchFamily="2" charset="-79"/>
                <a:ea typeface="Cambria Math" panose="02040503050406030204" pitchFamily="18" charset="0"/>
                <a:cs typeface="Alef" panose="00000500000000000000" pitchFamily="2" charset="-79"/>
              </a:rPr>
              <a:t>: Often we want to get a clear yes/no answer (do we have evidence for an efficient treatment? Is there a difference between groups? Did our manipulation work?)</a:t>
            </a:r>
          </a:p>
          <a:p>
            <a:pPr marL="0" indent="0" algn="l" rtl="0">
              <a:lnSpc>
                <a:spcPct val="100000"/>
              </a:lnSpc>
              <a:spcBef>
                <a:spcPts val="200"/>
              </a:spcBef>
              <a:spcAft>
                <a:spcPts val="200"/>
              </a:spcAft>
              <a:buNone/>
            </a:pPr>
            <a:endParaRPr lang="en-US" sz="2400" dirty="0">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None/>
            </a:pPr>
            <a:r>
              <a:rPr lang="en-US" sz="2400" dirty="0">
                <a:latin typeface="Alef" panose="00000500000000000000" pitchFamily="2" charset="-79"/>
                <a:ea typeface="Cambria Math" panose="02040503050406030204" pitchFamily="18" charset="0"/>
                <a:cs typeface="Alef" panose="00000500000000000000" pitchFamily="2" charset="-79"/>
              </a:rPr>
              <a:t>But </a:t>
            </a:r>
            <a:r>
              <a:rPr lang="en-US" sz="2400" b="1" dirty="0">
                <a:latin typeface="Alef" panose="00000500000000000000" pitchFamily="2" charset="-79"/>
                <a:ea typeface="Cambria Math" panose="02040503050406030204" pitchFamily="18" charset="0"/>
                <a:cs typeface="Alef" panose="00000500000000000000" pitchFamily="2" charset="-79"/>
              </a:rPr>
              <a:t>there are also clear disadvantages </a:t>
            </a:r>
            <a:r>
              <a:rPr lang="en-US" sz="2400" dirty="0">
                <a:latin typeface="Alef" panose="00000500000000000000" pitchFamily="2" charset="-79"/>
                <a:ea typeface="Cambria Math" panose="02040503050406030204" pitchFamily="18" charset="0"/>
                <a:cs typeface="Alef" panose="00000500000000000000" pitchFamily="2" charset="-79"/>
              </a:rPr>
              <a:t>to binary decisions:</a:t>
            </a:r>
          </a:p>
          <a:p>
            <a:pPr algn="l" rtl="0">
              <a:lnSpc>
                <a:spcPct val="100000"/>
              </a:lnSpc>
              <a:spcBef>
                <a:spcPts val="200"/>
              </a:spcBef>
              <a:spcAft>
                <a:spcPts val="200"/>
              </a:spcAft>
            </a:pPr>
            <a:r>
              <a:rPr lang="en-US" sz="2300" dirty="0">
                <a:latin typeface="Alef" panose="00000500000000000000" pitchFamily="2" charset="-79"/>
                <a:ea typeface="Cambria Math" panose="02040503050406030204" pitchFamily="18" charset="0"/>
                <a:cs typeface="Alef" panose="00000500000000000000" pitchFamily="2" charset="-79"/>
              </a:rPr>
              <a:t>It “prompts us to see the </a:t>
            </a:r>
            <a:r>
              <a:rPr lang="en-US" sz="2300" b="1" dirty="0">
                <a:latin typeface="Alef" panose="00000500000000000000" pitchFamily="2" charset="-79"/>
                <a:ea typeface="Cambria Math" panose="02040503050406030204" pitchFamily="18" charset="0"/>
                <a:cs typeface="Alef" panose="00000500000000000000" pitchFamily="2" charset="-79"/>
              </a:rPr>
              <a:t>world as black and white</a:t>
            </a:r>
            <a:r>
              <a:rPr lang="en-US" sz="2300" dirty="0">
                <a:latin typeface="Alef" panose="00000500000000000000" pitchFamily="2" charset="-79"/>
                <a:ea typeface="Cambria Math" panose="02040503050406030204" pitchFamily="18" charset="0"/>
                <a:cs typeface="Alef" panose="00000500000000000000" pitchFamily="2" charset="-79"/>
              </a:rPr>
              <a:t>” (Kline, 2003)</a:t>
            </a:r>
          </a:p>
          <a:p>
            <a:pPr algn="l" rtl="0">
              <a:lnSpc>
                <a:spcPct val="100000"/>
              </a:lnSpc>
              <a:spcBef>
                <a:spcPts val="200"/>
              </a:spcBef>
              <a:spcAft>
                <a:spcPts val="200"/>
              </a:spcAft>
            </a:pPr>
            <a:r>
              <a:rPr lang="en-US" sz="2300" dirty="0">
                <a:latin typeface="Alef" panose="00000500000000000000" pitchFamily="2" charset="-79"/>
                <a:ea typeface="Cambria Math" panose="02040503050406030204" pitchFamily="18" charset="0"/>
                <a:cs typeface="Alef" panose="00000500000000000000" pitchFamily="2" charset="-79"/>
              </a:rPr>
              <a:t>Gives us “a sense of false clarity” (van </a:t>
            </a:r>
            <a:r>
              <a:rPr lang="en-US" sz="2300" dirty="0" err="1">
                <a:latin typeface="Alef" panose="00000500000000000000" pitchFamily="2" charset="-79"/>
                <a:ea typeface="Cambria Math" panose="02040503050406030204" pitchFamily="18" charset="0"/>
                <a:cs typeface="Alef" panose="00000500000000000000" pitchFamily="2" charset="-79"/>
              </a:rPr>
              <a:t>Deemter</a:t>
            </a:r>
            <a:r>
              <a:rPr lang="en-US" sz="2300" dirty="0">
                <a:latin typeface="Alef" panose="00000500000000000000" pitchFamily="2" charset="-79"/>
                <a:ea typeface="Cambria Math" panose="02040503050406030204" pitchFamily="18" charset="0"/>
                <a:cs typeface="Alef" panose="00000500000000000000" pitchFamily="2" charset="-79"/>
              </a:rPr>
              <a:t>, 2010), </a:t>
            </a:r>
            <a:r>
              <a:rPr lang="en-US" sz="2300" b="1" dirty="0">
                <a:latin typeface="Alef" panose="00000500000000000000" pitchFamily="2" charset="-79"/>
                <a:ea typeface="Cambria Math" panose="02040503050406030204" pitchFamily="18" charset="0"/>
                <a:cs typeface="Alef" panose="00000500000000000000" pitchFamily="2" charset="-79"/>
              </a:rPr>
              <a:t>ignoring the uncertainty in our data</a:t>
            </a:r>
            <a:r>
              <a:rPr lang="en-US" sz="2300" dirty="0">
                <a:latin typeface="Alef" panose="00000500000000000000" pitchFamily="2" charset="-79"/>
                <a:ea typeface="Cambria Math" panose="02040503050406030204" pitchFamily="18" charset="0"/>
                <a:cs typeface="Alef" panose="00000500000000000000" pitchFamily="2" charset="-79"/>
              </a:rPr>
              <a:t>.</a:t>
            </a:r>
          </a:p>
          <a:p>
            <a:pPr algn="l" rtl="0">
              <a:lnSpc>
                <a:spcPct val="100000"/>
              </a:lnSpc>
              <a:spcBef>
                <a:spcPts val="200"/>
              </a:spcBef>
              <a:spcAft>
                <a:spcPts val="200"/>
              </a:spcAft>
            </a:pPr>
            <a:r>
              <a:rPr lang="en-US" sz="2300" dirty="0">
                <a:latin typeface="Alef" panose="00000500000000000000" pitchFamily="2" charset="-79"/>
                <a:ea typeface="Cambria Math" panose="02040503050406030204" pitchFamily="18" charset="0"/>
                <a:cs typeface="Alef" panose="00000500000000000000" pitchFamily="2" charset="-79"/>
              </a:rPr>
              <a:t>Related to the “file-drawer problem”.</a:t>
            </a:r>
          </a:p>
          <a:p>
            <a:pPr algn="l" rtl="0">
              <a:lnSpc>
                <a:spcPct val="100000"/>
              </a:lnSpc>
              <a:spcBef>
                <a:spcPts val="200"/>
              </a:spcBef>
              <a:spcAft>
                <a:spcPts val="200"/>
              </a:spcAft>
            </a:pPr>
            <a:endParaRPr lang="en-US" sz="2400" dirty="0">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None/>
            </a:pPr>
            <a:r>
              <a:rPr lang="en-US" sz="2400" dirty="0">
                <a:latin typeface="Alef" panose="00000500000000000000" pitchFamily="2" charset="-79"/>
                <a:ea typeface="Cambria Math" panose="02040503050406030204" pitchFamily="18" charset="0"/>
                <a:cs typeface="Alef" panose="00000500000000000000" pitchFamily="2" charset="-79"/>
              </a:rPr>
              <a:t>What should we do? </a:t>
            </a:r>
          </a:p>
          <a:p>
            <a:pPr algn="l" rtl="0">
              <a:lnSpc>
                <a:spcPct val="100000"/>
              </a:lnSpc>
              <a:spcBef>
                <a:spcPts val="200"/>
              </a:spcBef>
              <a:spcAft>
                <a:spcPts val="200"/>
              </a:spcAft>
            </a:pPr>
            <a:r>
              <a:rPr lang="en-US" sz="2300" b="1" dirty="0">
                <a:latin typeface="Alef" panose="00000500000000000000" pitchFamily="2" charset="-79"/>
                <a:ea typeface="Cambria Math" panose="02040503050406030204" pitchFamily="18" charset="0"/>
                <a:cs typeface="Alef" panose="00000500000000000000" pitchFamily="2" charset="-79"/>
              </a:rPr>
              <a:t>Option I:</a:t>
            </a:r>
            <a:r>
              <a:rPr lang="en-US" sz="2300" dirty="0">
                <a:latin typeface="Alef" panose="00000500000000000000" pitchFamily="2" charset="-79"/>
                <a:ea typeface="Cambria Math" panose="02040503050406030204" pitchFamily="18" charset="0"/>
                <a:cs typeface="Alef" panose="00000500000000000000" pitchFamily="2" charset="-79"/>
              </a:rPr>
              <a:t> Drop binary decisions altogether, </a:t>
            </a:r>
            <a:r>
              <a:rPr lang="en-US" sz="2300" i="1" dirty="0">
                <a:latin typeface="Alef" panose="00000500000000000000" pitchFamily="2" charset="-79"/>
                <a:ea typeface="Cambria Math" panose="02040503050406030204" pitchFamily="18" charset="0"/>
                <a:cs typeface="Alef" panose="00000500000000000000" pitchFamily="2" charset="-79"/>
              </a:rPr>
              <a:t>only </a:t>
            </a:r>
            <a:r>
              <a:rPr lang="en-US" sz="2300" dirty="0">
                <a:latin typeface="Alef" panose="00000500000000000000" pitchFamily="2" charset="-79"/>
                <a:ea typeface="Cambria Math" panose="02040503050406030204" pitchFamily="18" charset="0"/>
                <a:cs typeface="Alef" panose="00000500000000000000" pitchFamily="2" charset="-79"/>
              </a:rPr>
              <a:t>draw probabilistic, continuous, decisions.</a:t>
            </a:r>
          </a:p>
          <a:p>
            <a:pPr lvl="1" algn="l" rtl="0">
              <a:lnSpc>
                <a:spcPct val="100000"/>
              </a:lnSpc>
              <a:spcBef>
                <a:spcPts val="200"/>
              </a:spcBef>
              <a:spcAft>
                <a:spcPts val="200"/>
              </a:spcAft>
            </a:pPr>
            <a:r>
              <a:rPr lang="en-US" sz="2000" dirty="0">
                <a:latin typeface="Alef" panose="00000500000000000000" pitchFamily="2" charset="-79"/>
                <a:ea typeface="Cambria Math" panose="02040503050406030204" pitchFamily="18" charset="0"/>
                <a:cs typeface="Alef" panose="00000500000000000000" pitchFamily="2" charset="-79"/>
              </a:rPr>
              <a:t>Proposed by some people; e.g., the influential paper by Cumming, 2014, </a:t>
            </a:r>
            <a:r>
              <a:rPr lang="en-US" sz="2000" dirty="0">
                <a:latin typeface="Alef" panose="00000500000000000000" pitchFamily="2" charset="-79"/>
                <a:ea typeface="Cambria Math" panose="02040503050406030204" pitchFamily="18" charset="0"/>
                <a:cs typeface="Alef" panose="00000500000000000000" pitchFamily="2" charset="-79"/>
                <a:hlinkClick r:id="rId3"/>
              </a:rPr>
              <a:t>here</a:t>
            </a:r>
            <a:r>
              <a:rPr lang="en-US" sz="2000" dirty="0">
                <a:latin typeface="Alef" panose="00000500000000000000" pitchFamily="2" charset="-79"/>
                <a:ea typeface="Cambria Math" panose="02040503050406030204" pitchFamily="18" charset="0"/>
                <a:cs typeface="Alef" panose="00000500000000000000" pitchFamily="2" charset="-79"/>
              </a:rPr>
              <a:t>.</a:t>
            </a:r>
          </a:p>
          <a:p>
            <a:pPr lvl="1" algn="l" rtl="0">
              <a:lnSpc>
                <a:spcPct val="100000"/>
              </a:lnSpc>
              <a:spcBef>
                <a:spcPts val="200"/>
              </a:spcBef>
              <a:spcAft>
                <a:spcPts val="200"/>
              </a:spcAft>
            </a:pPr>
            <a:r>
              <a:rPr lang="en-US" sz="2000" dirty="0">
                <a:latin typeface="Alef" panose="00000500000000000000" pitchFamily="2" charset="-79"/>
                <a:ea typeface="Cambria Math" panose="02040503050406030204" pitchFamily="18" charset="0"/>
                <a:cs typeface="Alef" panose="00000500000000000000" pitchFamily="2" charset="-79"/>
              </a:rPr>
              <a:t>(But may be better within alternative statistical frameworks, e.g., Bayesian; more on that later + next semester).</a:t>
            </a:r>
          </a:p>
          <a:p>
            <a:pPr lvl="1" algn="l" rtl="0">
              <a:lnSpc>
                <a:spcPct val="100000"/>
              </a:lnSpc>
              <a:spcBef>
                <a:spcPts val="200"/>
              </a:spcBef>
              <a:spcAft>
                <a:spcPts val="200"/>
              </a:spcAft>
            </a:pPr>
            <a:endParaRPr lang="en-US" sz="2000" dirty="0">
              <a:latin typeface="Alef" panose="00000500000000000000" pitchFamily="2" charset="-79"/>
              <a:ea typeface="Cambria Math" panose="02040503050406030204" pitchFamily="18" charset="0"/>
              <a:cs typeface="Alef" panose="00000500000000000000" pitchFamily="2" charset="-79"/>
            </a:endParaRPr>
          </a:p>
          <a:p>
            <a:pPr algn="l" rtl="0">
              <a:lnSpc>
                <a:spcPct val="100000"/>
              </a:lnSpc>
              <a:spcBef>
                <a:spcPts val="200"/>
              </a:spcBef>
              <a:spcAft>
                <a:spcPts val="200"/>
              </a:spcAft>
            </a:pPr>
            <a:r>
              <a:rPr lang="en-US" sz="2300" b="1" dirty="0">
                <a:latin typeface="Alef" panose="00000500000000000000" pitchFamily="2" charset="-79"/>
                <a:ea typeface="Cambria Math" panose="02040503050406030204" pitchFamily="18" charset="0"/>
                <a:cs typeface="Alef" panose="00000500000000000000" pitchFamily="2" charset="-79"/>
              </a:rPr>
              <a:t>Option II</a:t>
            </a:r>
            <a:r>
              <a:rPr lang="en-US" sz="2300" dirty="0">
                <a:latin typeface="Alef" panose="00000500000000000000" pitchFamily="2" charset="-79"/>
                <a:ea typeface="Cambria Math" panose="02040503050406030204" pitchFamily="18" charset="0"/>
                <a:cs typeface="Alef" panose="00000500000000000000" pitchFamily="2" charset="-79"/>
              </a:rPr>
              <a:t>: Keep binary decisions, but </a:t>
            </a:r>
            <a:r>
              <a:rPr lang="en-US" sz="2300" b="1" i="1" dirty="0">
                <a:latin typeface="Alef" panose="00000500000000000000" pitchFamily="2" charset="-79"/>
                <a:ea typeface="Cambria Math" panose="02040503050406030204" pitchFamily="18" charset="0"/>
                <a:cs typeface="Alef" panose="00000500000000000000" pitchFamily="2" charset="-79"/>
              </a:rPr>
              <a:t>complement </a:t>
            </a:r>
            <a:r>
              <a:rPr lang="en-US" sz="2300" b="1" dirty="0">
                <a:latin typeface="Alef" panose="00000500000000000000" pitchFamily="2" charset="-79"/>
                <a:ea typeface="Cambria Math" panose="02040503050406030204" pitchFamily="18" charset="0"/>
                <a:cs typeface="Alef" panose="00000500000000000000" pitchFamily="2" charset="-79"/>
              </a:rPr>
              <a:t>it with continuous estimates</a:t>
            </a:r>
            <a:r>
              <a:rPr lang="en-US" sz="2300" dirty="0">
                <a:latin typeface="Alef" panose="00000500000000000000" pitchFamily="2" charset="-79"/>
                <a:ea typeface="Cambria Math" panose="02040503050406030204" pitchFamily="18" charset="0"/>
                <a:cs typeface="Alef" panose="00000500000000000000" pitchFamily="2" charset="-79"/>
              </a:rPr>
              <a:t>. </a:t>
            </a:r>
          </a:p>
          <a:p>
            <a:pPr lvl="1" algn="l" rtl="0">
              <a:lnSpc>
                <a:spcPct val="100000"/>
              </a:lnSpc>
              <a:spcBef>
                <a:spcPts val="200"/>
              </a:spcBef>
              <a:spcAft>
                <a:spcPts val="200"/>
              </a:spcAft>
            </a:pPr>
            <a:r>
              <a:rPr lang="en-US" sz="2000" dirty="0">
                <a:latin typeface="Alef" panose="00000500000000000000" pitchFamily="2" charset="-79"/>
                <a:ea typeface="Cambria Math" panose="02040503050406030204" pitchFamily="18" charset="0"/>
                <a:cs typeface="Alef" panose="00000500000000000000" pitchFamily="2" charset="-79"/>
              </a:rPr>
              <a:t>My opinion: This is what is happening in the field in practice.</a:t>
            </a:r>
          </a:p>
          <a:p>
            <a:pPr lvl="1" algn="l" rtl="0">
              <a:lnSpc>
                <a:spcPct val="100000"/>
              </a:lnSpc>
              <a:spcBef>
                <a:spcPts val="200"/>
              </a:spcBef>
              <a:spcAft>
                <a:spcPts val="200"/>
              </a:spcAft>
            </a:pPr>
            <a:r>
              <a:rPr lang="en-US" sz="2000" dirty="0">
                <a:latin typeface="Alef" panose="00000500000000000000" pitchFamily="2" charset="-79"/>
                <a:ea typeface="Cambria Math" panose="02040503050406030204" pitchFamily="18" charset="0"/>
                <a:cs typeface="Alef" panose="00000500000000000000" pitchFamily="2" charset="-79"/>
              </a:rPr>
              <a:t>Many journals now publish guidelines along these lines: E.g., American Psychological Association (6</a:t>
            </a:r>
            <a:r>
              <a:rPr lang="en-US" sz="2000" baseline="30000" dirty="0">
                <a:latin typeface="Alef" panose="00000500000000000000" pitchFamily="2" charset="-79"/>
                <a:ea typeface="Cambria Math" panose="02040503050406030204" pitchFamily="18" charset="0"/>
                <a:cs typeface="Alef" panose="00000500000000000000" pitchFamily="2" charset="-79"/>
              </a:rPr>
              <a:t>th</a:t>
            </a:r>
            <a:r>
              <a:rPr lang="en-US" sz="2000" dirty="0">
                <a:latin typeface="Alef" panose="00000500000000000000" pitchFamily="2" charset="-79"/>
                <a:ea typeface="Cambria Math" panose="02040503050406030204" pitchFamily="18" charset="0"/>
                <a:cs typeface="Alef" panose="00000500000000000000" pitchFamily="2" charset="-79"/>
              </a:rPr>
              <a:t> version onwards): “</a:t>
            </a:r>
            <a:r>
              <a:rPr lang="en-US" sz="2000" i="1" dirty="0">
                <a:latin typeface="Alef" panose="00000500000000000000" pitchFamily="2" charset="-79"/>
                <a:ea typeface="Cambria Math" panose="02040503050406030204" pitchFamily="18" charset="0"/>
                <a:cs typeface="Alef" panose="00000500000000000000" pitchFamily="2" charset="-79"/>
              </a:rPr>
              <a:t>APA stresses that </a:t>
            </a:r>
            <a:r>
              <a:rPr lang="en-US" sz="2000" b="1" i="1" dirty="0">
                <a:latin typeface="Alef" panose="00000500000000000000" pitchFamily="2" charset="-79"/>
                <a:ea typeface="Cambria Math" panose="02040503050406030204" pitchFamily="18" charset="0"/>
                <a:cs typeface="Alef" panose="00000500000000000000" pitchFamily="2" charset="-79"/>
              </a:rPr>
              <a:t>NHST is but a starting point </a:t>
            </a:r>
            <a:r>
              <a:rPr lang="en-US" sz="2000" i="1" dirty="0">
                <a:latin typeface="Alef" panose="00000500000000000000" pitchFamily="2" charset="-79"/>
                <a:ea typeface="Cambria Math" panose="02040503050406030204" pitchFamily="18" charset="0"/>
                <a:cs typeface="Alef" panose="00000500000000000000" pitchFamily="2" charset="-79"/>
              </a:rPr>
              <a:t>and that additional reporting elements such as </a:t>
            </a:r>
            <a:r>
              <a:rPr lang="en-US" sz="2000" b="1" i="1" dirty="0">
                <a:latin typeface="Alef" panose="00000500000000000000" pitchFamily="2" charset="-79"/>
                <a:ea typeface="Cambria Math" panose="02040503050406030204" pitchFamily="18" charset="0"/>
                <a:cs typeface="Alef" panose="00000500000000000000" pitchFamily="2" charset="-79"/>
              </a:rPr>
              <a:t>effect sizes</a:t>
            </a:r>
            <a:r>
              <a:rPr lang="en-US" sz="2000" i="1" dirty="0">
                <a:latin typeface="Alef" panose="00000500000000000000" pitchFamily="2" charset="-79"/>
                <a:ea typeface="Cambria Math" panose="02040503050406030204" pitchFamily="18" charset="0"/>
                <a:cs typeface="Alef" panose="00000500000000000000" pitchFamily="2" charset="-79"/>
              </a:rPr>
              <a:t>, </a:t>
            </a:r>
            <a:r>
              <a:rPr lang="en-US" sz="2000" b="1" i="1" dirty="0">
                <a:latin typeface="Alef" panose="00000500000000000000" pitchFamily="2" charset="-79"/>
                <a:ea typeface="Cambria Math" panose="02040503050406030204" pitchFamily="18" charset="0"/>
                <a:cs typeface="Alef" panose="00000500000000000000" pitchFamily="2" charset="-79"/>
              </a:rPr>
              <a:t>confidence intervals</a:t>
            </a:r>
            <a:r>
              <a:rPr lang="en-US" sz="2000" i="1" dirty="0">
                <a:latin typeface="Alef" panose="00000500000000000000" pitchFamily="2" charset="-79"/>
                <a:ea typeface="Cambria Math" panose="02040503050406030204" pitchFamily="18" charset="0"/>
                <a:cs typeface="Alef" panose="00000500000000000000" pitchFamily="2" charset="-79"/>
              </a:rPr>
              <a:t>, and </a:t>
            </a:r>
            <a:r>
              <a:rPr lang="en-US" sz="2000" b="1" i="1" dirty="0">
                <a:latin typeface="Alef" panose="00000500000000000000" pitchFamily="2" charset="-79"/>
                <a:ea typeface="Cambria Math" panose="02040503050406030204" pitchFamily="18" charset="0"/>
                <a:cs typeface="Alef" panose="00000500000000000000" pitchFamily="2" charset="-79"/>
              </a:rPr>
              <a:t>extensive description</a:t>
            </a:r>
            <a:r>
              <a:rPr lang="en-US" sz="2000" i="1" dirty="0">
                <a:latin typeface="Alef" panose="00000500000000000000" pitchFamily="2" charset="-79"/>
                <a:ea typeface="Cambria Math" panose="02040503050406030204" pitchFamily="18" charset="0"/>
                <a:cs typeface="Alef" panose="00000500000000000000" pitchFamily="2" charset="-79"/>
              </a:rPr>
              <a:t> are needed</a:t>
            </a:r>
            <a:r>
              <a:rPr lang="en-US" sz="2000" dirty="0">
                <a:latin typeface="Alef" panose="00000500000000000000" pitchFamily="2" charset="-79"/>
                <a:ea typeface="Cambria Math" panose="02040503050406030204" pitchFamily="18" charset="0"/>
                <a:cs typeface="Alef" panose="00000500000000000000" pitchFamily="2" charset="-79"/>
              </a:rPr>
              <a:t>”</a:t>
            </a:r>
          </a:p>
        </p:txBody>
      </p:sp>
    </p:spTree>
    <p:extLst>
      <p:ext uri="{BB962C8B-B14F-4D97-AF65-F5344CB8AC3E}">
        <p14:creationId xmlns:p14="http://schemas.microsoft.com/office/powerpoint/2010/main" val="3029096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xEl>
                                              <p:pRg st="14" end="1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9">
                                            <p:txEl>
                                              <p:pRg st="15" end="1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9">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D55BD71-DF74-706A-B5FE-3AD1E03F15F9}"/>
              </a:ext>
            </a:extLst>
          </p:cNvPr>
          <p:cNvSpPr>
            <a:spLocks noGrp="1"/>
          </p:cNvSpPr>
          <p:nvPr>
            <p:ph type="title"/>
          </p:nvPr>
        </p:nvSpPr>
        <p:spPr>
          <a:xfrm>
            <a:off x="293297" y="0"/>
            <a:ext cx="11566193" cy="1325563"/>
          </a:xfrm>
        </p:spPr>
        <p:txBody>
          <a:bodyPr>
            <a:normAutofit/>
          </a:bodyPr>
          <a:lstStyle/>
          <a:p>
            <a:pPr algn="l" rtl="0"/>
            <a:r>
              <a:rPr lang="en-US" sz="3600" dirty="0">
                <a:latin typeface="Alef" panose="00000500000000000000" pitchFamily="2" charset="-79"/>
                <a:cs typeface="Alef" panose="00000500000000000000" pitchFamily="2" charset="-79"/>
              </a:rPr>
              <a:t>Effect size estimates</a:t>
            </a:r>
            <a:endParaRPr lang="he-IL" sz="3600" dirty="0">
              <a:latin typeface="Alef" panose="00000500000000000000" pitchFamily="2" charset="-79"/>
              <a:cs typeface="Alef" panose="00000500000000000000" pitchFamily="2" charset="-79"/>
            </a:endParaRPr>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6953C937-5236-FD3A-4300-3EF8952CAB77}"/>
                  </a:ext>
                </a:extLst>
              </p:cNvPr>
              <p:cNvSpPr>
                <a:spLocks noGrp="1"/>
              </p:cNvSpPr>
              <p:nvPr>
                <p:ph idx="1"/>
              </p:nvPr>
            </p:nvSpPr>
            <p:spPr>
              <a:xfrm>
                <a:off x="332510" y="1186774"/>
                <a:ext cx="11642239" cy="5397671"/>
              </a:xfrm>
            </p:spPr>
            <p:txBody>
              <a:bodyPr>
                <a:normAutofit lnSpcReduction="10000"/>
              </a:bodyPr>
              <a:lstStyle/>
              <a:p>
                <a:pPr marL="0" indent="0" algn="l" rtl="0">
                  <a:lnSpc>
                    <a:spcPct val="100000"/>
                  </a:lnSpc>
                  <a:spcBef>
                    <a:spcPts val="200"/>
                  </a:spcBef>
                  <a:spcAft>
                    <a:spcPts val="200"/>
                  </a:spcAft>
                  <a:buNone/>
                </a:pPr>
                <a:r>
                  <a:rPr lang="en-US" sz="2400" b="1" dirty="0">
                    <a:latin typeface="Alef" panose="00000500000000000000" pitchFamily="2" charset="-79"/>
                    <a:ea typeface="Cambria Math" panose="02040503050406030204" pitchFamily="18" charset="0"/>
                    <a:cs typeface="Alef" panose="00000500000000000000" pitchFamily="2" charset="-79"/>
                  </a:rPr>
                  <a:t>Population effect size</a:t>
                </a:r>
                <a:r>
                  <a:rPr lang="en-US" sz="2400" dirty="0">
                    <a:latin typeface="Alef" panose="00000500000000000000" pitchFamily="2" charset="-79"/>
                    <a:ea typeface="Cambria Math" panose="02040503050406030204" pitchFamily="18" charset="0"/>
                    <a:cs typeface="Alef" panose="00000500000000000000" pitchFamily="2" charset="-79"/>
                  </a:rPr>
                  <a:t>: The size of the true effect.</a:t>
                </a:r>
              </a:p>
              <a:p>
                <a:pPr lvl="1" algn="l" rtl="0">
                  <a:lnSpc>
                    <a:spcPct val="100000"/>
                  </a:lnSpc>
                  <a:spcBef>
                    <a:spcPts val="200"/>
                  </a:spcBef>
                  <a:spcAft>
                    <a:spcPts val="200"/>
                  </a:spcAft>
                </a:pPr>
                <a:r>
                  <a:rPr lang="en-US" sz="2000" dirty="0">
                    <a:latin typeface="Alef" panose="00000500000000000000" pitchFamily="2" charset="-79"/>
                    <a:ea typeface="Cambria Math" panose="02040503050406030204" pitchFamily="18" charset="0"/>
                    <a:cs typeface="Alef" panose="00000500000000000000" pitchFamily="2" charset="-79"/>
                  </a:rPr>
                  <a:t>E.g., in a </a:t>
                </a:r>
                <a:r>
                  <a:rPr lang="en-US" sz="2000" b="1" dirty="0">
                    <a:latin typeface="Alef" panose="00000500000000000000" pitchFamily="2" charset="-79"/>
                    <a:ea typeface="Cambria Math" panose="02040503050406030204" pitchFamily="18" charset="0"/>
                    <a:cs typeface="Alef" panose="00000500000000000000" pitchFamily="2" charset="-79"/>
                  </a:rPr>
                  <a:t>two-sample</a:t>
                </a:r>
                <a:r>
                  <a:rPr lang="en-US" sz="2000" dirty="0">
                    <a:latin typeface="Alef" panose="00000500000000000000" pitchFamily="2" charset="-79"/>
                    <a:ea typeface="Cambria Math" panose="02040503050406030204" pitchFamily="18" charset="0"/>
                    <a:cs typeface="Alef" panose="00000500000000000000" pitchFamily="2" charset="-79"/>
                  </a:rPr>
                  <a:t> t-test: </a:t>
                </a:r>
                <a:r>
                  <a:rPr lang="en-US" sz="2000" b="1" dirty="0">
                    <a:latin typeface="Alef" panose="00000500000000000000" pitchFamily="2" charset="-79"/>
                    <a:ea typeface="Cambria Math" panose="02040503050406030204" pitchFamily="18" charset="0"/>
                    <a:cs typeface="Alef" panose="00000500000000000000" pitchFamily="2" charset="-79"/>
                  </a:rPr>
                  <a:t>distance between the population means</a:t>
                </a:r>
                <a:r>
                  <a:rPr lang="en-US" sz="2000" dirty="0">
                    <a:latin typeface="Alef" panose="00000500000000000000" pitchFamily="2" charset="-79"/>
                    <a:ea typeface="Cambria Math" panose="02040503050406030204" pitchFamily="18" charset="0"/>
                    <a:cs typeface="Alef" panose="00000500000000000000" pitchFamily="2" charset="-79"/>
                  </a:rPr>
                  <a:t>.</a:t>
                </a:r>
              </a:p>
              <a:p>
                <a:pPr lvl="1" algn="l" rtl="0">
                  <a:lnSpc>
                    <a:spcPct val="100000"/>
                  </a:lnSpc>
                  <a:spcBef>
                    <a:spcPts val="200"/>
                  </a:spcBef>
                  <a:spcAft>
                    <a:spcPts val="200"/>
                  </a:spcAft>
                </a:pPr>
                <a:r>
                  <a:rPr lang="en-US" sz="2000" dirty="0">
                    <a:latin typeface="Alef" panose="00000500000000000000" pitchFamily="2" charset="-79"/>
                    <a:ea typeface="Cambria Math" panose="02040503050406030204" pitchFamily="18" charset="0"/>
                    <a:cs typeface="Alef" panose="00000500000000000000" pitchFamily="2" charset="-79"/>
                  </a:rPr>
                  <a:t>Can be described in ‘raw’ (non-standardized) units: </a:t>
                </a: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Alef" panose="00000500000000000000" pitchFamily="2" charset="-79"/>
                          </a:rPr>
                        </m:ctrlPr>
                      </m:sSubPr>
                      <m:e>
                        <m:r>
                          <a:rPr lang="en-US" sz="2000" i="1" smtClean="0">
                            <a:latin typeface="Cambria Math" panose="02040503050406030204" pitchFamily="18" charset="0"/>
                            <a:ea typeface="Cambria Math" panose="02040503050406030204" pitchFamily="18" charset="0"/>
                            <a:cs typeface="Alef" panose="00000500000000000000" pitchFamily="2" charset="-79"/>
                          </a:rPr>
                          <m:t>𝜇</m:t>
                        </m:r>
                      </m:e>
                      <m:sub>
                        <m:r>
                          <a:rPr lang="en-US" sz="2000" b="0" i="1" smtClean="0">
                            <a:latin typeface="Cambria Math" panose="02040503050406030204" pitchFamily="18" charset="0"/>
                            <a:ea typeface="Cambria Math" panose="02040503050406030204" pitchFamily="18" charset="0"/>
                            <a:cs typeface="Alef" panose="00000500000000000000" pitchFamily="2" charset="-79"/>
                          </a:rPr>
                          <m:t>𝑥</m:t>
                        </m:r>
                      </m:sub>
                    </m:sSub>
                    <m:r>
                      <a:rPr lang="en-US" sz="2000" b="0" i="1" smtClean="0">
                        <a:latin typeface="Cambria Math" panose="02040503050406030204" pitchFamily="18" charset="0"/>
                        <a:ea typeface="Cambria Math" panose="02040503050406030204" pitchFamily="18" charset="0"/>
                        <a:cs typeface="Alef" panose="00000500000000000000" pitchFamily="2" charset="-79"/>
                      </a:rPr>
                      <m:t>−</m:t>
                    </m:r>
                    <m:sSub>
                      <m:sSubPr>
                        <m:ctrlPr>
                          <a:rPr lang="en-US" sz="2000" b="0" i="1" smtClean="0">
                            <a:latin typeface="Cambria Math" panose="02040503050406030204" pitchFamily="18" charset="0"/>
                            <a:ea typeface="Cambria Math" panose="02040503050406030204" pitchFamily="18" charset="0"/>
                            <a:cs typeface="Alef" panose="00000500000000000000" pitchFamily="2" charset="-79"/>
                          </a:rPr>
                        </m:ctrlPr>
                      </m:sSubPr>
                      <m:e>
                        <m:r>
                          <a:rPr lang="en-US" sz="2000" b="0" i="1" smtClean="0">
                            <a:latin typeface="Cambria Math" panose="02040503050406030204" pitchFamily="18" charset="0"/>
                            <a:ea typeface="Cambria Math" panose="02040503050406030204" pitchFamily="18" charset="0"/>
                            <a:cs typeface="Alef" panose="00000500000000000000" pitchFamily="2" charset="-79"/>
                          </a:rPr>
                          <m:t>𝜇</m:t>
                        </m:r>
                      </m:e>
                      <m:sub>
                        <m:r>
                          <a:rPr lang="en-US" sz="2000" b="0" i="1" smtClean="0">
                            <a:latin typeface="Cambria Math" panose="02040503050406030204" pitchFamily="18" charset="0"/>
                            <a:ea typeface="Cambria Math" panose="02040503050406030204" pitchFamily="18" charset="0"/>
                            <a:cs typeface="Alef" panose="00000500000000000000" pitchFamily="2" charset="-79"/>
                          </a:rPr>
                          <m:t>𝑦</m:t>
                        </m:r>
                      </m:sub>
                    </m:sSub>
                  </m:oMath>
                </a14:m>
                <a:endParaRPr lang="en-US" sz="2000" dirty="0">
                  <a:latin typeface="Alef" panose="00000500000000000000" pitchFamily="2" charset="-79"/>
                  <a:ea typeface="Cambria Math" panose="02040503050406030204" pitchFamily="18" charset="0"/>
                  <a:cs typeface="Alef" panose="00000500000000000000" pitchFamily="2" charset="-79"/>
                </a:endParaRPr>
              </a:p>
              <a:p>
                <a:pPr lvl="1" algn="l" rtl="0">
                  <a:lnSpc>
                    <a:spcPct val="100000"/>
                  </a:lnSpc>
                  <a:spcBef>
                    <a:spcPts val="200"/>
                  </a:spcBef>
                  <a:spcAft>
                    <a:spcPts val="200"/>
                  </a:spcAft>
                </a:pPr>
                <a:r>
                  <a:rPr lang="en-US" sz="2000" dirty="0">
                    <a:latin typeface="Alef" panose="00000500000000000000" pitchFamily="2" charset="-79"/>
                    <a:ea typeface="Cambria Math" panose="02040503050406030204" pitchFamily="18" charset="0"/>
                    <a:cs typeface="Alef" panose="00000500000000000000" pitchFamily="2" charset="-79"/>
                  </a:rPr>
                  <a:t>Or in standardized units: </a:t>
                </a:r>
                <a14:m>
                  <m:oMath xmlns:m="http://schemas.openxmlformats.org/officeDocument/2006/math">
                    <m:f>
                      <m:fPr>
                        <m:ctrlPr>
                          <a:rPr lang="en-US" sz="2000" i="1" smtClean="0">
                            <a:latin typeface="Cambria Math" panose="02040503050406030204" pitchFamily="18" charset="0"/>
                            <a:ea typeface="Cambria Math" panose="02040503050406030204" pitchFamily="18" charset="0"/>
                            <a:cs typeface="Alef" panose="00000500000000000000" pitchFamily="2" charset="-79"/>
                          </a:rPr>
                        </m:ctrlPr>
                      </m:fPr>
                      <m:num>
                        <m:sSub>
                          <m:sSubPr>
                            <m:ctrlPr>
                              <a:rPr lang="en-US" sz="2000" i="1">
                                <a:latin typeface="Cambria Math" panose="02040503050406030204" pitchFamily="18" charset="0"/>
                                <a:ea typeface="Cambria Math" panose="02040503050406030204" pitchFamily="18" charset="0"/>
                                <a:cs typeface="Alef" panose="00000500000000000000" pitchFamily="2" charset="-79"/>
                              </a:rPr>
                            </m:ctrlPr>
                          </m:sSubPr>
                          <m:e>
                            <m:r>
                              <a:rPr lang="en-US" sz="2000" i="1">
                                <a:latin typeface="Cambria Math" panose="02040503050406030204" pitchFamily="18" charset="0"/>
                                <a:ea typeface="Cambria Math" panose="02040503050406030204" pitchFamily="18" charset="0"/>
                                <a:cs typeface="Alef" panose="00000500000000000000" pitchFamily="2" charset="-79"/>
                              </a:rPr>
                              <m:t>𝜇</m:t>
                            </m:r>
                          </m:e>
                          <m:sub>
                            <m:r>
                              <a:rPr lang="en-US" sz="2000" i="1">
                                <a:latin typeface="Cambria Math" panose="02040503050406030204" pitchFamily="18" charset="0"/>
                                <a:ea typeface="Cambria Math" panose="02040503050406030204" pitchFamily="18" charset="0"/>
                                <a:cs typeface="Alef" panose="00000500000000000000" pitchFamily="2" charset="-79"/>
                              </a:rPr>
                              <m:t>𝑥</m:t>
                            </m:r>
                          </m:sub>
                        </m:sSub>
                        <m:r>
                          <a:rPr lang="en-US" sz="2000" i="1">
                            <a:latin typeface="Cambria Math" panose="02040503050406030204" pitchFamily="18" charset="0"/>
                            <a:ea typeface="Cambria Math" panose="02040503050406030204" pitchFamily="18" charset="0"/>
                            <a:cs typeface="Alef" panose="00000500000000000000" pitchFamily="2" charset="-79"/>
                          </a:rPr>
                          <m:t>−</m:t>
                        </m:r>
                        <m:sSub>
                          <m:sSubPr>
                            <m:ctrlPr>
                              <a:rPr lang="en-US" sz="2000" i="1">
                                <a:latin typeface="Cambria Math" panose="02040503050406030204" pitchFamily="18" charset="0"/>
                                <a:ea typeface="Cambria Math" panose="02040503050406030204" pitchFamily="18" charset="0"/>
                                <a:cs typeface="Alef" panose="00000500000000000000" pitchFamily="2" charset="-79"/>
                              </a:rPr>
                            </m:ctrlPr>
                          </m:sSubPr>
                          <m:e>
                            <m:r>
                              <a:rPr lang="en-US" sz="2000" i="1">
                                <a:latin typeface="Cambria Math" panose="02040503050406030204" pitchFamily="18" charset="0"/>
                                <a:ea typeface="Cambria Math" panose="02040503050406030204" pitchFamily="18" charset="0"/>
                                <a:cs typeface="Alef" panose="00000500000000000000" pitchFamily="2" charset="-79"/>
                              </a:rPr>
                              <m:t>𝜇</m:t>
                            </m:r>
                          </m:e>
                          <m:sub>
                            <m:r>
                              <a:rPr lang="en-US" sz="2000" i="1">
                                <a:latin typeface="Cambria Math" panose="02040503050406030204" pitchFamily="18" charset="0"/>
                                <a:ea typeface="Cambria Math" panose="02040503050406030204" pitchFamily="18" charset="0"/>
                                <a:cs typeface="Alef" panose="00000500000000000000" pitchFamily="2" charset="-79"/>
                              </a:rPr>
                              <m:t>𝑦</m:t>
                            </m:r>
                          </m:sub>
                        </m:sSub>
                      </m:num>
                      <m:den>
                        <m:r>
                          <a:rPr lang="en-US" sz="2000" i="1" smtClean="0">
                            <a:latin typeface="Cambria Math" panose="02040503050406030204" pitchFamily="18" charset="0"/>
                            <a:ea typeface="Cambria Math" panose="02040503050406030204" pitchFamily="18" charset="0"/>
                            <a:cs typeface="Alef" panose="00000500000000000000" pitchFamily="2" charset="-79"/>
                          </a:rPr>
                          <m:t>𝜎</m:t>
                        </m:r>
                      </m:den>
                    </m:f>
                  </m:oMath>
                </a14:m>
                <a:r>
                  <a:rPr lang="en-US" sz="2000" dirty="0">
                    <a:latin typeface="Alef" panose="00000500000000000000" pitchFamily="2" charset="-79"/>
                    <a:ea typeface="Cambria Math" panose="02040503050406030204" pitchFamily="18" charset="0"/>
                    <a:cs typeface="Alef" panose="00000500000000000000" pitchFamily="2" charset="-79"/>
                  </a:rPr>
                  <a:t>  (i.e., population effect size expressed in SDs)</a:t>
                </a:r>
              </a:p>
              <a:p>
                <a:pPr lvl="2" algn="l" rtl="0">
                  <a:lnSpc>
                    <a:spcPct val="100000"/>
                  </a:lnSpc>
                  <a:spcBef>
                    <a:spcPts val="200"/>
                  </a:spcBef>
                  <a:spcAft>
                    <a:spcPts val="200"/>
                  </a:spcAft>
                </a:pPr>
                <a:r>
                  <a:rPr lang="en-US" sz="1600" dirty="0">
                    <a:latin typeface="Alef" panose="00000500000000000000" pitchFamily="2" charset="-79"/>
                    <a:ea typeface="Cambria Math" panose="02040503050406030204" pitchFamily="18" charset="0"/>
                    <a:cs typeface="Alef" panose="00000500000000000000" pitchFamily="2" charset="-79"/>
                  </a:rPr>
                  <a:t>Population </a:t>
                </a:r>
                <a:r>
                  <a:rPr lang="en-US" sz="1600" b="1" dirty="0">
                    <a:latin typeface="Alef" panose="00000500000000000000" pitchFamily="2" charset="-79"/>
                    <a:ea typeface="Cambria Math" panose="02040503050406030204" pitchFamily="18" charset="0"/>
                    <a:cs typeface="Alef" panose="00000500000000000000" pitchFamily="2" charset="-79"/>
                  </a:rPr>
                  <a:t>Cohen’s </a:t>
                </a:r>
                <a14:m>
                  <m:oMath xmlns:m="http://schemas.openxmlformats.org/officeDocument/2006/math">
                    <m:r>
                      <a:rPr lang="en-US" sz="1600" b="1" i="1" dirty="0" smtClean="0">
                        <a:latin typeface="Cambria Math" panose="02040503050406030204" pitchFamily="18" charset="0"/>
                        <a:ea typeface="Cambria Math" panose="02040503050406030204" pitchFamily="18" charset="0"/>
                        <a:cs typeface="Alef" panose="00000500000000000000" pitchFamily="2" charset="-79"/>
                      </a:rPr>
                      <m:t>𝜹</m:t>
                    </m:r>
                  </m:oMath>
                </a14:m>
                <a:endParaRPr lang="en-US" sz="1600" b="1" dirty="0">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None/>
                </a:pPr>
                <a:endParaRPr lang="en-US" sz="2400" dirty="0">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None/>
                </a:pPr>
                <a:r>
                  <a:rPr lang="en-US" sz="2400" dirty="0">
                    <a:latin typeface="Alef" panose="00000500000000000000" pitchFamily="2" charset="-79"/>
                    <a:ea typeface="Cambria Math" panose="02040503050406030204" pitchFamily="18" charset="0"/>
                    <a:cs typeface="Alef" panose="00000500000000000000" pitchFamily="2" charset="-79"/>
                  </a:rPr>
                  <a:t>An </a:t>
                </a:r>
                <a:r>
                  <a:rPr lang="en-US" sz="2400" b="1" dirty="0">
                    <a:latin typeface="Alef" panose="00000500000000000000" pitchFamily="2" charset="-79"/>
                    <a:ea typeface="Cambria Math" panose="02040503050406030204" pitchFamily="18" charset="0"/>
                    <a:cs typeface="Alef" panose="00000500000000000000" pitchFamily="2" charset="-79"/>
                  </a:rPr>
                  <a:t>effect size estimate</a:t>
                </a:r>
                <a:r>
                  <a:rPr lang="en-US" sz="2400" dirty="0">
                    <a:latin typeface="Alef" panose="00000500000000000000" pitchFamily="2" charset="-79"/>
                    <a:ea typeface="Cambria Math" panose="02040503050406030204" pitchFamily="18" charset="0"/>
                    <a:cs typeface="Alef" panose="00000500000000000000" pitchFamily="2" charset="-79"/>
                  </a:rPr>
                  <a:t> simply estimates the population effect size.</a:t>
                </a:r>
              </a:p>
              <a:p>
                <a:pPr lvl="1" algn="l" rtl="0">
                  <a:lnSpc>
                    <a:spcPct val="110000"/>
                  </a:lnSpc>
                  <a:spcBef>
                    <a:spcPts val="200"/>
                  </a:spcBef>
                  <a:spcAft>
                    <a:spcPts val="200"/>
                  </a:spcAft>
                </a:pPr>
                <a:r>
                  <a:rPr lang="en-US" sz="2000" dirty="0">
                    <a:latin typeface="Alef" panose="00000500000000000000" pitchFamily="2" charset="-79"/>
                    <a:ea typeface="Cambria Math" panose="02040503050406030204" pitchFamily="18" charset="0"/>
                    <a:cs typeface="Alef" panose="00000500000000000000" pitchFamily="2" charset="-79"/>
                  </a:rPr>
                  <a:t>E.g., estimate of raw effect size (</a:t>
                </a:r>
                <a14:m>
                  <m:oMath xmlns:m="http://schemas.openxmlformats.org/officeDocument/2006/math">
                    <m:sSub>
                      <m:sSubPr>
                        <m:ctrlPr>
                          <a:rPr lang="en-US" sz="2000" i="1">
                            <a:latin typeface="Cambria Math" panose="02040503050406030204" pitchFamily="18" charset="0"/>
                            <a:ea typeface="Cambria Math" panose="02040503050406030204" pitchFamily="18" charset="0"/>
                            <a:cs typeface="Alef" panose="00000500000000000000" pitchFamily="2" charset="-79"/>
                          </a:rPr>
                        </m:ctrlPr>
                      </m:sSubPr>
                      <m:e>
                        <m:r>
                          <a:rPr lang="en-US" sz="2000" i="1">
                            <a:latin typeface="Cambria Math" panose="02040503050406030204" pitchFamily="18" charset="0"/>
                            <a:ea typeface="Cambria Math" panose="02040503050406030204" pitchFamily="18" charset="0"/>
                            <a:cs typeface="Alef" panose="00000500000000000000" pitchFamily="2" charset="-79"/>
                          </a:rPr>
                          <m:t>𝜇</m:t>
                        </m:r>
                      </m:e>
                      <m:sub>
                        <m:r>
                          <a:rPr lang="en-US" sz="2000" i="1">
                            <a:latin typeface="Cambria Math" panose="02040503050406030204" pitchFamily="18" charset="0"/>
                            <a:ea typeface="Cambria Math" panose="02040503050406030204" pitchFamily="18" charset="0"/>
                            <a:cs typeface="Alef" panose="00000500000000000000" pitchFamily="2" charset="-79"/>
                          </a:rPr>
                          <m:t>𝑥</m:t>
                        </m:r>
                      </m:sub>
                    </m:sSub>
                    <m:r>
                      <a:rPr lang="en-US" sz="2000" i="1">
                        <a:latin typeface="Cambria Math" panose="02040503050406030204" pitchFamily="18" charset="0"/>
                        <a:ea typeface="Cambria Math" panose="02040503050406030204" pitchFamily="18" charset="0"/>
                        <a:cs typeface="Alef" panose="00000500000000000000" pitchFamily="2" charset="-79"/>
                      </a:rPr>
                      <m:t>−</m:t>
                    </m:r>
                    <m:sSub>
                      <m:sSubPr>
                        <m:ctrlPr>
                          <a:rPr lang="en-US" sz="2000" i="1">
                            <a:latin typeface="Cambria Math" panose="02040503050406030204" pitchFamily="18" charset="0"/>
                            <a:ea typeface="Cambria Math" panose="02040503050406030204" pitchFamily="18" charset="0"/>
                            <a:cs typeface="Alef" panose="00000500000000000000" pitchFamily="2" charset="-79"/>
                          </a:rPr>
                        </m:ctrlPr>
                      </m:sSubPr>
                      <m:e>
                        <m:r>
                          <a:rPr lang="en-US" sz="2000" i="1">
                            <a:latin typeface="Cambria Math" panose="02040503050406030204" pitchFamily="18" charset="0"/>
                            <a:ea typeface="Cambria Math" panose="02040503050406030204" pitchFamily="18" charset="0"/>
                            <a:cs typeface="Alef" panose="00000500000000000000" pitchFamily="2" charset="-79"/>
                          </a:rPr>
                          <m:t>𝜇</m:t>
                        </m:r>
                      </m:e>
                      <m:sub>
                        <m:r>
                          <a:rPr lang="en-US" sz="2000" i="1">
                            <a:latin typeface="Cambria Math" panose="02040503050406030204" pitchFamily="18" charset="0"/>
                            <a:ea typeface="Cambria Math" panose="02040503050406030204" pitchFamily="18" charset="0"/>
                            <a:cs typeface="Alef" panose="00000500000000000000" pitchFamily="2" charset="-79"/>
                          </a:rPr>
                          <m:t>𝑦</m:t>
                        </m:r>
                      </m:sub>
                    </m:sSub>
                  </m:oMath>
                </a14:m>
                <a:r>
                  <a:rPr lang="en-US" sz="2000" dirty="0">
                    <a:latin typeface="Alef" panose="00000500000000000000" pitchFamily="2" charset="-79"/>
                    <a:ea typeface="Cambria Math" panose="02040503050406030204" pitchFamily="18" charset="0"/>
                    <a:cs typeface="Alef" panose="00000500000000000000" pitchFamily="2" charset="-79"/>
                  </a:rPr>
                  <a:t>) is </a:t>
                </a:r>
                <a14:m>
                  <m:oMath xmlns:m="http://schemas.openxmlformats.org/officeDocument/2006/math">
                    <m:acc>
                      <m:accPr>
                        <m:chr m:val="̅"/>
                        <m:ctrlPr>
                          <a:rPr lang="en-US" sz="2000" b="1" i="1" smtClean="0">
                            <a:latin typeface="Cambria Math" panose="02040503050406030204" pitchFamily="18" charset="0"/>
                            <a:ea typeface="Cambria Math" panose="02040503050406030204" pitchFamily="18" charset="0"/>
                            <a:cs typeface="Alef" panose="00000500000000000000" pitchFamily="2" charset="-79"/>
                          </a:rPr>
                        </m:ctrlPr>
                      </m:accPr>
                      <m:e>
                        <m:r>
                          <a:rPr lang="en-US" sz="2000" b="1" i="1" smtClean="0">
                            <a:latin typeface="Cambria Math" panose="02040503050406030204" pitchFamily="18" charset="0"/>
                            <a:ea typeface="Cambria Math" panose="02040503050406030204" pitchFamily="18" charset="0"/>
                            <a:cs typeface="Alef" panose="00000500000000000000" pitchFamily="2" charset="-79"/>
                          </a:rPr>
                          <m:t>𝒙</m:t>
                        </m:r>
                      </m:e>
                    </m:acc>
                    <m:r>
                      <a:rPr lang="en-US" sz="2000" b="1" i="1" smtClean="0">
                        <a:latin typeface="Cambria Math" panose="02040503050406030204" pitchFamily="18" charset="0"/>
                        <a:ea typeface="Cambria Math" panose="02040503050406030204" pitchFamily="18" charset="0"/>
                        <a:cs typeface="Alef" panose="00000500000000000000" pitchFamily="2" charset="-79"/>
                      </a:rPr>
                      <m:t>−</m:t>
                    </m:r>
                    <m:acc>
                      <m:accPr>
                        <m:chr m:val="̅"/>
                        <m:ctrlPr>
                          <a:rPr lang="en-US" sz="2000" b="1" i="1">
                            <a:latin typeface="Cambria Math" panose="02040503050406030204" pitchFamily="18" charset="0"/>
                            <a:ea typeface="Cambria Math" panose="02040503050406030204" pitchFamily="18" charset="0"/>
                            <a:cs typeface="Alef" panose="00000500000000000000" pitchFamily="2" charset="-79"/>
                          </a:rPr>
                        </m:ctrlPr>
                      </m:accPr>
                      <m:e>
                        <m:r>
                          <a:rPr lang="en-US" sz="2000" b="1" i="1" smtClean="0">
                            <a:latin typeface="Cambria Math" panose="02040503050406030204" pitchFamily="18" charset="0"/>
                            <a:ea typeface="Cambria Math" panose="02040503050406030204" pitchFamily="18" charset="0"/>
                            <a:cs typeface="Alef" panose="00000500000000000000" pitchFamily="2" charset="-79"/>
                          </a:rPr>
                          <m:t>𝒚</m:t>
                        </m:r>
                      </m:e>
                    </m:acc>
                  </m:oMath>
                </a14:m>
                <a:endParaRPr lang="en-US" sz="2000" b="1" dirty="0">
                  <a:latin typeface="Alef" panose="00000500000000000000" pitchFamily="2" charset="-79"/>
                  <a:ea typeface="Cambria Math" panose="02040503050406030204" pitchFamily="18" charset="0"/>
                  <a:cs typeface="Alef" panose="00000500000000000000" pitchFamily="2" charset="-79"/>
                </a:endParaRPr>
              </a:p>
              <a:p>
                <a:pPr lvl="1" algn="l" rtl="0">
                  <a:lnSpc>
                    <a:spcPct val="110000"/>
                  </a:lnSpc>
                  <a:spcBef>
                    <a:spcPts val="200"/>
                  </a:spcBef>
                  <a:spcAft>
                    <a:spcPts val="200"/>
                  </a:spcAft>
                </a:pPr>
                <a:r>
                  <a:rPr lang="en-US" sz="2000" dirty="0">
                    <a:ea typeface="Cambria Math" panose="02040503050406030204" pitchFamily="18" charset="0"/>
                    <a:cs typeface="Alef" panose="00000500000000000000" pitchFamily="2" charset="-79"/>
                  </a:rPr>
                  <a:t>Estimate of </a:t>
                </a:r>
                <a14:m>
                  <m:oMath xmlns:m="http://schemas.openxmlformats.org/officeDocument/2006/math">
                    <m:r>
                      <a:rPr lang="en-US" sz="2000" i="1" dirty="0">
                        <a:latin typeface="Cambria Math" panose="02040503050406030204" pitchFamily="18" charset="0"/>
                        <a:ea typeface="Cambria Math" panose="02040503050406030204" pitchFamily="18" charset="0"/>
                        <a:cs typeface="Alef" panose="00000500000000000000" pitchFamily="2" charset="-79"/>
                      </a:rPr>
                      <m:t>𝛿</m:t>
                    </m:r>
                    <m:r>
                      <a:rPr lang="en-US" sz="2000" b="0" i="1" dirty="0" smtClean="0">
                        <a:latin typeface="Cambria Math" panose="02040503050406030204" pitchFamily="18" charset="0"/>
                        <a:ea typeface="Cambria Math" panose="02040503050406030204" pitchFamily="18" charset="0"/>
                        <a:cs typeface="Alef" panose="00000500000000000000" pitchFamily="2" charset="-79"/>
                      </a:rPr>
                      <m:t>=</m:t>
                    </m:r>
                    <m:f>
                      <m:fPr>
                        <m:ctrlPr>
                          <a:rPr lang="en-US" sz="2000" i="1">
                            <a:latin typeface="Cambria Math" panose="02040503050406030204" pitchFamily="18" charset="0"/>
                            <a:ea typeface="Cambria Math" panose="02040503050406030204" pitchFamily="18" charset="0"/>
                            <a:cs typeface="Alef" panose="00000500000000000000" pitchFamily="2" charset="-79"/>
                          </a:rPr>
                        </m:ctrlPr>
                      </m:fPr>
                      <m:num>
                        <m:sSub>
                          <m:sSubPr>
                            <m:ctrlPr>
                              <a:rPr lang="en-US" sz="2000" i="1">
                                <a:latin typeface="Cambria Math" panose="02040503050406030204" pitchFamily="18" charset="0"/>
                                <a:ea typeface="Cambria Math" panose="02040503050406030204" pitchFamily="18" charset="0"/>
                                <a:cs typeface="Alef" panose="00000500000000000000" pitchFamily="2" charset="-79"/>
                              </a:rPr>
                            </m:ctrlPr>
                          </m:sSubPr>
                          <m:e>
                            <m:r>
                              <a:rPr lang="en-US" sz="2000" i="1">
                                <a:latin typeface="Cambria Math" panose="02040503050406030204" pitchFamily="18" charset="0"/>
                                <a:ea typeface="Cambria Math" panose="02040503050406030204" pitchFamily="18" charset="0"/>
                                <a:cs typeface="Alef" panose="00000500000000000000" pitchFamily="2" charset="-79"/>
                              </a:rPr>
                              <m:t>𝜇</m:t>
                            </m:r>
                          </m:e>
                          <m:sub>
                            <m:r>
                              <a:rPr lang="en-US" sz="2000" i="1">
                                <a:latin typeface="Cambria Math" panose="02040503050406030204" pitchFamily="18" charset="0"/>
                                <a:ea typeface="Cambria Math" panose="02040503050406030204" pitchFamily="18" charset="0"/>
                                <a:cs typeface="Alef" panose="00000500000000000000" pitchFamily="2" charset="-79"/>
                              </a:rPr>
                              <m:t>𝑥</m:t>
                            </m:r>
                          </m:sub>
                        </m:sSub>
                        <m:r>
                          <a:rPr lang="en-US" sz="2000" i="1">
                            <a:latin typeface="Cambria Math" panose="02040503050406030204" pitchFamily="18" charset="0"/>
                            <a:ea typeface="Cambria Math" panose="02040503050406030204" pitchFamily="18" charset="0"/>
                            <a:cs typeface="Alef" panose="00000500000000000000" pitchFamily="2" charset="-79"/>
                          </a:rPr>
                          <m:t>−</m:t>
                        </m:r>
                        <m:sSub>
                          <m:sSubPr>
                            <m:ctrlPr>
                              <a:rPr lang="en-US" sz="2000" i="1">
                                <a:latin typeface="Cambria Math" panose="02040503050406030204" pitchFamily="18" charset="0"/>
                                <a:ea typeface="Cambria Math" panose="02040503050406030204" pitchFamily="18" charset="0"/>
                                <a:cs typeface="Alef" panose="00000500000000000000" pitchFamily="2" charset="-79"/>
                              </a:rPr>
                            </m:ctrlPr>
                          </m:sSubPr>
                          <m:e>
                            <m:r>
                              <a:rPr lang="en-US" sz="2000" i="1">
                                <a:latin typeface="Cambria Math" panose="02040503050406030204" pitchFamily="18" charset="0"/>
                                <a:ea typeface="Cambria Math" panose="02040503050406030204" pitchFamily="18" charset="0"/>
                                <a:cs typeface="Alef" panose="00000500000000000000" pitchFamily="2" charset="-79"/>
                              </a:rPr>
                              <m:t>𝜇</m:t>
                            </m:r>
                          </m:e>
                          <m:sub>
                            <m:r>
                              <a:rPr lang="en-US" sz="2000" i="1">
                                <a:latin typeface="Cambria Math" panose="02040503050406030204" pitchFamily="18" charset="0"/>
                                <a:ea typeface="Cambria Math" panose="02040503050406030204" pitchFamily="18" charset="0"/>
                                <a:cs typeface="Alef" panose="00000500000000000000" pitchFamily="2" charset="-79"/>
                              </a:rPr>
                              <m:t>𝑦</m:t>
                            </m:r>
                          </m:sub>
                        </m:sSub>
                      </m:num>
                      <m:den>
                        <m:r>
                          <a:rPr lang="en-US" sz="2000" i="1">
                            <a:latin typeface="Cambria Math" panose="02040503050406030204" pitchFamily="18" charset="0"/>
                            <a:ea typeface="Cambria Math" panose="02040503050406030204" pitchFamily="18" charset="0"/>
                            <a:cs typeface="Alef" panose="00000500000000000000" pitchFamily="2" charset="-79"/>
                          </a:rPr>
                          <m:t>𝜎</m:t>
                        </m:r>
                      </m:den>
                    </m:f>
                    <m:r>
                      <a:rPr lang="en-US" sz="2000" i="1">
                        <a:latin typeface="Cambria Math" panose="02040503050406030204" pitchFamily="18" charset="0"/>
                        <a:ea typeface="Cambria Math" panose="02040503050406030204" pitchFamily="18" charset="0"/>
                        <a:cs typeface="Alef" panose="00000500000000000000" pitchFamily="2" charset="-79"/>
                      </a:rPr>
                      <m:t> </m:t>
                    </m:r>
                  </m:oMath>
                </a14:m>
                <a:r>
                  <a:rPr lang="en-US" sz="2000" dirty="0">
                    <a:latin typeface="Alef" panose="00000500000000000000" pitchFamily="2" charset="-79"/>
                    <a:ea typeface="Cambria Math" panose="02040503050406030204" pitchFamily="18" charset="0"/>
                    <a:cs typeface="Alef" panose="00000500000000000000" pitchFamily="2" charset="-79"/>
                  </a:rPr>
                  <a:t>is </a:t>
                </a:r>
                <a:r>
                  <a:rPr lang="en-US" sz="2000" b="1" dirty="0">
                    <a:latin typeface="Alef" panose="00000500000000000000" pitchFamily="2" charset="-79"/>
                    <a:ea typeface="Cambria Math" panose="02040503050406030204" pitchFamily="18" charset="0"/>
                    <a:cs typeface="Alef" panose="00000500000000000000" pitchFamily="2" charset="-79"/>
                  </a:rPr>
                  <a:t>Cohen’s </a:t>
                </a:r>
                <a14:m>
                  <m:oMath xmlns:m="http://schemas.openxmlformats.org/officeDocument/2006/math">
                    <m:r>
                      <a:rPr lang="en-US" sz="2000" b="1" i="1" dirty="0" smtClean="0">
                        <a:latin typeface="Cambria Math" panose="02040503050406030204" pitchFamily="18" charset="0"/>
                        <a:ea typeface="Cambria Math" panose="02040503050406030204" pitchFamily="18" charset="0"/>
                        <a:cs typeface="Alef" panose="00000500000000000000" pitchFamily="2" charset="-79"/>
                      </a:rPr>
                      <m:t>𝒅</m:t>
                    </m:r>
                    <m:r>
                      <a:rPr lang="en-US" sz="2000" b="1" i="1" dirty="0">
                        <a:latin typeface="Cambria Math" panose="02040503050406030204" pitchFamily="18" charset="0"/>
                        <a:ea typeface="Cambria Math" panose="02040503050406030204" pitchFamily="18" charset="0"/>
                        <a:cs typeface="Alef" panose="00000500000000000000" pitchFamily="2" charset="-79"/>
                      </a:rPr>
                      <m:t>=</m:t>
                    </m:r>
                    <m:f>
                      <m:fPr>
                        <m:ctrlPr>
                          <a:rPr lang="en-US" sz="2000" b="1" i="1">
                            <a:latin typeface="Cambria Math" panose="02040503050406030204" pitchFamily="18" charset="0"/>
                            <a:ea typeface="Cambria Math" panose="02040503050406030204" pitchFamily="18" charset="0"/>
                            <a:cs typeface="Alef" panose="00000500000000000000" pitchFamily="2" charset="-79"/>
                          </a:rPr>
                        </m:ctrlPr>
                      </m:fPr>
                      <m:num>
                        <m:acc>
                          <m:accPr>
                            <m:chr m:val="̅"/>
                            <m:ctrlPr>
                              <a:rPr lang="en-US" sz="2000" b="1" i="1">
                                <a:latin typeface="Cambria Math" panose="02040503050406030204" pitchFamily="18" charset="0"/>
                                <a:ea typeface="Cambria Math" panose="02040503050406030204" pitchFamily="18" charset="0"/>
                                <a:cs typeface="Alef" panose="00000500000000000000" pitchFamily="2" charset="-79"/>
                              </a:rPr>
                            </m:ctrlPr>
                          </m:accPr>
                          <m:e>
                            <m:r>
                              <a:rPr lang="en-US" sz="2000" b="1" i="1">
                                <a:latin typeface="Cambria Math" panose="02040503050406030204" pitchFamily="18" charset="0"/>
                                <a:ea typeface="Cambria Math" panose="02040503050406030204" pitchFamily="18" charset="0"/>
                                <a:cs typeface="Alef" panose="00000500000000000000" pitchFamily="2" charset="-79"/>
                              </a:rPr>
                              <m:t>𝒙</m:t>
                            </m:r>
                          </m:e>
                        </m:acc>
                        <m:r>
                          <a:rPr lang="en-US" sz="2000" b="1" i="1">
                            <a:latin typeface="Cambria Math" panose="02040503050406030204" pitchFamily="18" charset="0"/>
                            <a:ea typeface="Cambria Math" panose="02040503050406030204" pitchFamily="18" charset="0"/>
                            <a:cs typeface="Alef" panose="00000500000000000000" pitchFamily="2" charset="-79"/>
                          </a:rPr>
                          <m:t>−</m:t>
                        </m:r>
                        <m:acc>
                          <m:accPr>
                            <m:chr m:val="̅"/>
                            <m:ctrlPr>
                              <a:rPr lang="en-US" sz="2000" b="1" i="1">
                                <a:latin typeface="Cambria Math" panose="02040503050406030204" pitchFamily="18" charset="0"/>
                                <a:ea typeface="Cambria Math" panose="02040503050406030204" pitchFamily="18" charset="0"/>
                                <a:cs typeface="Alef" panose="00000500000000000000" pitchFamily="2" charset="-79"/>
                              </a:rPr>
                            </m:ctrlPr>
                          </m:accPr>
                          <m:e>
                            <m:r>
                              <a:rPr lang="en-US" sz="2000" b="1" i="1">
                                <a:latin typeface="Cambria Math" panose="02040503050406030204" pitchFamily="18" charset="0"/>
                                <a:ea typeface="Cambria Math" panose="02040503050406030204" pitchFamily="18" charset="0"/>
                                <a:cs typeface="Alef" panose="00000500000000000000" pitchFamily="2" charset="-79"/>
                              </a:rPr>
                              <m:t>𝒚</m:t>
                            </m:r>
                          </m:e>
                        </m:acc>
                      </m:num>
                      <m:den>
                        <m:sSub>
                          <m:sSubPr>
                            <m:ctrlPr>
                              <a:rPr lang="en-US" sz="2000" b="1" i="1" smtClean="0">
                                <a:latin typeface="Cambria Math" panose="02040503050406030204" pitchFamily="18" charset="0"/>
                                <a:ea typeface="Cambria Math" panose="02040503050406030204" pitchFamily="18" charset="0"/>
                                <a:cs typeface="Alef" panose="00000500000000000000" pitchFamily="2" charset="-79"/>
                              </a:rPr>
                            </m:ctrlPr>
                          </m:sSubPr>
                          <m:e>
                            <m:acc>
                              <m:accPr>
                                <m:chr m:val="̂"/>
                                <m:ctrlPr>
                                  <a:rPr lang="en-US" sz="2000" b="1" i="1" smtClean="0">
                                    <a:latin typeface="Cambria Math" panose="02040503050406030204" pitchFamily="18" charset="0"/>
                                    <a:ea typeface="Cambria Math" panose="02040503050406030204" pitchFamily="18" charset="0"/>
                                    <a:cs typeface="Alef" panose="00000500000000000000" pitchFamily="2" charset="-79"/>
                                  </a:rPr>
                                </m:ctrlPr>
                              </m:accPr>
                              <m:e>
                                <m:r>
                                  <a:rPr lang="en-US" sz="2000" b="1" i="1">
                                    <a:latin typeface="Cambria Math" panose="02040503050406030204" pitchFamily="18" charset="0"/>
                                    <a:ea typeface="Cambria Math" panose="02040503050406030204" pitchFamily="18" charset="0"/>
                                    <a:cs typeface="Alef" panose="00000500000000000000" pitchFamily="2" charset="-79"/>
                                  </a:rPr>
                                  <m:t>𝒔</m:t>
                                </m:r>
                              </m:e>
                            </m:acc>
                          </m:e>
                          <m:sub>
                            <m:r>
                              <a:rPr lang="en-US" sz="2000" b="1" i="1" smtClean="0">
                                <a:latin typeface="Cambria Math" panose="02040503050406030204" pitchFamily="18" charset="0"/>
                                <a:ea typeface="Cambria Math" panose="02040503050406030204" pitchFamily="18" charset="0"/>
                                <a:cs typeface="Alef" panose="00000500000000000000" pitchFamily="2" charset="-79"/>
                              </a:rPr>
                              <m:t>𝒑𝒐𝒐𝒍𝒆𝒅</m:t>
                            </m:r>
                          </m:sub>
                        </m:sSub>
                      </m:den>
                    </m:f>
                  </m:oMath>
                </a14:m>
                <a:endParaRPr lang="en-US" sz="2000" b="1" dirty="0">
                  <a:latin typeface="Alef" panose="00000500000000000000" pitchFamily="2" charset="-79"/>
                  <a:ea typeface="Cambria Math" panose="02040503050406030204" pitchFamily="18" charset="0"/>
                  <a:cs typeface="Alef" panose="00000500000000000000" pitchFamily="2" charset="-79"/>
                </a:endParaRPr>
              </a:p>
              <a:p>
                <a:pPr lvl="1" algn="l" rtl="0">
                  <a:lnSpc>
                    <a:spcPct val="110000"/>
                  </a:lnSpc>
                  <a:spcBef>
                    <a:spcPts val="200"/>
                  </a:spcBef>
                  <a:spcAft>
                    <a:spcPts val="200"/>
                  </a:spcAft>
                </a:pPr>
                <a:r>
                  <a:rPr lang="en-US" sz="2000" dirty="0">
                    <a:latin typeface="Alef" panose="00000500000000000000" pitchFamily="2" charset="-79"/>
                    <a:ea typeface="Cambria Math" panose="02040503050406030204" pitchFamily="18" charset="0"/>
                    <a:cs typeface="Alef" panose="00000500000000000000" pitchFamily="2" charset="-79"/>
                  </a:rPr>
                  <a:t>Common rules of thumb for interpretation of d magnitude (Cohen 1992): </a:t>
                </a:r>
              </a:p>
              <a:p>
                <a:pPr marL="457200" lvl="1" indent="0" algn="ctr" rtl="0">
                  <a:lnSpc>
                    <a:spcPct val="110000"/>
                  </a:lnSpc>
                  <a:spcBef>
                    <a:spcPts val="200"/>
                  </a:spcBef>
                  <a:spcAft>
                    <a:spcPts val="200"/>
                  </a:spcAft>
                  <a:buNone/>
                </a:pPr>
                <a:r>
                  <a:rPr lang="en-US" sz="2000" dirty="0">
                    <a:latin typeface="Alef" panose="00000500000000000000" pitchFamily="2" charset="-79"/>
                    <a:ea typeface="Cambria Math" panose="02040503050406030204" pitchFamily="18" charset="0"/>
                    <a:cs typeface="Alef" panose="00000500000000000000" pitchFamily="2" charset="-79"/>
                  </a:rPr>
                  <a:t>|d|&lt;0.2 "negligible", |d|&lt;0.5 "small", |d|&lt;0.8 "medium", |d|&gt;0.8 “large”</a:t>
                </a:r>
              </a:p>
              <a:p>
                <a:pPr marL="457200" lvl="1" indent="0" algn="ctr" rtl="0">
                  <a:lnSpc>
                    <a:spcPct val="110000"/>
                  </a:lnSpc>
                  <a:spcBef>
                    <a:spcPts val="200"/>
                  </a:spcBef>
                  <a:spcAft>
                    <a:spcPts val="200"/>
                  </a:spcAft>
                  <a:buNone/>
                </a:pPr>
                <a:endParaRPr lang="en-US" sz="2000" dirty="0">
                  <a:highlight>
                    <a:srgbClr val="FFFF00"/>
                  </a:highlight>
                  <a:latin typeface="Alef" panose="00000500000000000000" pitchFamily="2" charset="-79"/>
                  <a:ea typeface="Cambria Math" panose="02040503050406030204" pitchFamily="18" charset="0"/>
                  <a:cs typeface="Alef" panose="00000500000000000000" pitchFamily="2" charset="-79"/>
                </a:endParaRPr>
              </a:p>
              <a:p>
                <a:pPr marL="0" indent="0" algn="ctr" rtl="0">
                  <a:lnSpc>
                    <a:spcPct val="110000"/>
                  </a:lnSpc>
                  <a:spcBef>
                    <a:spcPts val="200"/>
                  </a:spcBef>
                  <a:spcAft>
                    <a:spcPts val="200"/>
                  </a:spcAft>
                  <a:buNone/>
                </a:pPr>
                <a:r>
                  <a:rPr lang="en-US" sz="2000" b="1" u="sng" dirty="0">
                    <a:latin typeface="Alef" panose="00000500000000000000" pitchFamily="2" charset="-79"/>
                    <a:ea typeface="Cambria Math" panose="02040503050406030204" pitchFamily="18" charset="0"/>
                    <a:cs typeface="Alef" panose="00000500000000000000" pitchFamily="2" charset="-79"/>
                  </a:rPr>
                  <a:t>Note</a:t>
                </a:r>
                <a:r>
                  <a:rPr lang="en-US" sz="2000" dirty="0">
                    <a:latin typeface="Alef" panose="00000500000000000000" pitchFamily="2" charset="-79"/>
                    <a:ea typeface="Cambria Math" panose="02040503050406030204" pitchFamily="18" charset="0"/>
                    <a:cs typeface="Alef" panose="00000500000000000000" pitchFamily="2" charset="-79"/>
                  </a:rPr>
                  <a:t>: Different statistical tests (and designs/datasets) require different types of effect size measures. We will learn relevant effect size measures as we go along.</a:t>
                </a:r>
              </a:p>
            </p:txBody>
          </p:sp>
        </mc:Choice>
        <mc:Fallback xmlns="">
          <p:sp>
            <p:nvSpPr>
              <p:cNvPr id="19" name="Content Placeholder 2">
                <a:extLst>
                  <a:ext uri="{FF2B5EF4-FFF2-40B4-BE49-F238E27FC236}">
                    <a16:creationId xmlns:a16="http://schemas.microsoft.com/office/drawing/2014/main" id="{6953C937-5236-FD3A-4300-3EF8952CAB77}"/>
                  </a:ext>
                </a:extLst>
              </p:cNvPr>
              <p:cNvSpPr>
                <a:spLocks noGrp="1" noRot="1" noChangeAspect="1" noMove="1" noResize="1" noEditPoints="1" noAdjustHandles="1" noChangeArrowheads="1" noChangeShapeType="1" noTextEdit="1"/>
              </p:cNvSpPr>
              <p:nvPr>
                <p:ph idx="1"/>
              </p:nvPr>
            </p:nvSpPr>
            <p:spPr>
              <a:xfrm>
                <a:off x="332510" y="1186774"/>
                <a:ext cx="11642239" cy="5397671"/>
              </a:xfrm>
              <a:blipFill>
                <a:blip r:embed="rId3"/>
                <a:stretch>
                  <a:fillRect l="-838" t="-1356"/>
                </a:stretch>
              </a:blipFill>
            </p:spPr>
            <p:txBody>
              <a:bodyPr/>
              <a:lstStyle/>
              <a:p>
                <a:r>
                  <a:rPr lang="en-US">
                    <a:noFill/>
                  </a:rPr>
                  <a:t> </a:t>
                </a:r>
              </a:p>
            </p:txBody>
          </p:sp>
        </mc:Fallback>
      </mc:AlternateContent>
    </p:spTree>
    <p:extLst>
      <p:ext uri="{BB962C8B-B14F-4D97-AF65-F5344CB8AC3E}">
        <p14:creationId xmlns:p14="http://schemas.microsoft.com/office/powerpoint/2010/main" val="1923680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D55BD71-DF74-706A-B5FE-3AD1E03F15F9}"/>
              </a:ext>
            </a:extLst>
          </p:cNvPr>
          <p:cNvSpPr>
            <a:spLocks noGrp="1"/>
          </p:cNvSpPr>
          <p:nvPr>
            <p:ph type="title"/>
          </p:nvPr>
        </p:nvSpPr>
        <p:spPr>
          <a:xfrm>
            <a:off x="293297" y="0"/>
            <a:ext cx="11566193" cy="1325563"/>
          </a:xfrm>
        </p:spPr>
        <p:txBody>
          <a:bodyPr>
            <a:normAutofit/>
          </a:bodyPr>
          <a:lstStyle/>
          <a:p>
            <a:pPr algn="l" rtl="0"/>
            <a:r>
              <a:rPr lang="en-US" sz="3600" dirty="0">
                <a:latin typeface="Alef" panose="00000500000000000000" pitchFamily="2" charset="-79"/>
                <a:cs typeface="Alef" panose="00000500000000000000" pitchFamily="2" charset="-79"/>
              </a:rPr>
              <a:t>Why add an effect size estimate to your report?</a:t>
            </a:r>
            <a:endParaRPr lang="he-IL" sz="3600" dirty="0">
              <a:latin typeface="Alef" panose="00000500000000000000" pitchFamily="2" charset="-79"/>
              <a:cs typeface="Alef" panose="00000500000000000000" pitchFamily="2" charset="-79"/>
            </a:endParaRPr>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6953C937-5236-FD3A-4300-3EF8952CAB77}"/>
                  </a:ext>
                </a:extLst>
              </p:cNvPr>
              <p:cNvSpPr>
                <a:spLocks noGrp="1"/>
              </p:cNvSpPr>
              <p:nvPr>
                <p:ph idx="1"/>
              </p:nvPr>
            </p:nvSpPr>
            <p:spPr>
              <a:xfrm>
                <a:off x="293297" y="1123950"/>
                <a:ext cx="11642239" cy="5524500"/>
              </a:xfrm>
            </p:spPr>
            <p:txBody>
              <a:bodyPr>
                <a:normAutofit/>
              </a:bodyPr>
              <a:lstStyle/>
              <a:p>
                <a:pPr marL="0" indent="0" algn="l" rtl="0">
                  <a:lnSpc>
                    <a:spcPct val="100000"/>
                  </a:lnSpc>
                  <a:spcBef>
                    <a:spcPts val="200"/>
                  </a:spcBef>
                  <a:spcAft>
                    <a:spcPts val="200"/>
                  </a:spcAft>
                  <a:buNone/>
                </a:pPr>
                <a:r>
                  <a:rPr lang="en-US" sz="2000" b="1" dirty="0">
                    <a:latin typeface="Alef" panose="00000500000000000000" pitchFamily="2" charset="-79"/>
                    <a:ea typeface="Cambria Math" panose="02040503050406030204" pitchFamily="18" charset="0"/>
                    <a:cs typeface="Alef" panose="00000500000000000000" pitchFamily="2" charset="-79"/>
                  </a:rPr>
                  <a:t>Continuous</a:t>
                </a:r>
                <a:endParaRPr lang="en-US" sz="2400" b="1" dirty="0">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None/>
                </a:pPr>
                <a:endParaRPr lang="en-US" sz="2400" b="1" dirty="0">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None/>
                </a:pPr>
                <a:r>
                  <a:rPr lang="en-US" sz="2000" b="1" dirty="0">
                    <a:latin typeface="Alef" panose="00000500000000000000" pitchFamily="2" charset="-79"/>
                    <a:ea typeface="Cambria Math" panose="02040503050406030204" pitchFamily="18" charset="0"/>
                    <a:cs typeface="Alef" panose="00000500000000000000" pitchFamily="2" charset="-79"/>
                  </a:rPr>
                  <a:t>Intuitive</a:t>
                </a:r>
                <a:r>
                  <a:rPr lang="en-US" sz="2400" b="1" dirty="0">
                    <a:latin typeface="Alef" panose="00000500000000000000" pitchFamily="2" charset="-79"/>
                    <a:ea typeface="Cambria Math" panose="02040503050406030204" pitchFamily="18" charset="0"/>
                    <a:cs typeface="Alef" panose="00000500000000000000" pitchFamily="2" charset="-79"/>
                  </a:rPr>
                  <a:t> </a:t>
                </a:r>
              </a:p>
              <a:p>
                <a:pPr algn="l" rtl="0">
                  <a:lnSpc>
                    <a:spcPct val="100000"/>
                  </a:lnSpc>
                  <a:spcBef>
                    <a:spcPts val="200"/>
                  </a:spcBef>
                  <a:spcAft>
                    <a:spcPts val="200"/>
                  </a:spcAft>
                </a:pPr>
                <a:r>
                  <a:rPr lang="en-US" sz="2000" dirty="0">
                    <a:latin typeface="Alef" panose="00000500000000000000" pitchFamily="2" charset="-79"/>
                    <a:ea typeface="Cambria Math" panose="02040503050406030204" pitchFamily="18" charset="0"/>
                    <a:cs typeface="Alef" panose="00000500000000000000" pitchFamily="2" charset="-79"/>
                  </a:rPr>
                  <a:t>Provides answers to common questions: What is the difference between mean of x and mean of y? What is the observed improvement/difference that resulted from our manipulation?</a:t>
                </a:r>
              </a:p>
              <a:p>
                <a:pPr marL="0" indent="0" algn="l" rtl="0">
                  <a:lnSpc>
                    <a:spcPct val="100000"/>
                  </a:lnSpc>
                  <a:spcBef>
                    <a:spcPts val="200"/>
                  </a:spcBef>
                  <a:spcAft>
                    <a:spcPts val="200"/>
                  </a:spcAft>
                  <a:buNone/>
                </a:pPr>
                <a:endParaRPr lang="en-US" sz="2400" dirty="0">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None/>
                </a:pPr>
                <a:r>
                  <a:rPr lang="en-US" sz="2000" b="1" dirty="0">
                    <a:latin typeface="Alef" panose="00000500000000000000" pitchFamily="2" charset="-79"/>
                    <a:ea typeface="Cambria Math" panose="02040503050406030204" pitchFamily="18" charset="0"/>
                    <a:cs typeface="Alef" panose="00000500000000000000" pitchFamily="2" charset="-79"/>
                  </a:rPr>
                  <a:t>Not affected by sample size</a:t>
                </a:r>
              </a:p>
              <a:p>
                <a:pPr algn="l" rtl="0">
                  <a:lnSpc>
                    <a:spcPct val="100000"/>
                  </a:lnSpc>
                  <a:spcBef>
                    <a:spcPts val="200"/>
                  </a:spcBef>
                  <a:spcAft>
                    <a:spcPts val="200"/>
                  </a:spcAft>
                </a:pPr>
                <a:r>
                  <a:rPr lang="en-US" sz="2000" i="1" dirty="0">
                    <a:latin typeface="Alef" panose="00000500000000000000" pitchFamily="2" charset="-79"/>
                    <a:ea typeface="Cambria Math" panose="02040503050406030204" pitchFamily="18" charset="0"/>
                    <a:cs typeface="Alef" panose="00000500000000000000" pitchFamily="2" charset="-79"/>
                  </a:rPr>
                  <a:t>p</a:t>
                </a:r>
                <a:r>
                  <a:rPr lang="en-US" sz="2000" dirty="0">
                    <a:latin typeface="Alef" panose="00000500000000000000" pitchFamily="2" charset="-79"/>
                    <a:ea typeface="Cambria Math" panose="02040503050406030204" pitchFamily="18" charset="0"/>
                    <a:cs typeface="Alef" panose="00000500000000000000" pitchFamily="2" charset="-79"/>
                  </a:rPr>
                  <a:t>-values are highly impacted by sample size: Larger sample size </a:t>
                </a:r>
                <a:r>
                  <a:rPr lang="en-US" sz="2000" dirty="0">
                    <a:latin typeface="Alef" panose="00000500000000000000" pitchFamily="2" charset="-79"/>
                    <a:ea typeface="Cambria Math" panose="02040503050406030204" pitchFamily="18" charset="0"/>
                    <a:cs typeface="Alef" panose="00000500000000000000" pitchFamily="2" charset="-79"/>
                    <a:sym typeface="Wingdings" panose="05000000000000000000" pitchFamily="2" charset="2"/>
                  </a:rPr>
                  <a:t> smaller p-value</a:t>
                </a:r>
              </a:p>
              <a:p>
                <a:pPr lvl="1" algn="l" rtl="0">
                  <a:lnSpc>
                    <a:spcPct val="100000"/>
                  </a:lnSpc>
                  <a:spcBef>
                    <a:spcPts val="200"/>
                  </a:spcBef>
                  <a:spcAft>
                    <a:spcPts val="200"/>
                  </a:spcAft>
                </a:pPr>
                <a:r>
                  <a:rPr lang="en-US" sz="1600" dirty="0">
                    <a:latin typeface="Alef" panose="00000500000000000000" pitchFamily="2" charset="-79"/>
                    <a:ea typeface="Cambria Math" panose="02040503050406030204" pitchFamily="18" charset="0"/>
                    <a:cs typeface="Alef" panose="00000500000000000000" pitchFamily="2" charset="-79"/>
                    <a:sym typeface="Wingdings" panose="05000000000000000000" pitchFamily="2" charset="2"/>
                  </a:rPr>
                  <a:t>This is because: Larger N  smaller Standard Error (SE)  larger test statistics.</a:t>
                </a:r>
              </a:p>
              <a:p>
                <a:pPr lvl="1" algn="l" rtl="0">
                  <a:lnSpc>
                    <a:spcPct val="100000"/>
                  </a:lnSpc>
                  <a:spcBef>
                    <a:spcPts val="200"/>
                  </a:spcBef>
                  <a:spcAft>
                    <a:spcPts val="200"/>
                  </a:spcAft>
                </a:pPr>
                <a:r>
                  <a:rPr lang="en-US" sz="1600" dirty="0">
                    <a:latin typeface="Alef" panose="00000500000000000000" pitchFamily="2" charset="-79"/>
                    <a:ea typeface="Cambria Math" panose="02040503050406030204" pitchFamily="18" charset="0"/>
                    <a:cs typeface="Alef" panose="00000500000000000000" pitchFamily="2" charset="-79"/>
                    <a:sym typeface="Wingdings" panose="05000000000000000000" pitchFamily="2" charset="2"/>
                  </a:rPr>
                  <a:t>E.g., one-sample t test: </a:t>
                </a:r>
                <a14:m>
                  <m:oMath xmlns:m="http://schemas.openxmlformats.org/officeDocument/2006/math">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𝑡</m:t>
                        </m:r>
                      </m:e>
                      <m:sub>
                        <m:r>
                          <a:rPr lang="en-US" sz="1200" b="0" i="1" smtClean="0">
                            <a:latin typeface="Cambria Math" panose="02040503050406030204" pitchFamily="18" charset="0"/>
                            <a:ea typeface="Cambria Math" panose="02040503050406030204" pitchFamily="18" charset="0"/>
                          </a:rPr>
                          <m:t>𝑛</m:t>
                        </m:r>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1</m:t>
                        </m:r>
                      </m:sub>
                    </m:sSub>
                    <m:r>
                      <a:rPr lang="en-US" sz="1200" b="0" i="1" smtClean="0">
                        <a:latin typeface="Cambria Math" panose="02040503050406030204" pitchFamily="18" charset="0"/>
                        <a:ea typeface="Cambria Math" panose="02040503050406030204" pitchFamily="18" charset="0"/>
                      </a:rPr>
                      <m:t>=</m:t>
                    </m:r>
                    <m:f>
                      <m:fPr>
                        <m:ctrlPr>
                          <a:rPr lang="en-US" sz="1200" i="1">
                            <a:latin typeface="Cambria Math" panose="02040503050406030204" pitchFamily="18" charset="0"/>
                            <a:ea typeface="Cambria Math" panose="02040503050406030204" pitchFamily="18" charset="0"/>
                          </a:rPr>
                        </m:ctrlPr>
                      </m:fPr>
                      <m:num>
                        <m:acc>
                          <m:accPr>
                            <m:chr m:val="̅"/>
                            <m:ctrlPr>
                              <a:rPr lang="en-US" sz="1200" i="1">
                                <a:latin typeface="Cambria Math" panose="02040503050406030204" pitchFamily="18" charset="0"/>
                                <a:cs typeface="Alef" panose="00000500000000000000" pitchFamily="2" charset="-79"/>
                              </a:rPr>
                            </m:ctrlPr>
                          </m:accPr>
                          <m:e>
                            <m:r>
                              <a:rPr lang="en-US" sz="1200" b="0" i="1" smtClean="0">
                                <a:latin typeface="Cambria Math" panose="02040503050406030204" pitchFamily="18" charset="0"/>
                                <a:cs typeface="Alef" panose="00000500000000000000" pitchFamily="2" charset="-79"/>
                              </a:rPr>
                              <m:t>𝑥</m:t>
                            </m:r>
                          </m:e>
                        </m:acc>
                        <m:r>
                          <a:rPr lang="en-US" sz="1200" b="0" i="1" smtClean="0">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𝜇</m:t>
                        </m:r>
                      </m:num>
                      <m:den>
                        <m:f>
                          <m:fPr>
                            <m:type m:val="skw"/>
                            <m:ctrlPr>
                              <a:rPr lang="en-US" sz="1200" i="1">
                                <a:latin typeface="Cambria Math" panose="02040503050406030204" pitchFamily="18" charset="0"/>
                                <a:ea typeface="Cambria Math" panose="02040503050406030204" pitchFamily="18" charset="0"/>
                              </a:rPr>
                            </m:ctrlPr>
                          </m:fPr>
                          <m:num>
                            <m:acc>
                              <m:accPr>
                                <m:chr m:val="̂"/>
                                <m:ctrlPr>
                                  <a:rPr lang="en-US" sz="1200" i="1">
                                    <a:latin typeface="Cambria Math" panose="02040503050406030204" pitchFamily="18" charset="0"/>
                                    <a:ea typeface="Cambria Math" panose="02040503050406030204" pitchFamily="18" charset="0"/>
                                  </a:rPr>
                                </m:ctrlPr>
                              </m:accPr>
                              <m:e>
                                <m:r>
                                  <a:rPr lang="en-US" sz="1200" b="0" i="1" smtClean="0">
                                    <a:latin typeface="Cambria Math" panose="02040503050406030204" pitchFamily="18" charset="0"/>
                                    <a:ea typeface="Cambria Math" panose="02040503050406030204" pitchFamily="18" charset="0"/>
                                  </a:rPr>
                                  <m:t>𝑠</m:t>
                                </m:r>
                              </m:e>
                            </m:acc>
                          </m:num>
                          <m:den>
                            <m:rad>
                              <m:radPr>
                                <m:degHide m:val="on"/>
                                <m:ctrlPr>
                                  <a:rPr lang="en-US" sz="1200" i="1">
                                    <a:latin typeface="Cambria Math" panose="02040503050406030204" pitchFamily="18" charset="0"/>
                                    <a:ea typeface="Cambria Math" panose="02040503050406030204" pitchFamily="18" charset="0"/>
                                  </a:rPr>
                                </m:ctrlPr>
                              </m:radPr>
                              <m:deg/>
                              <m:e>
                                <m:r>
                                  <a:rPr lang="en-US" sz="1200" b="0" i="1" smtClean="0">
                                    <a:latin typeface="Cambria Math" panose="02040503050406030204" pitchFamily="18" charset="0"/>
                                    <a:ea typeface="Cambria Math" panose="02040503050406030204" pitchFamily="18" charset="0"/>
                                  </a:rPr>
                                  <m:t>𝑁</m:t>
                                </m:r>
                              </m:e>
                            </m:rad>
                          </m:den>
                        </m:f>
                      </m:den>
                    </m:f>
                  </m:oMath>
                </a14:m>
                <a:r>
                  <a:rPr lang="en-US" sz="1600" dirty="0">
                    <a:latin typeface="Alef" panose="00000500000000000000" pitchFamily="2" charset="-79"/>
                    <a:ea typeface="Cambria Math" panose="02040503050406030204" pitchFamily="18" charset="0"/>
                    <a:cs typeface="Alef" panose="00000500000000000000" pitchFamily="2" charset="-79"/>
                    <a:sym typeface="Wingdings" panose="05000000000000000000" pitchFamily="2" charset="2"/>
                  </a:rPr>
                  <a:t>. Larger N  higher t-value  smaller </a:t>
                </a:r>
                <a:r>
                  <a:rPr lang="en-US" sz="1600" i="1" dirty="0">
                    <a:latin typeface="Alef" panose="00000500000000000000" pitchFamily="2" charset="-79"/>
                    <a:ea typeface="Cambria Math" panose="02040503050406030204" pitchFamily="18" charset="0"/>
                    <a:cs typeface="Alef" panose="00000500000000000000" pitchFamily="2" charset="-79"/>
                    <a:sym typeface="Wingdings" panose="05000000000000000000" pitchFamily="2" charset="2"/>
                  </a:rPr>
                  <a:t>p</a:t>
                </a:r>
                <a:r>
                  <a:rPr lang="en-US" sz="1600" dirty="0">
                    <a:latin typeface="Alef" panose="00000500000000000000" pitchFamily="2" charset="-79"/>
                    <a:ea typeface="Cambria Math" panose="02040503050406030204" pitchFamily="18" charset="0"/>
                    <a:cs typeface="Alef" panose="00000500000000000000" pitchFamily="2" charset="-79"/>
                    <a:sym typeface="Wingdings" panose="05000000000000000000" pitchFamily="2" charset="2"/>
                  </a:rPr>
                  <a:t>-value.</a:t>
                </a:r>
              </a:p>
              <a:p>
                <a:pPr lvl="1" algn="l" rtl="0">
                  <a:lnSpc>
                    <a:spcPct val="100000"/>
                  </a:lnSpc>
                  <a:spcBef>
                    <a:spcPts val="200"/>
                  </a:spcBef>
                  <a:spcAft>
                    <a:spcPts val="200"/>
                  </a:spcAft>
                </a:pPr>
                <a:r>
                  <a:rPr lang="en-US" sz="1600" dirty="0">
                    <a:latin typeface="Alef" panose="00000500000000000000" pitchFamily="2" charset="-79"/>
                    <a:ea typeface="Cambria Math" panose="02040503050406030204" pitchFamily="18" charset="0"/>
                    <a:cs typeface="Alef" panose="00000500000000000000" pitchFamily="2" charset="-79"/>
                    <a:sym typeface="Wingdings" panose="05000000000000000000" pitchFamily="2" charset="2"/>
                  </a:rPr>
                  <a:t>Makes sense – even a small difference is enough to reject H0 (“</a:t>
                </a:r>
                <a:r>
                  <a:rPr lang="en-US" sz="1600" i="1" dirty="0">
                    <a:latin typeface="Alef" panose="00000500000000000000" pitchFamily="2" charset="-79"/>
                    <a:ea typeface="Cambria Math" panose="02040503050406030204" pitchFamily="18" charset="0"/>
                    <a:cs typeface="Alef" panose="00000500000000000000" pitchFamily="2" charset="-79"/>
                    <a:sym typeface="Wingdings" panose="05000000000000000000" pitchFamily="2" charset="2"/>
                  </a:rPr>
                  <a:t>absolutely no difference”</a:t>
                </a:r>
                <a:r>
                  <a:rPr lang="en-US" sz="1600" dirty="0">
                    <a:latin typeface="Alef" panose="00000500000000000000" pitchFamily="2" charset="-79"/>
                    <a:ea typeface="Cambria Math" panose="02040503050406030204" pitchFamily="18" charset="0"/>
                    <a:cs typeface="Alef" panose="00000500000000000000" pitchFamily="2" charset="-79"/>
                    <a:sym typeface="Wingdings" panose="05000000000000000000" pitchFamily="2" charset="2"/>
                  </a:rPr>
                  <a:t>) with a very large sample. </a:t>
                </a:r>
              </a:p>
              <a:p>
                <a:pPr lvl="1" algn="l" rtl="0">
                  <a:lnSpc>
                    <a:spcPct val="100000"/>
                  </a:lnSpc>
                  <a:spcBef>
                    <a:spcPts val="200"/>
                  </a:spcBef>
                  <a:spcAft>
                    <a:spcPts val="200"/>
                  </a:spcAft>
                </a:pPr>
                <a:r>
                  <a:rPr lang="en-US" sz="1600" dirty="0">
                    <a:latin typeface="Alef" panose="00000500000000000000" pitchFamily="2" charset="-79"/>
                    <a:ea typeface="Cambria Math" panose="02040503050406030204" pitchFamily="18" charset="0"/>
                    <a:cs typeface="Alef" panose="00000500000000000000" pitchFamily="2" charset="-79"/>
                    <a:sym typeface="Wingdings" panose="05000000000000000000" pitchFamily="2" charset="2"/>
                  </a:rPr>
                  <a:t>But also problematic –do we actually want to ignore the difference between a very small impact of a manipulation to a huge one? Do we actually care if an effect is significant, even when it’s very small in size?</a:t>
                </a:r>
              </a:p>
              <a:p>
                <a:pPr algn="l" rtl="0">
                  <a:lnSpc>
                    <a:spcPct val="100000"/>
                  </a:lnSpc>
                  <a:spcBef>
                    <a:spcPts val="200"/>
                  </a:spcBef>
                  <a:spcAft>
                    <a:spcPts val="200"/>
                  </a:spcAft>
                </a:pPr>
                <a:r>
                  <a:rPr lang="en-US" sz="2000" b="1" dirty="0">
                    <a:latin typeface="Alef" panose="00000500000000000000" pitchFamily="2" charset="-79"/>
                    <a:ea typeface="Cambria Math" panose="02040503050406030204" pitchFamily="18" charset="0"/>
                    <a:cs typeface="Alef" panose="00000500000000000000" pitchFamily="2" charset="-79"/>
                    <a:sym typeface="Wingdings" panose="05000000000000000000" pitchFamily="2" charset="2"/>
                  </a:rPr>
                  <a:t>Effect size estimates are not impacted by sample size</a:t>
                </a:r>
                <a:r>
                  <a:rPr lang="en-US" sz="2000" dirty="0">
                    <a:latin typeface="Alef" panose="00000500000000000000" pitchFamily="2" charset="-79"/>
                    <a:ea typeface="Cambria Math" panose="02040503050406030204" pitchFamily="18" charset="0"/>
                    <a:cs typeface="Alef" panose="00000500000000000000" pitchFamily="2" charset="-79"/>
                    <a:sym typeface="Wingdings" panose="05000000000000000000" pitchFamily="2" charset="2"/>
                  </a:rPr>
                  <a:t>:</a:t>
                </a:r>
              </a:p>
              <a:p>
                <a:pPr lvl="1" algn="l" rtl="0">
                  <a:lnSpc>
                    <a:spcPct val="100000"/>
                  </a:lnSpc>
                  <a:spcBef>
                    <a:spcPts val="200"/>
                  </a:spcBef>
                  <a:spcAft>
                    <a:spcPts val="200"/>
                  </a:spcAft>
                </a:pPr>
                <a:r>
                  <a:rPr lang="en-US" sz="1600" dirty="0">
                    <a:latin typeface="Alef" panose="00000500000000000000" pitchFamily="2" charset="-79"/>
                    <a:ea typeface="Cambria Math" panose="02040503050406030204" pitchFamily="18" charset="0"/>
                    <a:cs typeface="Alef" panose="00000500000000000000" pitchFamily="2" charset="-79"/>
                    <a:sym typeface="Wingdings" panose="05000000000000000000" pitchFamily="2" charset="2"/>
                  </a:rPr>
                  <a:t>E.g., in a one-sample t test </a:t>
                </a:r>
                <a14:m>
                  <m:oMath xmlns:m="http://schemas.openxmlformats.org/officeDocument/2006/math">
                    <m:r>
                      <a:rPr lang="en-US" sz="1600" i="1" smtClean="0">
                        <a:latin typeface="Cambria Math" panose="02040503050406030204" pitchFamily="18" charset="0"/>
                        <a:ea typeface="Cambria Math" panose="02040503050406030204" pitchFamily="18" charset="0"/>
                      </a:rPr>
                      <m:t>𝑑</m:t>
                    </m:r>
                    <m:r>
                      <a:rPr lang="en-US" sz="1600" b="0" i="1" smtClean="0">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acc>
                          <m:accPr>
                            <m:chr m:val="̅"/>
                            <m:ctrlPr>
                              <a:rPr lang="en-US" sz="1600" i="1">
                                <a:latin typeface="Cambria Math" panose="02040503050406030204" pitchFamily="18" charset="0"/>
                                <a:cs typeface="Alef" panose="00000500000000000000" pitchFamily="2" charset="-79"/>
                              </a:rPr>
                            </m:ctrlPr>
                          </m:accPr>
                          <m:e>
                            <m:r>
                              <a:rPr lang="en-US" sz="1600" b="0" i="1" smtClean="0">
                                <a:latin typeface="Cambria Math" panose="02040503050406030204" pitchFamily="18" charset="0"/>
                                <a:cs typeface="Alef" panose="00000500000000000000" pitchFamily="2" charset="-79"/>
                              </a:rPr>
                              <m:t>𝑥</m:t>
                            </m:r>
                          </m:e>
                        </m:acc>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𝜇</m:t>
                            </m:r>
                          </m:e>
                          <m:sub>
                            <m:r>
                              <a:rPr lang="en-US" sz="1600" b="0" i="1" smtClean="0">
                                <a:latin typeface="Cambria Math" panose="02040503050406030204" pitchFamily="18" charset="0"/>
                                <a:ea typeface="Cambria Math" panose="02040503050406030204" pitchFamily="18" charset="0"/>
                              </a:rPr>
                              <m:t>𝐻</m:t>
                            </m:r>
                            <m:r>
                              <a:rPr lang="en-US" sz="1600" b="0" i="1" smtClean="0">
                                <a:latin typeface="Cambria Math" panose="02040503050406030204" pitchFamily="18" charset="0"/>
                                <a:ea typeface="Cambria Math" panose="02040503050406030204" pitchFamily="18" charset="0"/>
                              </a:rPr>
                              <m:t>0</m:t>
                            </m:r>
                          </m:sub>
                        </m:sSub>
                      </m:num>
                      <m:den>
                        <m:acc>
                          <m:accPr>
                            <m:chr m:val="̂"/>
                            <m:ctrlPr>
                              <a:rPr lang="en-US" sz="1600" i="1">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𝑠</m:t>
                            </m:r>
                          </m:e>
                        </m:acc>
                      </m:den>
                    </m:f>
                  </m:oMath>
                </a14:m>
                <a:r>
                  <a:rPr lang="en-US" sz="1600" b="1" dirty="0">
                    <a:latin typeface="Alef" panose="00000500000000000000" pitchFamily="2" charset="-79"/>
                    <a:ea typeface="Cambria Math" panose="02040503050406030204" pitchFamily="18" charset="0"/>
                    <a:cs typeface="Alef" panose="00000500000000000000" pitchFamily="2" charset="-79"/>
                  </a:rPr>
                  <a:t>; </a:t>
                </a:r>
                <a:r>
                  <a:rPr lang="en-US" sz="1600" dirty="0">
                    <a:latin typeface="Alef" panose="00000500000000000000" pitchFamily="2" charset="-79"/>
                    <a:ea typeface="Cambria Math" panose="02040503050406030204" pitchFamily="18" charset="0"/>
                    <a:cs typeface="Alef" panose="00000500000000000000" pitchFamily="2" charset="-79"/>
                  </a:rPr>
                  <a:t>in a two-sample t-test: </a:t>
                </a:r>
                <a14:m>
                  <m:oMath xmlns:m="http://schemas.openxmlformats.org/officeDocument/2006/math">
                    <m:r>
                      <a:rPr lang="en-US" sz="1600" i="1">
                        <a:latin typeface="Cambria Math" panose="02040503050406030204" pitchFamily="18" charset="0"/>
                        <a:ea typeface="Cambria Math" panose="02040503050406030204" pitchFamily="18" charset="0"/>
                      </a:rPr>
                      <m:t>𝑑</m:t>
                    </m:r>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ea typeface="Cambria Math" panose="02040503050406030204" pitchFamily="18" charset="0"/>
                          </a:rPr>
                        </m:ctrlPr>
                      </m:fPr>
                      <m:num>
                        <m:sSub>
                          <m:sSubPr>
                            <m:ctrlPr>
                              <a:rPr lang="en-US" sz="1600" i="1" smtClean="0">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𝜇</m:t>
                            </m:r>
                          </m:e>
                          <m:sub>
                            <m:r>
                              <a:rPr lang="en-US" sz="1600" b="0" i="1" smtClean="0">
                                <a:latin typeface="Cambria Math" panose="02040503050406030204" pitchFamily="18" charset="0"/>
                                <a:ea typeface="Cambria Math" panose="02040503050406030204" pitchFamily="18" charset="0"/>
                              </a:rPr>
                              <m:t>𝑥</m:t>
                            </m:r>
                          </m:sub>
                        </m:sSub>
                        <m:r>
                          <a:rPr lang="en-US" sz="1600" i="1">
                            <a:latin typeface="Cambria Math" panose="02040503050406030204" pitchFamily="18" charset="0"/>
                            <a:ea typeface="Cambria Math" panose="02040503050406030204" pitchFamily="18" charset="0"/>
                          </a:rPr>
                          <m:t>−</m:t>
                        </m:r>
                        <m:sSub>
                          <m:sSubPr>
                            <m:ctrlPr>
                              <a:rPr lang="en-US" sz="1600" i="1" smtClean="0">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𝜇</m:t>
                            </m:r>
                          </m:e>
                          <m:sub>
                            <m:r>
                              <a:rPr lang="en-US" sz="1600" b="0" i="1" smtClean="0">
                                <a:latin typeface="Cambria Math" panose="02040503050406030204" pitchFamily="18" charset="0"/>
                                <a:ea typeface="Cambria Math" panose="02040503050406030204" pitchFamily="18" charset="0"/>
                              </a:rPr>
                              <m:t>𝑦</m:t>
                            </m:r>
                          </m:sub>
                        </m:sSub>
                      </m:num>
                      <m:den>
                        <m:sSub>
                          <m:sSubPr>
                            <m:ctrlPr>
                              <a:rPr lang="en-US" sz="1600" i="1" smtClean="0">
                                <a:latin typeface="Cambria Math" panose="02040503050406030204" pitchFamily="18" charset="0"/>
                                <a:ea typeface="Cambria Math" panose="02040503050406030204" pitchFamily="18" charset="0"/>
                              </a:rPr>
                            </m:ctrlPr>
                          </m:sSubPr>
                          <m:e>
                            <m:acc>
                              <m:accPr>
                                <m:chr m:val="̂"/>
                                <m:ctrlPr>
                                  <a:rPr lang="en-US" sz="1600" i="1">
                                    <a:latin typeface="Cambria Math" panose="02040503050406030204" pitchFamily="18" charset="0"/>
                                    <a:ea typeface="Cambria Math" panose="02040503050406030204" pitchFamily="18" charset="0"/>
                                  </a:rPr>
                                </m:ctrlPr>
                              </m:accPr>
                              <m:e>
                                <m:r>
                                  <a:rPr lang="en-US" sz="1600" i="1">
                                    <a:latin typeface="Cambria Math" panose="02040503050406030204" pitchFamily="18" charset="0"/>
                                    <a:ea typeface="Cambria Math" panose="02040503050406030204" pitchFamily="18" charset="0"/>
                                  </a:rPr>
                                  <m:t>𝑠</m:t>
                                </m:r>
                              </m:e>
                            </m:acc>
                          </m:e>
                          <m:sub>
                            <m:r>
                              <a:rPr lang="en-US" sz="1600" b="0" i="1" smtClean="0">
                                <a:latin typeface="Cambria Math" panose="02040503050406030204" pitchFamily="18" charset="0"/>
                                <a:ea typeface="Cambria Math" panose="02040503050406030204" pitchFamily="18" charset="0"/>
                              </a:rPr>
                              <m:t>𝑝𝑜𝑜𝑙𝑒𝑑</m:t>
                            </m:r>
                          </m:sub>
                        </m:sSub>
                      </m:den>
                    </m:f>
                  </m:oMath>
                </a14:m>
                <a:r>
                  <a:rPr lang="en-US" sz="1600" dirty="0">
                    <a:latin typeface="Alef" panose="00000500000000000000" pitchFamily="2" charset="-79"/>
                    <a:ea typeface="Cambria Math" panose="02040503050406030204" pitchFamily="18" charset="0"/>
                    <a:cs typeface="Alef" panose="00000500000000000000" pitchFamily="2" charset="-79"/>
                  </a:rPr>
                  <a:t>: </a:t>
                </a:r>
                <a:r>
                  <a:rPr lang="en-US" sz="1600" b="1" dirty="0">
                    <a:latin typeface="Alef" panose="00000500000000000000" pitchFamily="2" charset="-79"/>
                    <a:ea typeface="Cambria Math" panose="02040503050406030204" pitchFamily="18" charset="0"/>
                    <a:cs typeface="Alef" panose="00000500000000000000" pitchFamily="2" charset="-79"/>
                  </a:rPr>
                  <a:t>Not (systematically) related to N!</a:t>
                </a:r>
              </a:p>
            </p:txBody>
          </p:sp>
        </mc:Choice>
        <mc:Fallback xmlns="">
          <p:sp>
            <p:nvSpPr>
              <p:cNvPr id="19" name="Content Placeholder 2">
                <a:extLst>
                  <a:ext uri="{FF2B5EF4-FFF2-40B4-BE49-F238E27FC236}">
                    <a16:creationId xmlns:a16="http://schemas.microsoft.com/office/drawing/2014/main" id="{6953C937-5236-FD3A-4300-3EF8952CAB77}"/>
                  </a:ext>
                </a:extLst>
              </p:cNvPr>
              <p:cNvSpPr>
                <a:spLocks noGrp="1" noRot="1" noChangeAspect="1" noMove="1" noResize="1" noEditPoints="1" noAdjustHandles="1" noChangeArrowheads="1" noChangeShapeType="1" noTextEdit="1"/>
              </p:cNvSpPr>
              <p:nvPr>
                <p:ph idx="1"/>
              </p:nvPr>
            </p:nvSpPr>
            <p:spPr>
              <a:xfrm>
                <a:off x="293297" y="1123950"/>
                <a:ext cx="11642239" cy="5524500"/>
              </a:xfrm>
              <a:blipFill>
                <a:blip r:embed="rId3"/>
                <a:stretch>
                  <a:fillRect l="-524" t="-551" r="-733"/>
                </a:stretch>
              </a:blipFill>
            </p:spPr>
            <p:txBody>
              <a:bodyPr/>
              <a:lstStyle/>
              <a:p>
                <a:r>
                  <a:rPr lang="en-US">
                    <a:noFill/>
                  </a:rPr>
                  <a:t> </a:t>
                </a:r>
              </a:p>
            </p:txBody>
          </p:sp>
        </mc:Fallback>
      </mc:AlternateContent>
    </p:spTree>
    <p:extLst>
      <p:ext uri="{BB962C8B-B14F-4D97-AF65-F5344CB8AC3E}">
        <p14:creationId xmlns:p14="http://schemas.microsoft.com/office/powerpoint/2010/main" val="4236646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D55BD71-DF74-706A-B5FE-3AD1E03F15F9}"/>
              </a:ext>
            </a:extLst>
          </p:cNvPr>
          <p:cNvSpPr>
            <a:spLocks noGrp="1"/>
          </p:cNvSpPr>
          <p:nvPr>
            <p:ph type="title"/>
          </p:nvPr>
        </p:nvSpPr>
        <p:spPr>
          <a:xfrm>
            <a:off x="293297" y="0"/>
            <a:ext cx="11566193" cy="1325563"/>
          </a:xfrm>
        </p:spPr>
        <p:txBody>
          <a:bodyPr>
            <a:normAutofit/>
          </a:bodyPr>
          <a:lstStyle/>
          <a:p>
            <a:pPr algn="l" rtl="0"/>
            <a:r>
              <a:rPr lang="en-US" sz="3600" dirty="0">
                <a:latin typeface="Alef" panose="00000500000000000000" pitchFamily="2" charset="-79"/>
                <a:cs typeface="Alef" panose="00000500000000000000" pitchFamily="2" charset="-79"/>
              </a:rPr>
              <a:t>Confidence Interval (CI)</a:t>
            </a:r>
            <a:endParaRPr lang="he-IL" sz="3600" dirty="0">
              <a:latin typeface="Alef" panose="00000500000000000000" pitchFamily="2" charset="-79"/>
              <a:cs typeface="Alef" panose="00000500000000000000" pitchFamily="2" charset="-79"/>
            </a:endParaRPr>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6953C937-5236-FD3A-4300-3EF8952CAB77}"/>
                  </a:ext>
                </a:extLst>
              </p:cNvPr>
              <p:cNvSpPr>
                <a:spLocks noGrp="1"/>
              </p:cNvSpPr>
              <p:nvPr>
                <p:ph idx="1"/>
              </p:nvPr>
            </p:nvSpPr>
            <p:spPr>
              <a:xfrm>
                <a:off x="332510" y="1186774"/>
                <a:ext cx="11749243" cy="5593403"/>
              </a:xfrm>
            </p:spPr>
            <p:txBody>
              <a:bodyPr>
                <a:normAutofit/>
              </a:bodyPr>
              <a:lstStyle/>
              <a:p>
                <a:pPr marL="0" indent="0" algn="l" rtl="0">
                  <a:lnSpc>
                    <a:spcPct val="100000"/>
                  </a:lnSpc>
                  <a:spcBef>
                    <a:spcPts val="200"/>
                  </a:spcBef>
                  <a:spcAft>
                    <a:spcPts val="200"/>
                  </a:spcAft>
                  <a:buNone/>
                </a:pPr>
                <a:r>
                  <a:rPr lang="en-US" sz="1800" dirty="0">
                    <a:latin typeface="Alef" panose="00000500000000000000" pitchFamily="2" charset="-79"/>
                    <a:ea typeface="Cambria Math" panose="02040503050406030204" pitchFamily="18" charset="0"/>
                    <a:cs typeface="Alef" panose="00000500000000000000" pitchFamily="2" charset="-79"/>
                  </a:rPr>
                  <a:t>CIs’ goal is to provide a continuous interval that </a:t>
                </a:r>
                <a:r>
                  <a:rPr lang="en-US" sz="1800" b="1" dirty="0">
                    <a:latin typeface="Alef" panose="00000500000000000000" pitchFamily="2" charset="-79"/>
                    <a:ea typeface="Cambria Math" panose="02040503050406030204" pitchFamily="18" charset="0"/>
                    <a:cs typeface="Alef" panose="00000500000000000000" pitchFamily="2" charset="-79"/>
                  </a:rPr>
                  <a:t>reflects the uncertainty of the estimate</a:t>
                </a:r>
                <a:r>
                  <a:rPr lang="en-US" sz="1800" dirty="0">
                    <a:latin typeface="Alef" panose="00000500000000000000" pitchFamily="2" charset="-79"/>
                    <a:ea typeface="Cambria Math" panose="02040503050406030204" pitchFamily="18" charset="0"/>
                    <a:cs typeface="Alef" panose="00000500000000000000" pitchFamily="2" charset="-79"/>
                  </a:rPr>
                  <a:t>. </a:t>
                </a:r>
              </a:p>
              <a:p>
                <a:pPr algn="l" rtl="0">
                  <a:lnSpc>
                    <a:spcPct val="100000"/>
                  </a:lnSpc>
                  <a:spcBef>
                    <a:spcPts val="200"/>
                  </a:spcBef>
                  <a:spcAft>
                    <a:spcPts val="200"/>
                  </a:spcAft>
                </a:pPr>
                <a:r>
                  <a:rPr lang="en-US" sz="1800" dirty="0">
                    <a:latin typeface="Alef" panose="00000500000000000000" pitchFamily="2" charset="-79"/>
                    <a:ea typeface="Cambria Math" panose="02040503050406030204" pitchFamily="18" charset="0"/>
                    <a:cs typeface="Alef" panose="00000500000000000000" pitchFamily="2" charset="-79"/>
                  </a:rPr>
                  <a:t>Not just a </a:t>
                </a:r>
                <a:r>
                  <a:rPr lang="en-US" sz="1800" b="1" i="1" dirty="0">
                    <a:latin typeface="Alef" panose="00000500000000000000" pitchFamily="2" charset="-79"/>
                    <a:ea typeface="Cambria Math" panose="02040503050406030204" pitchFamily="18" charset="0"/>
                    <a:cs typeface="Alef" panose="00000500000000000000" pitchFamily="2" charset="-79"/>
                  </a:rPr>
                  <a:t>point estimate </a:t>
                </a:r>
                <a:r>
                  <a:rPr lang="en-US" sz="1800" dirty="0">
                    <a:latin typeface="Alef" panose="00000500000000000000" pitchFamily="2" charset="-79"/>
                    <a:ea typeface="Cambria Math" panose="02040503050406030204" pitchFamily="18" charset="0"/>
                    <a:cs typeface="Alef" panose="00000500000000000000" pitchFamily="2" charset="-79"/>
                  </a:rPr>
                  <a:t>(e.g., mean difference, a t-value), but an </a:t>
                </a:r>
                <a:r>
                  <a:rPr lang="en-US" sz="1800" b="1" i="1" dirty="0">
                    <a:latin typeface="Alef" panose="00000500000000000000" pitchFamily="2" charset="-79"/>
                    <a:ea typeface="Cambria Math" panose="02040503050406030204" pitchFamily="18" charset="0"/>
                    <a:cs typeface="Alef" panose="00000500000000000000" pitchFamily="2" charset="-79"/>
                  </a:rPr>
                  <a:t>interval estimate</a:t>
                </a:r>
                <a:r>
                  <a:rPr lang="en-US" sz="1800" dirty="0">
                    <a:latin typeface="Alef" panose="00000500000000000000" pitchFamily="2" charset="-79"/>
                    <a:ea typeface="Cambria Math" panose="02040503050406030204" pitchFamily="18" charset="0"/>
                    <a:cs typeface="Alef" panose="00000500000000000000" pitchFamily="2" charset="-79"/>
                  </a:rPr>
                  <a:t>.</a:t>
                </a:r>
                <a:endParaRPr lang="en-US" sz="1800" b="1" i="1" dirty="0">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None/>
                </a:pPr>
                <a:endParaRPr lang="en-US" sz="1800" dirty="0">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None/>
                </a:pPr>
                <a:r>
                  <a:rPr lang="en-US" sz="1800" b="1" dirty="0">
                    <a:latin typeface="Alef" panose="00000500000000000000" pitchFamily="2" charset="-79"/>
                    <a:ea typeface="Cambria Math" panose="02040503050406030204" pitchFamily="18" charset="0"/>
                    <a:cs typeface="Alef" panose="00000500000000000000" pitchFamily="2" charset="-79"/>
                  </a:rPr>
                  <a:t>Mathematical basis: </a:t>
                </a:r>
                <a:r>
                  <a:rPr lang="en-US" sz="1800" dirty="0">
                    <a:latin typeface="Alef" panose="00000500000000000000" pitchFamily="2" charset="-79"/>
                    <a:ea typeface="Cambria Math" panose="02040503050406030204" pitchFamily="18" charset="0"/>
                    <a:cs typeface="Alef" panose="00000500000000000000" pitchFamily="2" charset="-79"/>
                  </a:rPr>
                  <a:t>E.g., one-sample Z-test: </a:t>
                </a:r>
                <a14:m>
                  <m:oMath xmlns:m="http://schemas.openxmlformats.org/officeDocument/2006/math">
                    <m:f>
                      <m:fPr>
                        <m:ctrlPr>
                          <a:rPr lang="en-US" sz="1800" i="1">
                            <a:latin typeface="Cambria Math" panose="02040503050406030204" pitchFamily="18" charset="0"/>
                            <a:ea typeface="Cambria Math" panose="02040503050406030204" pitchFamily="18" charset="0"/>
                          </a:rPr>
                        </m:ctrlPr>
                      </m:fPr>
                      <m:num>
                        <m:r>
                          <a:rPr lang="en-US" sz="1800" b="0" i="1">
                            <a:latin typeface="Cambria Math" panose="02040503050406030204" pitchFamily="18" charset="0"/>
                            <a:ea typeface="Cambria Math" panose="02040503050406030204" pitchFamily="18" charset="0"/>
                          </a:rPr>
                          <m:t>𝑥</m:t>
                        </m:r>
                        <m:r>
                          <a:rPr lang="en-US" sz="1800" b="0" i="1">
                            <a:latin typeface="Cambria Math" panose="02040503050406030204" pitchFamily="18" charset="0"/>
                            <a:ea typeface="Cambria Math" panose="02040503050406030204" pitchFamily="18" charset="0"/>
                          </a:rPr>
                          <m:t>−</m:t>
                        </m:r>
                        <m:r>
                          <a:rPr lang="en-US" sz="1800" b="0" i="1">
                            <a:latin typeface="Cambria Math" panose="02040503050406030204" pitchFamily="18" charset="0"/>
                            <a:ea typeface="Cambria Math" panose="02040503050406030204" pitchFamily="18" charset="0"/>
                          </a:rPr>
                          <m:t>𝜇</m:t>
                        </m:r>
                      </m:num>
                      <m:den>
                        <m:r>
                          <a:rPr lang="en-US" sz="1800" b="0" i="1">
                            <a:latin typeface="Cambria Math" panose="02040503050406030204" pitchFamily="18" charset="0"/>
                            <a:ea typeface="Cambria Math" panose="02040503050406030204" pitchFamily="18" charset="0"/>
                          </a:rPr>
                          <m:t>𝜎</m:t>
                        </m:r>
                      </m:den>
                    </m:f>
                    <m:r>
                      <a:rPr lang="en-US" sz="1800" b="0" i="1">
                        <a:latin typeface="Cambria Math" panose="02040503050406030204" pitchFamily="18" charset="0"/>
                        <a:ea typeface="Cambria Math" panose="02040503050406030204" pitchFamily="18" charset="0"/>
                      </a:rPr>
                      <m:t>~</m:t>
                    </m:r>
                    <m:r>
                      <a:rPr lang="en-US" sz="1800" b="0" i="1">
                        <a:latin typeface="Cambria Math" panose="02040503050406030204" pitchFamily="18" charset="0"/>
                        <a:ea typeface="Cambria Math" panose="02040503050406030204" pitchFamily="18" charset="0"/>
                      </a:rPr>
                      <m:t>𝑁</m:t>
                    </m:r>
                    <m:d>
                      <m:dPr>
                        <m:ctrlPr>
                          <a:rPr lang="en-US" sz="1800" i="1">
                            <a:latin typeface="Cambria Math" panose="02040503050406030204" pitchFamily="18" charset="0"/>
                            <a:ea typeface="Cambria Math" panose="02040503050406030204" pitchFamily="18" charset="0"/>
                          </a:rPr>
                        </m:ctrlPr>
                      </m:dPr>
                      <m:e>
                        <m:r>
                          <a:rPr lang="en-US" sz="1800" b="0" i="1">
                            <a:latin typeface="Cambria Math" panose="02040503050406030204" pitchFamily="18" charset="0"/>
                            <a:ea typeface="Cambria Math" panose="02040503050406030204" pitchFamily="18" charset="0"/>
                          </a:rPr>
                          <m:t>0</m:t>
                        </m:r>
                        <m:r>
                          <a:rPr lang="en-US" sz="1800" b="0" i="1">
                            <a:latin typeface="Cambria Math" panose="02040503050406030204" pitchFamily="18" charset="0"/>
                            <a:ea typeface="Cambria Math" panose="02040503050406030204" pitchFamily="18" charset="0"/>
                          </a:rPr>
                          <m:t>,</m:t>
                        </m:r>
                        <m:r>
                          <a:rPr lang="en-US" sz="1800" b="0" i="1">
                            <a:latin typeface="Cambria Math" panose="02040503050406030204" pitchFamily="18" charset="0"/>
                            <a:ea typeface="Cambria Math" panose="02040503050406030204" pitchFamily="18" charset="0"/>
                          </a:rPr>
                          <m:t>1</m:t>
                        </m:r>
                      </m:e>
                    </m:d>
                  </m:oMath>
                </a14:m>
                <a:endParaRPr lang="en-US" sz="1200" dirty="0">
                  <a:latin typeface="Alef" panose="00000500000000000000" pitchFamily="2" charset="-79"/>
                  <a:ea typeface="Cambria Math" panose="02040503050406030204" pitchFamily="18" charset="0"/>
                </a:endParaRPr>
              </a:p>
              <a:p>
                <a:pPr marL="0" indent="0" algn="l" rtl="0">
                  <a:lnSpc>
                    <a:spcPct val="100000"/>
                  </a:lnSpc>
                  <a:spcBef>
                    <a:spcPts val="200"/>
                  </a:spcBef>
                  <a:spcAft>
                    <a:spcPts val="200"/>
                  </a:spcAft>
                  <a:buNone/>
                </a:pPr>
                <a:r>
                  <a:rPr lang="en-US" sz="1800" dirty="0">
                    <a:latin typeface="Alef" panose="00000500000000000000" pitchFamily="2" charset="-79"/>
                    <a:ea typeface="Cambria Math" panose="02040503050406030204" pitchFamily="18" charset="0"/>
                    <a:cs typeface="Alef" panose="00000500000000000000" pitchFamily="2" charset="-79"/>
                  </a:rPr>
                  <a:t>Under a standard normal distribution, we know that: </a:t>
                </a:r>
                <a14:m>
                  <m:oMath xmlns:m="http://schemas.openxmlformats.org/officeDocument/2006/math">
                    <m:r>
                      <a:rPr lang="en-US" sz="1400" i="1" smtClean="0">
                        <a:effectLst/>
                        <a:latin typeface="Cambria Math" panose="02040503050406030204" pitchFamily="18" charset="0"/>
                        <a:ea typeface="Calibri" panose="020F0502020204030204" pitchFamily="34" charset="0"/>
                        <a:cs typeface="Arial" panose="020B0604020202020204" pitchFamily="34" charset="0"/>
                      </a:rPr>
                      <m:t>𝑃</m:t>
                    </m:r>
                    <m:d>
                      <m:dPr>
                        <m:ctrlPr>
                          <a:rPr lang="en-US" sz="1400" i="1">
                            <a:effectLst/>
                            <a:latin typeface="Cambria Math" panose="02040503050406030204" pitchFamily="18" charset="0"/>
                            <a:ea typeface="Calibri" panose="020F0502020204030204" pitchFamily="34" charset="0"/>
                            <a:cs typeface="Arial" panose="020B0604020202020204" pitchFamily="34" charset="0"/>
                          </a:rPr>
                        </m:ctrlPr>
                      </m:dPr>
                      <m:e>
                        <m:r>
                          <a:rPr lang="en-US" sz="14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sz="1400" i="1">
                                <a:effectLst/>
                                <a:latin typeface="Cambria Math" panose="02040503050406030204" pitchFamily="18" charset="0"/>
                                <a:ea typeface="Calibri" panose="020F0502020204030204" pitchFamily="34" charset="0"/>
                                <a:cs typeface="Arial" panose="020B0604020202020204" pitchFamily="34" charset="0"/>
                              </a:rPr>
                            </m:ctrlPr>
                          </m:sSubPr>
                          <m:e>
                            <m:r>
                              <a:rPr lang="en-US" sz="1400" i="1">
                                <a:effectLst/>
                                <a:latin typeface="Cambria Math" panose="02040503050406030204" pitchFamily="18" charset="0"/>
                                <a:ea typeface="Calibri" panose="020F0502020204030204" pitchFamily="34" charset="0"/>
                                <a:cs typeface="Arial" panose="020B0604020202020204" pitchFamily="34" charset="0"/>
                              </a:rPr>
                              <m:t>𝑍</m:t>
                            </m:r>
                          </m:e>
                          <m:sub>
                            <m:r>
                              <a:rPr lang="en-US" sz="1400" i="1">
                                <a:effectLst/>
                                <a:latin typeface="Cambria Math" panose="02040503050406030204" pitchFamily="18" charset="0"/>
                                <a:ea typeface="Calibri" panose="020F0502020204030204" pitchFamily="34" charset="0"/>
                                <a:cs typeface="Arial" panose="020B0604020202020204" pitchFamily="34" charset="0"/>
                              </a:rPr>
                              <m:t>1</m:t>
                            </m:r>
                            <m:r>
                              <a:rPr lang="en-US" sz="1400" i="1">
                                <a:effectLst/>
                                <a:latin typeface="Cambria Math" panose="02040503050406030204" pitchFamily="18" charset="0"/>
                                <a:ea typeface="Calibri" panose="020F0502020204030204" pitchFamily="34" charset="0"/>
                                <a:cs typeface="Arial" panose="020B0604020202020204" pitchFamily="34" charset="0"/>
                              </a:rPr>
                              <m:t>−</m:t>
                            </m:r>
                            <m:f>
                              <m:fPr>
                                <m:ctrlPr>
                                  <a:rPr lang="en-US" sz="1400" i="1">
                                    <a:effectLst/>
                                    <a:latin typeface="Cambria Math" panose="02040503050406030204" pitchFamily="18" charset="0"/>
                                    <a:ea typeface="Calibri" panose="020F0502020204030204" pitchFamily="34" charset="0"/>
                                    <a:cs typeface="Arial" panose="020B0604020202020204" pitchFamily="34" charset="0"/>
                                  </a:rPr>
                                </m:ctrlPr>
                              </m:fPr>
                              <m:num>
                                <m:r>
                                  <a:rPr lang="en-US" sz="1400" i="1">
                                    <a:effectLst/>
                                    <a:latin typeface="Cambria Math" panose="02040503050406030204" pitchFamily="18" charset="0"/>
                                    <a:ea typeface="Calibri" panose="020F0502020204030204" pitchFamily="34" charset="0"/>
                                    <a:cs typeface="Arial" panose="020B0604020202020204" pitchFamily="34" charset="0"/>
                                  </a:rPr>
                                  <m:t>𝛼</m:t>
                                </m:r>
                              </m:num>
                              <m:den>
                                <m:r>
                                  <a:rPr lang="en-US" sz="1400" i="1">
                                    <a:effectLst/>
                                    <a:latin typeface="Cambria Math" panose="02040503050406030204" pitchFamily="18" charset="0"/>
                                    <a:ea typeface="Calibri" panose="020F0502020204030204" pitchFamily="34" charset="0"/>
                                    <a:cs typeface="Arial" panose="020B0604020202020204" pitchFamily="34" charset="0"/>
                                  </a:rPr>
                                  <m:t>2</m:t>
                                </m:r>
                              </m:den>
                            </m:f>
                          </m:sub>
                        </m:sSub>
                        <m:r>
                          <a:rPr lang="en-US" sz="1400" i="1">
                            <a:effectLst/>
                            <a:latin typeface="Cambria Math" panose="02040503050406030204" pitchFamily="18" charset="0"/>
                            <a:ea typeface="Calibri" panose="020F0502020204030204" pitchFamily="34" charset="0"/>
                            <a:cs typeface="Arial" panose="020B0604020202020204" pitchFamily="34" charset="0"/>
                          </a:rPr>
                          <m:t>≤ </m:t>
                        </m:r>
                        <m:f>
                          <m:fPr>
                            <m:ctrlPr>
                              <a:rPr lang="en-US" sz="1400" i="1">
                                <a:effectLst/>
                                <a:latin typeface="Cambria Math" panose="02040503050406030204" pitchFamily="18" charset="0"/>
                                <a:ea typeface="Times New Roman" panose="02020603050405020304" pitchFamily="18" charset="0"/>
                                <a:cs typeface="Arial" panose="020B0604020202020204" pitchFamily="34" charset="0"/>
                              </a:rPr>
                            </m:ctrlPr>
                          </m:fPr>
                          <m:num>
                            <m:acc>
                              <m:accPr>
                                <m:chr m:val="̅"/>
                                <m:ctrlPr>
                                  <a:rPr lang="en-US" sz="1400" i="1">
                                    <a:effectLst/>
                                    <a:latin typeface="Cambria Math" panose="02040503050406030204" pitchFamily="18" charset="0"/>
                                    <a:ea typeface="Times New Roman" panose="02020603050405020304" pitchFamily="18" charset="0"/>
                                    <a:cs typeface="Arial" panose="020B0604020202020204" pitchFamily="34" charset="0"/>
                                  </a:rPr>
                                </m:ctrlPr>
                              </m:accPr>
                              <m:e>
                                <m:r>
                                  <a:rPr lang="en-US" sz="1400" i="1">
                                    <a:effectLst/>
                                    <a:latin typeface="Cambria Math" panose="02040503050406030204" pitchFamily="18" charset="0"/>
                                    <a:ea typeface="Times New Roman" panose="02020603050405020304" pitchFamily="18" charset="0"/>
                                    <a:cs typeface="Arial" panose="020B0604020202020204" pitchFamily="34" charset="0"/>
                                  </a:rPr>
                                  <m:t>𝑋</m:t>
                                </m:r>
                              </m:e>
                            </m:acc>
                            <m:r>
                              <a:rPr lang="en-US" sz="1400" i="1">
                                <a:effectLst/>
                                <a:latin typeface="Cambria Math" panose="02040503050406030204" pitchFamily="18" charset="0"/>
                                <a:ea typeface="Times New Roman" panose="02020603050405020304" pitchFamily="18" charset="0"/>
                                <a:cs typeface="Arial" panose="020B0604020202020204" pitchFamily="34" charset="0"/>
                              </a:rPr>
                              <m:t>−</m:t>
                            </m:r>
                            <m:r>
                              <a:rPr lang="en-US" sz="1400" i="1">
                                <a:effectLst/>
                                <a:latin typeface="Cambria Math" panose="02040503050406030204" pitchFamily="18" charset="0"/>
                                <a:ea typeface="Times New Roman" panose="02020603050405020304" pitchFamily="18" charset="0"/>
                                <a:cs typeface="Arial" panose="020B0604020202020204" pitchFamily="34" charset="0"/>
                              </a:rPr>
                              <m:t>𝜇</m:t>
                            </m:r>
                          </m:num>
                          <m:den>
                            <m:f>
                              <m:fPr>
                                <m:ctrlPr>
                                  <a:rPr lang="en-US" sz="1400" i="1">
                                    <a:effectLst/>
                                    <a:latin typeface="Cambria Math" panose="02040503050406030204" pitchFamily="18" charset="0"/>
                                    <a:ea typeface="Calibri" panose="020F0502020204030204" pitchFamily="34" charset="0"/>
                                    <a:cs typeface="Arial" panose="020B0604020202020204" pitchFamily="34" charset="0"/>
                                  </a:rPr>
                                </m:ctrlPr>
                              </m:fPr>
                              <m:num>
                                <m:sSub>
                                  <m:sSubPr>
                                    <m:ctrlPr>
                                      <a:rPr lang="en-US" sz="1400" i="1">
                                        <a:effectLst/>
                                        <a:latin typeface="Cambria Math" panose="02040503050406030204" pitchFamily="18" charset="0"/>
                                        <a:ea typeface="Calibri" panose="020F0502020204030204" pitchFamily="34" charset="0"/>
                                        <a:cs typeface="Arial" panose="020B0604020202020204" pitchFamily="34" charset="0"/>
                                      </a:rPr>
                                    </m:ctrlPr>
                                  </m:sSubPr>
                                  <m:e>
                                    <m:r>
                                      <a:rPr lang="en-US" sz="1400" i="1">
                                        <a:effectLst/>
                                        <a:latin typeface="Cambria Math" panose="02040503050406030204" pitchFamily="18" charset="0"/>
                                        <a:ea typeface="Calibri" panose="020F0502020204030204" pitchFamily="34" charset="0"/>
                                        <a:cs typeface="Arial" panose="020B0604020202020204" pitchFamily="34" charset="0"/>
                                      </a:rPr>
                                      <m:t>𝜎</m:t>
                                    </m:r>
                                  </m:e>
                                  <m:sub>
                                    <m:r>
                                      <a:rPr lang="en-US" sz="1400" i="1">
                                        <a:effectLst/>
                                        <a:latin typeface="Cambria Math" panose="02040503050406030204" pitchFamily="18" charset="0"/>
                                        <a:ea typeface="Calibri" panose="020F0502020204030204" pitchFamily="34" charset="0"/>
                                        <a:cs typeface="Arial" panose="020B0604020202020204" pitchFamily="34" charset="0"/>
                                      </a:rPr>
                                      <m:t>𝑥</m:t>
                                    </m:r>
                                  </m:sub>
                                </m:sSub>
                              </m:num>
                              <m:den>
                                <m:rad>
                                  <m:radPr>
                                    <m:degHide m:val="on"/>
                                    <m:ctrlPr>
                                      <a:rPr lang="en-US" sz="1400" i="1">
                                        <a:effectLst/>
                                        <a:latin typeface="Cambria Math" panose="02040503050406030204" pitchFamily="18" charset="0"/>
                                        <a:ea typeface="Calibri" panose="020F0502020204030204" pitchFamily="34" charset="0"/>
                                        <a:cs typeface="Arial" panose="020B0604020202020204" pitchFamily="34" charset="0"/>
                                      </a:rPr>
                                    </m:ctrlPr>
                                  </m:radPr>
                                  <m:deg/>
                                  <m:e>
                                    <m:r>
                                      <a:rPr lang="en-US" sz="1400" i="1">
                                        <a:effectLst/>
                                        <a:latin typeface="Cambria Math" panose="02040503050406030204" pitchFamily="18" charset="0"/>
                                        <a:ea typeface="Calibri" panose="020F0502020204030204" pitchFamily="34" charset="0"/>
                                        <a:cs typeface="Arial" panose="020B0604020202020204" pitchFamily="34" charset="0"/>
                                      </a:rPr>
                                      <m:t>𝑛</m:t>
                                    </m:r>
                                  </m:e>
                                </m:rad>
                              </m:den>
                            </m:f>
                          </m:den>
                        </m:f>
                        <m:r>
                          <a:rPr lang="en-US" sz="1400" i="1">
                            <a:effectLst/>
                            <a:latin typeface="Cambria Math" panose="02040503050406030204" pitchFamily="18" charset="0"/>
                            <a:ea typeface="Times New Roman" panose="02020603050405020304" pitchFamily="18" charset="0"/>
                            <a:cs typeface="Arial" panose="020B0604020202020204" pitchFamily="34" charset="0"/>
                          </a:rPr>
                          <m:t>≤ </m:t>
                        </m:r>
                        <m:sSub>
                          <m:sSubPr>
                            <m:ctrlPr>
                              <a:rPr lang="en-US" sz="1400" i="1">
                                <a:effectLst/>
                                <a:latin typeface="Cambria Math" panose="02040503050406030204" pitchFamily="18" charset="0"/>
                                <a:ea typeface="Calibri" panose="020F0502020204030204" pitchFamily="34" charset="0"/>
                                <a:cs typeface="Arial" panose="020B0604020202020204" pitchFamily="34" charset="0"/>
                              </a:rPr>
                            </m:ctrlPr>
                          </m:sSubPr>
                          <m:e>
                            <m:r>
                              <a:rPr lang="en-US" sz="1400" i="1">
                                <a:effectLst/>
                                <a:latin typeface="Cambria Math" panose="02040503050406030204" pitchFamily="18" charset="0"/>
                                <a:ea typeface="Calibri" panose="020F0502020204030204" pitchFamily="34" charset="0"/>
                                <a:cs typeface="Arial" panose="020B0604020202020204" pitchFamily="34" charset="0"/>
                              </a:rPr>
                              <m:t>𝑍</m:t>
                            </m:r>
                          </m:e>
                          <m:sub>
                            <m:r>
                              <a:rPr lang="en-US" sz="1400" i="1">
                                <a:effectLst/>
                                <a:latin typeface="Cambria Math" panose="02040503050406030204" pitchFamily="18" charset="0"/>
                                <a:ea typeface="Calibri" panose="020F0502020204030204" pitchFamily="34" charset="0"/>
                                <a:cs typeface="Arial" panose="020B0604020202020204" pitchFamily="34" charset="0"/>
                              </a:rPr>
                              <m:t>1</m:t>
                            </m:r>
                            <m:r>
                              <a:rPr lang="en-US" sz="1400" i="1">
                                <a:effectLst/>
                                <a:latin typeface="Cambria Math" panose="02040503050406030204" pitchFamily="18" charset="0"/>
                                <a:ea typeface="Calibri" panose="020F0502020204030204" pitchFamily="34" charset="0"/>
                                <a:cs typeface="Arial" panose="020B0604020202020204" pitchFamily="34" charset="0"/>
                              </a:rPr>
                              <m:t>−</m:t>
                            </m:r>
                            <m:f>
                              <m:fPr>
                                <m:ctrlPr>
                                  <a:rPr lang="en-US" sz="1400" i="1">
                                    <a:effectLst/>
                                    <a:latin typeface="Cambria Math" panose="02040503050406030204" pitchFamily="18" charset="0"/>
                                    <a:ea typeface="Calibri" panose="020F0502020204030204" pitchFamily="34" charset="0"/>
                                    <a:cs typeface="Arial" panose="020B0604020202020204" pitchFamily="34" charset="0"/>
                                  </a:rPr>
                                </m:ctrlPr>
                              </m:fPr>
                              <m:num>
                                <m:r>
                                  <a:rPr lang="en-US" sz="1400" i="1">
                                    <a:effectLst/>
                                    <a:latin typeface="Cambria Math" panose="02040503050406030204" pitchFamily="18" charset="0"/>
                                    <a:ea typeface="Calibri" panose="020F0502020204030204" pitchFamily="34" charset="0"/>
                                    <a:cs typeface="Arial" panose="020B0604020202020204" pitchFamily="34" charset="0"/>
                                  </a:rPr>
                                  <m:t>𝛼</m:t>
                                </m:r>
                              </m:num>
                              <m:den>
                                <m:r>
                                  <a:rPr lang="en-US" sz="1400" i="1">
                                    <a:effectLst/>
                                    <a:latin typeface="Cambria Math" panose="02040503050406030204" pitchFamily="18" charset="0"/>
                                    <a:ea typeface="Calibri" panose="020F0502020204030204" pitchFamily="34" charset="0"/>
                                    <a:cs typeface="Arial" panose="020B0604020202020204" pitchFamily="34" charset="0"/>
                                  </a:rPr>
                                  <m:t>2</m:t>
                                </m:r>
                              </m:den>
                            </m:f>
                          </m:sub>
                        </m:sSub>
                      </m:e>
                    </m:d>
                    <m:r>
                      <a:rPr lang="en-US" sz="1400" i="1">
                        <a:effectLst/>
                        <a:latin typeface="Cambria Math" panose="02040503050406030204" pitchFamily="18" charset="0"/>
                        <a:ea typeface="Calibri" panose="020F0502020204030204" pitchFamily="34" charset="0"/>
                        <a:cs typeface="Arial" panose="020B0604020202020204" pitchFamily="34" charset="0"/>
                      </a:rPr>
                      <m:t>=</m:t>
                    </m:r>
                    <m:r>
                      <a:rPr lang="en-US" sz="1400" i="1">
                        <a:effectLst/>
                        <a:latin typeface="Cambria Math" panose="02040503050406030204" pitchFamily="18" charset="0"/>
                        <a:ea typeface="Calibri" panose="020F0502020204030204" pitchFamily="34" charset="0"/>
                        <a:cs typeface="Arial" panose="020B0604020202020204" pitchFamily="34" charset="0"/>
                      </a:rPr>
                      <m:t>1</m:t>
                    </m:r>
                    <m:r>
                      <a:rPr lang="en-US" sz="1400" i="1">
                        <a:effectLst/>
                        <a:latin typeface="Cambria Math" panose="02040503050406030204" pitchFamily="18" charset="0"/>
                        <a:ea typeface="Calibri" panose="020F0502020204030204" pitchFamily="34" charset="0"/>
                        <a:cs typeface="Arial" panose="020B0604020202020204" pitchFamily="34" charset="0"/>
                      </a:rPr>
                      <m:t>−</m:t>
                    </m:r>
                    <m:r>
                      <a:rPr lang="en-US" sz="1400" i="1">
                        <a:effectLst/>
                        <a:latin typeface="Cambria Math" panose="02040503050406030204" pitchFamily="18" charset="0"/>
                        <a:ea typeface="Calibri" panose="020F0502020204030204" pitchFamily="34" charset="0"/>
                        <a:cs typeface="Arial" panose="020B0604020202020204" pitchFamily="34" charset="0"/>
                      </a:rPr>
                      <m:t>𝛼</m:t>
                    </m:r>
                  </m:oMath>
                </a14:m>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0000"/>
                  </a:lnSpc>
                  <a:spcBef>
                    <a:spcPts val="200"/>
                  </a:spcBef>
                  <a:spcAft>
                    <a:spcPts val="200"/>
                  </a:spcAft>
                  <a:buNone/>
                </a:pPr>
                <a:r>
                  <a:rPr lang="en-US" sz="1800" dirty="0">
                    <a:latin typeface="Alef" panose="00000500000000000000" pitchFamily="2" charset="-79"/>
                    <a:ea typeface="Cambria Math" panose="02040503050406030204" pitchFamily="18" charset="0"/>
                    <a:cs typeface="Alef" panose="00000500000000000000" pitchFamily="2" charset="-79"/>
                  </a:rPr>
                  <a:t>And after simple math we get a CI: </a:t>
                </a:r>
                <a14:m>
                  <m:oMath xmlns:m="http://schemas.openxmlformats.org/officeDocument/2006/math">
                    <m:r>
                      <a:rPr lang="en-US" sz="1400" i="1" smtClean="0">
                        <a:effectLst/>
                        <a:latin typeface="Cambria Math" panose="02040503050406030204" pitchFamily="18" charset="0"/>
                        <a:ea typeface="Calibri" panose="020F0502020204030204" pitchFamily="34" charset="0"/>
                        <a:cs typeface="Arial" panose="020B0604020202020204" pitchFamily="34" charset="0"/>
                      </a:rPr>
                      <m:t>𝑃</m:t>
                    </m:r>
                    <m:d>
                      <m:dPr>
                        <m:ctrlPr>
                          <a:rPr lang="en-US" sz="1400" i="1">
                            <a:effectLst/>
                            <a:latin typeface="Cambria Math" panose="02040503050406030204" pitchFamily="18" charset="0"/>
                            <a:ea typeface="Calibri" panose="020F0502020204030204" pitchFamily="34" charset="0"/>
                            <a:cs typeface="Arial" panose="020B0604020202020204" pitchFamily="34" charset="0"/>
                          </a:rPr>
                        </m:ctrlPr>
                      </m:dPr>
                      <m:e>
                        <m:acc>
                          <m:accPr>
                            <m:chr m:val="̅"/>
                            <m:ctrlPr>
                              <a:rPr lang="en-US" sz="1400" i="1">
                                <a:effectLst/>
                                <a:latin typeface="Cambria Math" panose="02040503050406030204" pitchFamily="18" charset="0"/>
                                <a:ea typeface="Times New Roman" panose="02020603050405020304" pitchFamily="18" charset="0"/>
                                <a:cs typeface="Arial" panose="020B0604020202020204" pitchFamily="34" charset="0"/>
                              </a:rPr>
                            </m:ctrlPr>
                          </m:accPr>
                          <m:e>
                            <m:r>
                              <a:rPr lang="en-US" sz="1400" i="1">
                                <a:effectLst/>
                                <a:latin typeface="Cambria Math" panose="02040503050406030204" pitchFamily="18" charset="0"/>
                                <a:ea typeface="Times New Roman" panose="02020603050405020304" pitchFamily="18" charset="0"/>
                                <a:cs typeface="Arial" panose="020B0604020202020204" pitchFamily="34" charset="0"/>
                              </a:rPr>
                              <m:t>𝑋</m:t>
                            </m:r>
                          </m:e>
                        </m:acc>
                        <m:r>
                          <a:rPr lang="en-US" sz="14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sz="1400" i="1">
                                <a:effectLst/>
                                <a:latin typeface="Cambria Math" panose="02040503050406030204" pitchFamily="18" charset="0"/>
                                <a:ea typeface="Calibri" panose="020F0502020204030204" pitchFamily="34" charset="0"/>
                                <a:cs typeface="Arial" panose="020B0604020202020204" pitchFamily="34" charset="0"/>
                              </a:rPr>
                            </m:ctrlPr>
                          </m:sSubPr>
                          <m:e>
                            <m:r>
                              <a:rPr lang="en-US" sz="1400" i="1">
                                <a:effectLst/>
                                <a:latin typeface="Cambria Math" panose="02040503050406030204" pitchFamily="18" charset="0"/>
                                <a:ea typeface="Calibri" panose="020F0502020204030204" pitchFamily="34" charset="0"/>
                                <a:cs typeface="Arial" panose="020B0604020202020204" pitchFamily="34" charset="0"/>
                              </a:rPr>
                              <m:t>𝑍</m:t>
                            </m:r>
                          </m:e>
                          <m:sub>
                            <m:r>
                              <a:rPr lang="en-US" sz="1400" i="1">
                                <a:effectLst/>
                                <a:latin typeface="Cambria Math" panose="02040503050406030204" pitchFamily="18" charset="0"/>
                                <a:ea typeface="Calibri" panose="020F0502020204030204" pitchFamily="34" charset="0"/>
                                <a:cs typeface="Arial" panose="020B0604020202020204" pitchFamily="34" charset="0"/>
                              </a:rPr>
                              <m:t>1</m:t>
                            </m:r>
                            <m:r>
                              <a:rPr lang="en-US" sz="1400" i="1">
                                <a:effectLst/>
                                <a:latin typeface="Cambria Math" panose="02040503050406030204" pitchFamily="18" charset="0"/>
                                <a:ea typeface="Calibri" panose="020F0502020204030204" pitchFamily="34" charset="0"/>
                                <a:cs typeface="Arial" panose="020B0604020202020204" pitchFamily="34" charset="0"/>
                              </a:rPr>
                              <m:t>−</m:t>
                            </m:r>
                            <m:f>
                              <m:fPr>
                                <m:ctrlPr>
                                  <a:rPr lang="en-US" sz="1400" i="1">
                                    <a:effectLst/>
                                    <a:latin typeface="Cambria Math" panose="02040503050406030204" pitchFamily="18" charset="0"/>
                                    <a:ea typeface="Calibri" panose="020F0502020204030204" pitchFamily="34" charset="0"/>
                                    <a:cs typeface="Arial" panose="020B0604020202020204" pitchFamily="34" charset="0"/>
                                  </a:rPr>
                                </m:ctrlPr>
                              </m:fPr>
                              <m:num>
                                <m:r>
                                  <a:rPr lang="en-US" sz="1400" i="1">
                                    <a:effectLst/>
                                    <a:latin typeface="Cambria Math" panose="02040503050406030204" pitchFamily="18" charset="0"/>
                                    <a:ea typeface="Calibri" panose="020F0502020204030204" pitchFamily="34" charset="0"/>
                                    <a:cs typeface="Arial" panose="020B0604020202020204" pitchFamily="34" charset="0"/>
                                  </a:rPr>
                                  <m:t>𝛼</m:t>
                                </m:r>
                              </m:num>
                              <m:den>
                                <m:r>
                                  <a:rPr lang="en-US" sz="1400" i="1">
                                    <a:effectLst/>
                                    <a:latin typeface="Cambria Math" panose="02040503050406030204" pitchFamily="18" charset="0"/>
                                    <a:ea typeface="Calibri" panose="020F0502020204030204" pitchFamily="34" charset="0"/>
                                    <a:cs typeface="Arial" panose="020B0604020202020204" pitchFamily="34" charset="0"/>
                                  </a:rPr>
                                  <m:t>2</m:t>
                                </m:r>
                              </m:den>
                            </m:f>
                          </m:sub>
                        </m:sSub>
                        <m:r>
                          <a:rPr lang="en-US" sz="1400" i="1">
                            <a:effectLst/>
                            <a:latin typeface="Cambria Math" panose="02040503050406030204" pitchFamily="18" charset="0"/>
                            <a:ea typeface="Calibri" panose="020F0502020204030204" pitchFamily="34" charset="0"/>
                            <a:cs typeface="Arial" panose="020B0604020202020204" pitchFamily="34" charset="0"/>
                          </a:rPr>
                          <m:t>∗</m:t>
                        </m:r>
                        <m:f>
                          <m:fPr>
                            <m:ctrlPr>
                              <a:rPr lang="en-US" sz="1400" i="1">
                                <a:effectLst/>
                                <a:latin typeface="Cambria Math" panose="02040503050406030204" pitchFamily="18" charset="0"/>
                                <a:ea typeface="Calibri" panose="020F0502020204030204" pitchFamily="34" charset="0"/>
                                <a:cs typeface="Arial" panose="020B0604020202020204" pitchFamily="34" charset="0"/>
                              </a:rPr>
                            </m:ctrlPr>
                          </m:fPr>
                          <m:num>
                            <m:sSub>
                              <m:sSubPr>
                                <m:ctrlPr>
                                  <a:rPr lang="en-US" sz="1400" i="1">
                                    <a:effectLst/>
                                    <a:latin typeface="Cambria Math" panose="02040503050406030204" pitchFamily="18" charset="0"/>
                                    <a:ea typeface="Calibri" panose="020F0502020204030204" pitchFamily="34" charset="0"/>
                                    <a:cs typeface="Arial" panose="020B0604020202020204" pitchFamily="34" charset="0"/>
                                  </a:rPr>
                                </m:ctrlPr>
                              </m:sSubPr>
                              <m:e>
                                <m:r>
                                  <a:rPr lang="en-US" sz="1400" i="1">
                                    <a:effectLst/>
                                    <a:latin typeface="Cambria Math" panose="02040503050406030204" pitchFamily="18" charset="0"/>
                                    <a:ea typeface="Calibri" panose="020F0502020204030204" pitchFamily="34" charset="0"/>
                                    <a:cs typeface="Arial" panose="020B0604020202020204" pitchFamily="34" charset="0"/>
                                  </a:rPr>
                                  <m:t>𝜎</m:t>
                                </m:r>
                              </m:e>
                              <m:sub>
                                <m:r>
                                  <a:rPr lang="en-US" sz="1400" i="1">
                                    <a:effectLst/>
                                    <a:latin typeface="Cambria Math" panose="02040503050406030204" pitchFamily="18" charset="0"/>
                                    <a:ea typeface="Calibri" panose="020F0502020204030204" pitchFamily="34" charset="0"/>
                                    <a:cs typeface="Arial" panose="020B0604020202020204" pitchFamily="34" charset="0"/>
                                  </a:rPr>
                                  <m:t>𝑥</m:t>
                                </m:r>
                              </m:sub>
                            </m:sSub>
                          </m:num>
                          <m:den>
                            <m:rad>
                              <m:radPr>
                                <m:degHide m:val="on"/>
                                <m:ctrlPr>
                                  <a:rPr lang="en-US" sz="1400" i="1">
                                    <a:effectLst/>
                                    <a:latin typeface="Cambria Math" panose="02040503050406030204" pitchFamily="18" charset="0"/>
                                    <a:ea typeface="Calibri" panose="020F0502020204030204" pitchFamily="34" charset="0"/>
                                    <a:cs typeface="Arial" panose="020B0604020202020204" pitchFamily="34" charset="0"/>
                                  </a:rPr>
                                </m:ctrlPr>
                              </m:radPr>
                              <m:deg/>
                              <m:e>
                                <m:r>
                                  <a:rPr lang="en-US" sz="1400" i="1">
                                    <a:effectLst/>
                                    <a:latin typeface="Cambria Math" panose="02040503050406030204" pitchFamily="18" charset="0"/>
                                    <a:ea typeface="Calibri" panose="020F0502020204030204" pitchFamily="34" charset="0"/>
                                    <a:cs typeface="Arial" panose="020B0604020202020204" pitchFamily="34" charset="0"/>
                                  </a:rPr>
                                  <m:t>𝑛</m:t>
                                </m:r>
                              </m:e>
                            </m:rad>
                          </m:den>
                        </m:f>
                        <m:r>
                          <a:rPr lang="en-US" sz="1400" i="1">
                            <a:effectLst/>
                            <a:latin typeface="Cambria Math" panose="02040503050406030204" pitchFamily="18" charset="0"/>
                            <a:ea typeface="Calibri" panose="020F0502020204030204" pitchFamily="34" charset="0"/>
                            <a:cs typeface="Arial" panose="020B0604020202020204" pitchFamily="34" charset="0"/>
                          </a:rPr>
                          <m:t>≤ </m:t>
                        </m:r>
                        <m:r>
                          <a:rPr lang="en-US" sz="1400" i="1">
                            <a:effectLst/>
                            <a:latin typeface="Cambria Math" panose="02040503050406030204" pitchFamily="18" charset="0"/>
                            <a:ea typeface="Times New Roman" panose="02020603050405020304" pitchFamily="18" charset="0"/>
                            <a:cs typeface="Arial" panose="020B0604020202020204" pitchFamily="34" charset="0"/>
                          </a:rPr>
                          <m:t>𝜇</m:t>
                        </m:r>
                        <m:r>
                          <a:rPr lang="en-US" sz="1400" i="1">
                            <a:effectLst/>
                            <a:latin typeface="Cambria Math" panose="02040503050406030204" pitchFamily="18" charset="0"/>
                            <a:ea typeface="Times New Roman" panose="02020603050405020304" pitchFamily="18" charset="0"/>
                            <a:cs typeface="Arial" panose="020B0604020202020204" pitchFamily="34" charset="0"/>
                          </a:rPr>
                          <m:t>≤ </m:t>
                        </m:r>
                        <m:acc>
                          <m:accPr>
                            <m:chr m:val="̅"/>
                            <m:ctrlPr>
                              <a:rPr lang="en-US" sz="1400" i="1">
                                <a:effectLst/>
                                <a:latin typeface="Cambria Math" panose="02040503050406030204" pitchFamily="18" charset="0"/>
                                <a:ea typeface="Times New Roman" panose="02020603050405020304" pitchFamily="18" charset="0"/>
                                <a:cs typeface="Arial" panose="020B0604020202020204" pitchFamily="34" charset="0"/>
                              </a:rPr>
                            </m:ctrlPr>
                          </m:accPr>
                          <m:e>
                            <m:r>
                              <a:rPr lang="en-US" sz="1400" i="1">
                                <a:effectLst/>
                                <a:latin typeface="Cambria Math" panose="02040503050406030204" pitchFamily="18" charset="0"/>
                                <a:ea typeface="Times New Roman" panose="02020603050405020304" pitchFamily="18" charset="0"/>
                                <a:cs typeface="Arial" panose="020B0604020202020204" pitchFamily="34" charset="0"/>
                              </a:rPr>
                              <m:t>𝑋</m:t>
                            </m:r>
                          </m:e>
                        </m:acc>
                        <m:r>
                          <a:rPr lang="en-US" sz="14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sz="1400" i="1">
                                <a:effectLst/>
                                <a:latin typeface="Cambria Math" panose="02040503050406030204" pitchFamily="18" charset="0"/>
                                <a:ea typeface="Calibri" panose="020F0502020204030204" pitchFamily="34" charset="0"/>
                                <a:cs typeface="Arial" panose="020B0604020202020204" pitchFamily="34" charset="0"/>
                              </a:rPr>
                            </m:ctrlPr>
                          </m:sSubPr>
                          <m:e>
                            <m:r>
                              <a:rPr lang="en-US" sz="1400" i="1">
                                <a:effectLst/>
                                <a:latin typeface="Cambria Math" panose="02040503050406030204" pitchFamily="18" charset="0"/>
                                <a:ea typeface="Calibri" panose="020F0502020204030204" pitchFamily="34" charset="0"/>
                                <a:cs typeface="Arial" panose="020B0604020202020204" pitchFamily="34" charset="0"/>
                              </a:rPr>
                              <m:t>𝑍</m:t>
                            </m:r>
                          </m:e>
                          <m:sub>
                            <m:r>
                              <a:rPr lang="en-US" sz="1400" i="1">
                                <a:effectLst/>
                                <a:latin typeface="Cambria Math" panose="02040503050406030204" pitchFamily="18" charset="0"/>
                                <a:ea typeface="Calibri" panose="020F0502020204030204" pitchFamily="34" charset="0"/>
                                <a:cs typeface="Arial" panose="020B0604020202020204" pitchFamily="34" charset="0"/>
                              </a:rPr>
                              <m:t>1</m:t>
                            </m:r>
                            <m:r>
                              <a:rPr lang="en-US" sz="1400" i="1">
                                <a:effectLst/>
                                <a:latin typeface="Cambria Math" panose="02040503050406030204" pitchFamily="18" charset="0"/>
                                <a:ea typeface="Calibri" panose="020F0502020204030204" pitchFamily="34" charset="0"/>
                                <a:cs typeface="Arial" panose="020B0604020202020204" pitchFamily="34" charset="0"/>
                              </a:rPr>
                              <m:t>−</m:t>
                            </m:r>
                            <m:f>
                              <m:fPr>
                                <m:ctrlPr>
                                  <a:rPr lang="en-US" sz="1400" i="1">
                                    <a:effectLst/>
                                    <a:latin typeface="Cambria Math" panose="02040503050406030204" pitchFamily="18" charset="0"/>
                                    <a:ea typeface="Calibri" panose="020F0502020204030204" pitchFamily="34" charset="0"/>
                                    <a:cs typeface="Arial" panose="020B0604020202020204" pitchFamily="34" charset="0"/>
                                  </a:rPr>
                                </m:ctrlPr>
                              </m:fPr>
                              <m:num>
                                <m:r>
                                  <a:rPr lang="en-US" sz="1400" i="1">
                                    <a:effectLst/>
                                    <a:latin typeface="Cambria Math" panose="02040503050406030204" pitchFamily="18" charset="0"/>
                                    <a:ea typeface="Calibri" panose="020F0502020204030204" pitchFamily="34" charset="0"/>
                                    <a:cs typeface="Arial" panose="020B0604020202020204" pitchFamily="34" charset="0"/>
                                  </a:rPr>
                                  <m:t>𝛼</m:t>
                                </m:r>
                              </m:num>
                              <m:den>
                                <m:r>
                                  <a:rPr lang="en-US" sz="1400" i="1">
                                    <a:effectLst/>
                                    <a:latin typeface="Cambria Math" panose="02040503050406030204" pitchFamily="18" charset="0"/>
                                    <a:ea typeface="Calibri" panose="020F0502020204030204" pitchFamily="34" charset="0"/>
                                    <a:cs typeface="Arial" panose="020B0604020202020204" pitchFamily="34" charset="0"/>
                                  </a:rPr>
                                  <m:t>2</m:t>
                                </m:r>
                              </m:den>
                            </m:f>
                          </m:sub>
                        </m:sSub>
                        <m:r>
                          <a:rPr lang="en-US" sz="1400" i="1">
                            <a:effectLst/>
                            <a:latin typeface="Cambria Math" panose="02040503050406030204" pitchFamily="18" charset="0"/>
                            <a:ea typeface="Calibri" panose="020F0502020204030204" pitchFamily="34" charset="0"/>
                            <a:cs typeface="Arial" panose="020B0604020202020204" pitchFamily="34" charset="0"/>
                          </a:rPr>
                          <m:t>∗</m:t>
                        </m:r>
                        <m:f>
                          <m:fPr>
                            <m:ctrlPr>
                              <a:rPr lang="en-US" sz="1400" i="1">
                                <a:effectLst/>
                                <a:latin typeface="Cambria Math" panose="02040503050406030204" pitchFamily="18" charset="0"/>
                                <a:ea typeface="Calibri" panose="020F0502020204030204" pitchFamily="34" charset="0"/>
                                <a:cs typeface="Arial" panose="020B0604020202020204" pitchFamily="34" charset="0"/>
                              </a:rPr>
                            </m:ctrlPr>
                          </m:fPr>
                          <m:num>
                            <m:sSub>
                              <m:sSubPr>
                                <m:ctrlPr>
                                  <a:rPr lang="en-US" sz="1400" i="1">
                                    <a:effectLst/>
                                    <a:latin typeface="Cambria Math" panose="02040503050406030204" pitchFamily="18" charset="0"/>
                                    <a:ea typeface="Calibri" panose="020F0502020204030204" pitchFamily="34" charset="0"/>
                                    <a:cs typeface="Arial" panose="020B0604020202020204" pitchFamily="34" charset="0"/>
                                  </a:rPr>
                                </m:ctrlPr>
                              </m:sSubPr>
                              <m:e>
                                <m:r>
                                  <a:rPr lang="en-US" sz="1400" i="1">
                                    <a:effectLst/>
                                    <a:latin typeface="Cambria Math" panose="02040503050406030204" pitchFamily="18" charset="0"/>
                                    <a:ea typeface="Calibri" panose="020F0502020204030204" pitchFamily="34" charset="0"/>
                                    <a:cs typeface="Arial" panose="020B0604020202020204" pitchFamily="34" charset="0"/>
                                  </a:rPr>
                                  <m:t>𝜎</m:t>
                                </m:r>
                              </m:e>
                              <m:sub>
                                <m:r>
                                  <a:rPr lang="en-US" sz="1400" i="1">
                                    <a:effectLst/>
                                    <a:latin typeface="Cambria Math" panose="02040503050406030204" pitchFamily="18" charset="0"/>
                                    <a:ea typeface="Calibri" panose="020F0502020204030204" pitchFamily="34" charset="0"/>
                                    <a:cs typeface="Arial" panose="020B0604020202020204" pitchFamily="34" charset="0"/>
                                  </a:rPr>
                                  <m:t>𝑥</m:t>
                                </m:r>
                              </m:sub>
                            </m:sSub>
                          </m:num>
                          <m:den>
                            <m:rad>
                              <m:radPr>
                                <m:degHide m:val="on"/>
                                <m:ctrlPr>
                                  <a:rPr lang="en-US" sz="1400" i="1">
                                    <a:effectLst/>
                                    <a:latin typeface="Cambria Math" panose="02040503050406030204" pitchFamily="18" charset="0"/>
                                    <a:ea typeface="Calibri" panose="020F0502020204030204" pitchFamily="34" charset="0"/>
                                    <a:cs typeface="Arial" panose="020B0604020202020204" pitchFamily="34" charset="0"/>
                                  </a:rPr>
                                </m:ctrlPr>
                              </m:radPr>
                              <m:deg/>
                              <m:e>
                                <m:r>
                                  <a:rPr lang="en-US" sz="1400" i="1">
                                    <a:effectLst/>
                                    <a:latin typeface="Cambria Math" panose="02040503050406030204" pitchFamily="18" charset="0"/>
                                    <a:ea typeface="Calibri" panose="020F0502020204030204" pitchFamily="34" charset="0"/>
                                    <a:cs typeface="Arial" panose="020B0604020202020204" pitchFamily="34" charset="0"/>
                                  </a:rPr>
                                  <m:t>𝑛</m:t>
                                </m:r>
                              </m:e>
                            </m:rad>
                          </m:den>
                        </m:f>
                      </m:e>
                    </m:d>
                    <m:r>
                      <a:rPr lang="en-US" sz="1400" i="1">
                        <a:effectLst/>
                        <a:latin typeface="Cambria Math" panose="02040503050406030204" pitchFamily="18" charset="0"/>
                        <a:ea typeface="Calibri" panose="020F0502020204030204" pitchFamily="34" charset="0"/>
                        <a:cs typeface="Arial" panose="020B0604020202020204" pitchFamily="34" charset="0"/>
                      </a:rPr>
                      <m:t>=</m:t>
                    </m:r>
                    <m:r>
                      <a:rPr lang="en-US" sz="1400" i="1">
                        <a:effectLst/>
                        <a:latin typeface="Cambria Math" panose="02040503050406030204" pitchFamily="18" charset="0"/>
                        <a:ea typeface="Calibri" panose="020F0502020204030204" pitchFamily="34" charset="0"/>
                        <a:cs typeface="Arial" panose="020B0604020202020204" pitchFamily="34" charset="0"/>
                      </a:rPr>
                      <m:t>1</m:t>
                    </m:r>
                    <m:r>
                      <a:rPr lang="en-US" sz="1400" i="1">
                        <a:effectLst/>
                        <a:latin typeface="Cambria Math" panose="02040503050406030204" pitchFamily="18" charset="0"/>
                        <a:ea typeface="Calibri" panose="020F0502020204030204" pitchFamily="34" charset="0"/>
                        <a:cs typeface="Arial" panose="020B0604020202020204" pitchFamily="34" charset="0"/>
                      </a:rPr>
                      <m:t>−</m:t>
                    </m:r>
                    <m:r>
                      <a:rPr lang="en-US" sz="1400" i="1">
                        <a:effectLst/>
                        <a:latin typeface="Cambria Math" panose="02040503050406030204" pitchFamily="18" charset="0"/>
                        <a:ea typeface="Calibri" panose="020F0502020204030204" pitchFamily="34" charset="0"/>
                        <a:cs typeface="Arial" panose="020B0604020202020204" pitchFamily="34" charset="0"/>
                      </a:rPr>
                      <m:t>𝛼</m:t>
                    </m:r>
                  </m:oMath>
                </a14:m>
                <a:endParaRPr lang="en-US" sz="1400" dirty="0">
                  <a:effectLs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0000"/>
                  </a:lnSpc>
                  <a:spcBef>
                    <a:spcPts val="200"/>
                  </a:spcBef>
                  <a:spcAft>
                    <a:spcPts val="200"/>
                  </a:spcAft>
                  <a:buNone/>
                </a:pPr>
                <a:endParaRPr lang="en-US" sz="1800" dirty="0">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None/>
                </a:pPr>
                <a:r>
                  <a:rPr lang="en-US" sz="1800" dirty="0">
                    <a:latin typeface="Alef" panose="00000500000000000000" pitchFamily="2" charset="-79"/>
                    <a:ea typeface="Cambria Math" panose="02040503050406030204" pitchFamily="18" charset="0"/>
                    <a:cs typeface="Alef" panose="00000500000000000000" pitchFamily="2" charset="-79"/>
                  </a:rPr>
                  <a:t>We can similarly get a CI for a </a:t>
                </a:r>
                <a:r>
                  <a:rPr lang="en-US" sz="1800" b="1" dirty="0">
                    <a:latin typeface="Alef" panose="00000500000000000000" pitchFamily="2" charset="-79"/>
                    <a:ea typeface="Cambria Math" panose="02040503050406030204" pitchFamily="18" charset="0"/>
                    <a:cs typeface="Alef" panose="00000500000000000000" pitchFamily="2" charset="-79"/>
                  </a:rPr>
                  <a:t>one-sample t test</a:t>
                </a:r>
                <a:r>
                  <a:rPr lang="en-US" sz="1800" dirty="0">
                    <a:latin typeface="Alef" panose="00000500000000000000" pitchFamily="2" charset="-79"/>
                    <a:ea typeface="Cambria Math" panose="02040503050406030204" pitchFamily="18" charset="0"/>
                    <a:cs typeface="Alef" panose="00000500000000000000" pitchFamily="2" charset="-79"/>
                  </a:rPr>
                  <a:t>:</a:t>
                </a:r>
                <a14:m>
                  <m:oMath xmlns:m="http://schemas.openxmlformats.org/officeDocument/2006/math">
                    <m:r>
                      <a:rPr lang="en-US" sz="1400" b="0" i="0" smtClean="0">
                        <a:effectLst/>
                        <a:latin typeface="Cambria Math" panose="02040503050406030204" pitchFamily="18" charset="0"/>
                        <a:ea typeface="Calibri" panose="020F0502020204030204" pitchFamily="34" charset="0"/>
                        <a:cs typeface="Arial" panose="020B0604020202020204" pitchFamily="34" charset="0"/>
                      </a:rPr>
                      <m:t> </m:t>
                    </m:r>
                    <m:r>
                      <a:rPr lang="en-US" sz="1400" i="1" smtClean="0">
                        <a:effectLst/>
                        <a:latin typeface="Cambria Math" panose="02040503050406030204" pitchFamily="18" charset="0"/>
                        <a:ea typeface="Calibri" panose="020F0502020204030204" pitchFamily="34" charset="0"/>
                        <a:cs typeface="Arial" panose="020B0604020202020204" pitchFamily="34" charset="0"/>
                      </a:rPr>
                      <m:t>𝑃</m:t>
                    </m:r>
                    <m:d>
                      <m:dPr>
                        <m:ctrlPr>
                          <a:rPr lang="en-US" sz="1400" i="1">
                            <a:effectLst/>
                            <a:latin typeface="Cambria Math" panose="02040503050406030204" pitchFamily="18" charset="0"/>
                            <a:ea typeface="Calibri" panose="020F0502020204030204" pitchFamily="34" charset="0"/>
                            <a:cs typeface="Arial" panose="020B0604020202020204" pitchFamily="34" charset="0"/>
                          </a:rPr>
                        </m:ctrlPr>
                      </m:dPr>
                      <m:e>
                        <m:acc>
                          <m:accPr>
                            <m:chr m:val="̅"/>
                            <m:ctrlPr>
                              <a:rPr lang="en-US" sz="1400" i="1">
                                <a:effectLst/>
                                <a:latin typeface="Cambria Math" panose="02040503050406030204" pitchFamily="18" charset="0"/>
                                <a:ea typeface="Times New Roman" panose="02020603050405020304" pitchFamily="18" charset="0"/>
                                <a:cs typeface="Arial" panose="020B0604020202020204" pitchFamily="34" charset="0"/>
                              </a:rPr>
                            </m:ctrlPr>
                          </m:accPr>
                          <m:e>
                            <m:r>
                              <a:rPr lang="en-US" sz="1400" i="1">
                                <a:effectLst/>
                                <a:latin typeface="Cambria Math" panose="02040503050406030204" pitchFamily="18" charset="0"/>
                                <a:ea typeface="Times New Roman" panose="02020603050405020304" pitchFamily="18" charset="0"/>
                                <a:cs typeface="Arial" panose="020B0604020202020204" pitchFamily="34" charset="0"/>
                              </a:rPr>
                              <m:t>𝑋</m:t>
                            </m:r>
                          </m:e>
                        </m:acc>
                        <m:r>
                          <a:rPr lang="en-US" sz="1400" i="1">
                            <a:effectLst/>
                            <a:latin typeface="Cambria Math" panose="02040503050406030204" pitchFamily="18" charset="0"/>
                            <a:ea typeface="Calibri" panose="020F0502020204030204" pitchFamily="34" charset="0"/>
                            <a:cs typeface="Arial" panose="020B0604020202020204" pitchFamily="34" charset="0"/>
                          </a:rPr>
                          <m:t>−</m:t>
                        </m:r>
                        <m:sSubSup>
                          <m:sSubSupPr>
                            <m:ctrlPr>
                              <a:rPr lang="en-US" sz="1400" i="1">
                                <a:effectLst/>
                                <a:latin typeface="Cambria Math" panose="02040503050406030204" pitchFamily="18" charset="0"/>
                                <a:ea typeface="Calibri" panose="020F0502020204030204" pitchFamily="34" charset="0"/>
                                <a:cs typeface="Arial" panose="020B0604020202020204" pitchFamily="34" charset="0"/>
                              </a:rPr>
                            </m:ctrlPr>
                          </m:sSubSupPr>
                          <m:e>
                            <m:r>
                              <a:rPr lang="en-US" sz="1400" i="1">
                                <a:effectLst/>
                                <a:latin typeface="Cambria Math" panose="02040503050406030204" pitchFamily="18" charset="0"/>
                                <a:ea typeface="Calibri" panose="020F0502020204030204" pitchFamily="34" charset="0"/>
                                <a:cs typeface="Arial" panose="020B0604020202020204" pitchFamily="34" charset="0"/>
                              </a:rPr>
                              <m:t>𝑡</m:t>
                            </m:r>
                          </m:e>
                          <m:sub>
                            <m:d>
                              <m:dPr>
                                <m:ctrlPr>
                                  <a:rPr lang="en-US" sz="1400" i="1">
                                    <a:effectLst/>
                                    <a:latin typeface="Cambria Math" panose="02040503050406030204" pitchFamily="18" charset="0"/>
                                    <a:ea typeface="Calibri" panose="020F0502020204030204" pitchFamily="34" charset="0"/>
                                    <a:cs typeface="Arial" panose="020B0604020202020204" pitchFamily="34" charset="0"/>
                                  </a:rPr>
                                </m:ctrlPr>
                              </m:dPr>
                              <m:e>
                                <m:r>
                                  <a:rPr lang="en-US" sz="1400" i="1">
                                    <a:effectLst/>
                                    <a:latin typeface="Cambria Math" panose="02040503050406030204" pitchFamily="18" charset="0"/>
                                    <a:ea typeface="Calibri" panose="020F0502020204030204" pitchFamily="34" charset="0"/>
                                    <a:cs typeface="Arial" panose="020B0604020202020204" pitchFamily="34" charset="0"/>
                                  </a:rPr>
                                  <m:t>𝑛</m:t>
                                </m:r>
                                <m:r>
                                  <a:rPr lang="en-US" sz="1400" i="1">
                                    <a:effectLst/>
                                    <a:latin typeface="Cambria Math" panose="02040503050406030204" pitchFamily="18" charset="0"/>
                                    <a:ea typeface="Calibri" panose="020F0502020204030204" pitchFamily="34" charset="0"/>
                                    <a:cs typeface="Arial" panose="020B0604020202020204" pitchFamily="34" charset="0"/>
                                  </a:rPr>
                                  <m:t>−</m:t>
                                </m:r>
                                <m:r>
                                  <a:rPr lang="en-US" sz="1400" i="1">
                                    <a:effectLst/>
                                    <a:latin typeface="Cambria Math" panose="02040503050406030204" pitchFamily="18" charset="0"/>
                                    <a:ea typeface="Calibri" panose="020F0502020204030204" pitchFamily="34" charset="0"/>
                                    <a:cs typeface="Arial" panose="020B0604020202020204" pitchFamily="34" charset="0"/>
                                  </a:rPr>
                                  <m:t>1</m:t>
                                </m:r>
                              </m:e>
                            </m:d>
                          </m:sub>
                          <m:sup>
                            <m:r>
                              <a:rPr lang="en-US" sz="1400" i="1">
                                <a:effectLst/>
                                <a:latin typeface="Cambria Math" panose="02040503050406030204" pitchFamily="18" charset="0"/>
                                <a:ea typeface="Calibri" panose="020F0502020204030204" pitchFamily="34" charset="0"/>
                                <a:cs typeface="Arial" panose="020B0604020202020204" pitchFamily="34" charset="0"/>
                              </a:rPr>
                              <m:t>1</m:t>
                            </m:r>
                            <m:r>
                              <a:rPr lang="en-US" sz="1400" i="1">
                                <a:effectLst/>
                                <a:latin typeface="Cambria Math" panose="02040503050406030204" pitchFamily="18" charset="0"/>
                                <a:ea typeface="Calibri" panose="020F0502020204030204" pitchFamily="34" charset="0"/>
                                <a:cs typeface="Arial" panose="020B0604020202020204" pitchFamily="34" charset="0"/>
                              </a:rPr>
                              <m:t>−</m:t>
                            </m:r>
                            <m:f>
                              <m:fPr>
                                <m:ctrlPr>
                                  <a:rPr lang="en-US" sz="1400" i="1">
                                    <a:effectLst/>
                                    <a:latin typeface="Cambria Math" panose="02040503050406030204" pitchFamily="18" charset="0"/>
                                    <a:ea typeface="Calibri" panose="020F0502020204030204" pitchFamily="34" charset="0"/>
                                    <a:cs typeface="Arial" panose="020B0604020202020204" pitchFamily="34" charset="0"/>
                                  </a:rPr>
                                </m:ctrlPr>
                              </m:fPr>
                              <m:num>
                                <m:r>
                                  <a:rPr lang="en-US" sz="1400" i="1">
                                    <a:effectLst/>
                                    <a:latin typeface="Cambria Math" panose="02040503050406030204" pitchFamily="18" charset="0"/>
                                    <a:ea typeface="Calibri" panose="020F0502020204030204" pitchFamily="34" charset="0"/>
                                    <a:cs typeface="Arial" panose="020B0604020202020204" pitchFamily="34" charset="0"/>
                                  </a:rPr>
                                  <m:t>𝛼</m:t>
                                </m:r>
                              </m:num>
                              <m:den>
                                <m:r>
                                  <a:rPr lang="en-US" sz="1400" i="1">
                                    <a:effectLst/>
                                    <a:latin typeface="Cambria Math" panose="02040503050406030204" pitchFamily="18" charset="0"/>
                                    <a:ea typeface="Calibri" panose="020F0502020204030204" pitchFamily="34" charset="0"/>
                                    <a:cs typeface="Arial" panose="020B0604020202020204" pitchFamily="34" charset="0"/>
                                  </a:rPr>
                                  <m:t>2</m:t>
                                </m:r>
                              </m:den>
                            </m:f>
                          </m:sup>
                        </m:sSubSup>
                        <m:r>
                          <a:rPr lang="en-US" sz="1400" i="1">
                            <a:effectLst/>
                            <a:latin typeface="Cambria Math" panose="02040503050406030204" pitchFamily="18" charset="0"/>
                            <a:ea typeface="Calibri" panose="020F0502020204030204" pitchFamily="34" charset="0"/>
                            <a:cs typeface="Arial" panose="020B0604020202020204" pitchFamily="34" charset="0"/>
                          </a:rPr>
                          <m:t>∗</m:t>
                        </m:r>
                        <m:f>
                          <m:fPr>
                            <m:ctrlPr>
                              <a:rPr lang="en-US" sz="1400" i="1">
                                <a:effectLst/>
                                <a:latin typeface="Cambria Math" panose="02040503050406030204" pitchFamily="18" charset="0"/>
                                <a:ea typeface="Calibri" panose="020F0502020204030204" pitchFamily="34" charset="0"/>
                                <a:cs typeface="Arial" panose="020B0604020202020204" pitchFamily="34" charset="0"/>
                              </a:rPr>
                            </m:ctrlPr>
                          </m:fPr>
                          <m:num>
                            <m:sSub>
                              <m:sSubPr>
                                <m:ctrlPr>
                                  <a:rPr lang="en-US" sz="1400" i="1">
                                    <a:effectLst/>
                                    <a:latin typeface="Cambria Math" panose="02040503050406030204" pitchFamily="18" charset="0"/>
                                    <a:ea typeface="Calibri" panose="020F0502020204030204" pitchFamily="34" charset="0"/>
                                    <a:cs typeface="Arial" panose="020B0604020202020204" pitchFamily="34" charset="0"/>
                                  </a:rPr>
                                </m:ctrlPr>
                              </m:sSubPr>
                              <m:e>
                                <m:acc>
                                  <m:accPr>
                                    <m:chr m:val="̂"/>
                                    <m:ctrlPr>
                                      <a:rPr lang="en-US" sz="1400" i="1">
                                        <a:effectLst/>
                                        <a:latin typeface="Cambria Math" panose="02040503050406030204" pitchFamily="18" charset="0"/>
                                        <a:ea typeface="Calibri" panose="020F0502020204030204" pitchFamily="34" charset="0"/>
                                        <a:cs typeface="Arial" panose="020B0604020202020204" pitchFamily="34" charset="0"/>
                                      </a:rPr>
                                    </m:ctrlPr>
                                  </m:accPr>
                                  <m:e>
                                    <m:r>
                                      <a:rPr lang="en-US" sz="1400" i="1">
                                        <a:effectLst/>
                                        <a:latin typeface="Cambria Math" panose="02040503050406030204" pitchFamily="18" charset="0"/>
                                        <a:ea typeface="Calibri" panose="020F0502020204030204" pitchFamily="34" charset="0"/>
                                        <a:cs typeface="Arial" panose="020B0604020202020204" pitchFamily="34" charset="0"/>
                                      </a:rPr>
                                      <m:t>𝑠</m:t>
                                    </m:r>
                                  </m:e>
                                </m:acc>
                              </m:e>
                              <m:sub>
                                <m:r>
                                  <a:rPr lang="en-US" sz="1400" i="1">
                                    <a:effectLst/>
                                    <a:latin typeface="Cambria Math" panose="02040503050406030204" pitchFamily="18" charset="0"/>
                                    <a:ea typeface="Calibri" panose="020F0502020204030204" pitchFamily="34" charset="0"/>
                                    <a:cs typeface="Arial" panose="020B0604020202020204" pitchFamily="34" charset="0"/>
                                  </a:rPr>
                                  <m:t>𝑥</m:t>
                                </m:r>
                              </m:sub>
                            </m:sSub>
                          </m:num>
                          <m:den>
                            <m:rad>
                              <m:radPr>
                                <m:degHide m:val="on"/>
                                <m:ctrlPr>
                                  <a:rPr lang="en-US" sz="1400" i="1">
                                    <a:effectLst/>
                                    <a:latin typeface="Cambria Math" panose="02040503050406030204" pitchFamily="18" charset="0"/>
                                    <a:ea typeface="Calibri" panose="020F0502020204030204" pitchFamily="34" charset="0"/>
                                    <a:cs typeface="Arial" panose="020B0604020202020204" pitchFamily="34" charset="0"/>
                                  </a:rPr>
                                </m:ctrlPr>
                              </m:radPr>
                              <m:deg/>
                              <m:e>
                                <m:r>
                                  <a:rPr lang="en-US" sz="1400" i="1">
                                    <a:effectLst/>
                                    <a:latin typeface="Cambria Math" panose="02040503050406030204" pitchFamily="18" charset="0"/>
                                    <a:ea typeface="Calibri" panose="020F0502020204030204" pitchFamily="34" charset="0"/>
                                    <a:cs typeface="Arial" panose="020B0604020202020204" pitchFamily="34" charset="0"/>
                                  </a:rPr>
                                  <m:t>𝑛</m:t>
                                </m:r>
                              </m:e>
                            </m:rad>
                          </m:den>
                        </m:f>
                        <m:r>
                          <a:rPr lang="en-US" sz="1400" i="1">
                            <a:effectLst/>
                            <a:latin typeface="Cambria Math" panose="02040503050406030204" pitchFamily="18" charset="0"/>
                            <a:ea typeface="Calibri" panose="020F0502020204030204" pitchFamily="34" charset="0"/>
                            <a:cs typeface="Arial" panose="020B0604020202020204" pitchFamily="34" charset="0"/>
                          </a:rPr>
                          <m:t>≤ </m:t>
                        </m:r>
                        <m:r>
                          <a:rPr lang="en-US" sz="1400" i="1">
                            <a:effectLst/>
                            <a:latin typeface="Cambria Math" panose="02040503050406030204" pitchFamily="18" charset="0"/>
                            <a:ea typeface="Times New Roman" panose="02020603050405020304" pitchFamily="18" charset="0"/>
                            <a:cs typeface="Arial" panose="020B0604020202020204" pitchFamily="34" charset="0"/>
                          </a:rPr>
                          <m:t>𝜇</m:t>
                        </m:r>
                        <m:r>
                          <a:rPr lang="en-US" sz="1400" i="1">
                            <a:effectLst/>
                            <a:latin typeface="Cambria Math" panose="02040503050406030204" pitchFamily="18" charset="0"/>
                            <a:ea typeface="Times New Roman" panose="02020603050405020304" pitchFamily="18" charset="0"/>
                            <a:cs typeface="Arial" panose="020B0604020202020204" pitchFamily="34" charset="0"/>
                          </a:rPr>
                          <m:t>≤ </m:t>
                        </m:r>
                        <m:acc>
                          <m:accPr>
                            <m:chr m:val="̅"/>
                            <m:ctrlPr>
                              <a:rPr lang="en-US" sz="1400" i="1">
                                <a:effectLst/>
                                <a:latin typeface="Cambria Math" panose="02040503050406030204" pitchFamily="18" charset="0"/>
                                <a:ea typeface="Times New Roman" panose="02020603050405020304" pitchFamily="18" charset="0"/>
                                <a:cs typeface="Arial" panose="020B0604020202020204" pitchFamily="34" charset="0"/>
                              </a:rPr>
                            </m:ctrlPr>
                          </m:accPr>
                          <m:e>
                            <m:r>
                              <a:rPr lang="en-US" sz="1400" i="1">
                                <a:effectLst/>
                                <a:latin typeface="Cambria Math" panose="02040503050406030204" pitchFamily="18" charset="0"/>
                                <a:ea typeface="Times New Roman" panose="02020603050405020304" pitchFamily="18" charset="0"/>
                                <a:cs typeface="Arial" panose="020B0604020202020204" pitchFamily="34" charset="0"/>
                              </a:rPr>
                              <m:t>𝑋</m:t>
                            </m:r>
                          </m:e>
                        </m:acc>
                        <m:r>
                          <a:rPr lang="en-US" sz="1400" i="1">
                            <a:effectLst/>
                            <a:latin typeface="Cambria Math" panose="02040503050406030204" pitchFamily="18" charset="0"/>
                            <a:ea typeface="Calibri" panose="020F0502020204030204" pitchFamily="34" charset="0"/>
                            <a:cs typeface="Arial" panose="020B0604020202020204" pitchFamily="34" charset="0"/>
                          </a:rPr>
                          <m:t>+</m:t>
                        </m:r>
                        <m:sSubSup>
                          <m:sSubSupPr>
                            <m:ctrlPr>
                              <a:rPr lang="en-US" sz="1400" i="1">
                                <a:effectLst/>
                                <a:latin typeface="Cambria Math" panose="02040503050406030204" pitchFamily="18" charset="0"/>
                                <a:ea typeface="Calibri" panose="020F0502020204030204" pitchFamily="34" charset="0"/>
                                <a:cs typeface="Arial" panose="020B0604020202020204" pitchFamily="34" charset="0"/>
                              </a:rPr>
                            </m:ctrlPr>
                          </m:sSubSupPr>
                          <m:e>
                            <m:r>
                              <a:rPr lang="en-US" sz="1400" i="1">
                                <a:effectLst/>
                                <a:latin typeface="Cambria Math" panose="02040503050406030204" pitchFamily="18" charset="0"/>
                                <a:ea typeface="Calibri" panose="020F0502020204030204" pitchFamily="34" charset="0"/>
                                <a:cs typeface="Arial" panose="020B0604020202020204" pitchFamily="34" charset="0"/>
                              </a:rPr>
                              <m:t>𝑡</m:t>
                            </m:r>
                          </m:e>
                          <m:sub>
                            <m:r>
                              <a:rPr lang="en-US" sz="1400" i="1">
                                <a:effectLst/>
                                <a:latin typeface="Cambria Math" panose="02040503050406030204" pitchFamily="18" charset="0"/>
                                <a:ea typeface="Calibri" panose="020F0502020204030204" pitchFamily="34" charset="0"/>
                                <a:cs typeface="Arial" panose="020B0604020202020204" pitchFamily="34" charset="0"/>
                              </a:rPr>
                              <m:t>(</m:t>
                            </m:r>
                            <m:r>
                              <a:rPr lang="en-US" sz="1400" i="1">
                                <a:effectLst/>
                                <a:latin typeface="Cambria Math" panose="02040503050406030204" pitchFamily="18" charset="0"/>
                                <a:ea typeface="Calibri" panose="020F0502020204030204" pitchFamily="34" charset="0"/>
                                <a:cs typeface="Arial" panose="020B0604020202020204" pitchFamily="34" charset="0"/>
                              </a:rPr>
                              <m:t>𝑛</m:t>
                            </m:r>
                            <m:r>
                              <a:rPr lang="en-US" sz="1400" i="1">
                                <a:effectLst/>
                                <a:latin typeface="Cambria Math" panose="02040503050406030204" pitchFamily="18" charset="0"/>
                                <a:ea typeface="Calibri" panose="020F0502020204030204" pitchFamily="34" charset="0"/>
                                <a:cs typeface="Arial" panose="020B0604020202020204" pitchFamily="34" charset="0"/>
                              </a:rPr>
                              <m:t>−</m:t>
                            </m:r>
                            <m:r>
                              <a:rPr lang="en-US" sz="1400" i="1">
                                <a:effectLst/>
                                <a:latin typeface="Cambria Math" panose="02040503050406030204" pitchFamily="18" charset="0"/>
                                <a:ea typeface="Calibri" panose="020F0502020204030204" pitchFamily="34" charset="0"/>
                                <a:cs typeface="Arial" panose="020B0604020202020204" pitchFamily="34" charset="0"/>
                              </a:rPr>
                              <m:t>1</m:t>
                            </m:r>
                            <m:r>
                              <a:rPr lang="en-US" sz="1400" i="1">
                                <a:effectLst/>
                                <a:latin typeface="Cambria Math" panose="02040503050406030204" pitchFamily="18" charset="0"/>
                                <a:ea typeface="Calibri" panose="020F0502020204030204" pitchFamily="34" charset="0"/>
                                <a:cs typeface="Arial" panose="020B0604020202020204" pitchFamily="34" charset="0"/>
                              </a:rPr>
                              <m:t>)</m:t>
                            </m:r>
                          </m:sub>
                          <m:sup>
                            <m:r>
                              <a:rPr lang="en-US" sz="1400" i="1">
                                <a:effectLst/>
                                <a:latin typeface="Cambria Math" panose="02040503050406030204" pitchFamily="18" charset="0"/>
                                <a:ea typeface="Calibri" panose="020F0502020204030204" pitchFamily="34" charset="0"/>
                                <a:cs typeface="Arial" panose="020B0604020202020204" pitchFamily="34" charset="0"/>
                              </a:rPr>
                              <m:t>1</m:t>
                            </m:r>
                            <m:r>
                              <a:rPr lang="en-US" sz="1400" i="1">
                                <a:effectLst/>
                                <a:latin typeface="Cambria Math" panose="02040503050406030204" pitchFamily="18" charset="0"/>
                                <a:ea typeface="Calibri" panose="020F0502020204030204" pitchFamily="34" charset="0"/>
                                <a:cs typeface="Arial" panose="020B0604020202020204" pitchFamily="34" charset="0"/>
                              </a:rPr>
                              <m:t>−</m:t>
                            </m:r>
                            <m:r>
                              <a:rPr lang="en-US" sz="1400" i="1">
                                <a:effectLst/>
                                <a:latin typeface="Cambria Math" panose="02040503050406030204" pitchFamily="18" charset="0"/>
                                <a:ea typeface="Calibri" panose="020F0502020204030204" pitchFamily="34" charset="0"/>
                                <a:cs typeface="Arial" panose="020B0604020202020204" pitchFamily="34" charset="0"/>
                              </a:rPr>
                              <m:t>𝛼</m:t>
                            </m:r>
                            <m:r>
                              <a:rPr lang="en-US" sz="1400" i="1">
                                <a:effectLst/>
                                <a:latin typeface="Cambria Math" panose="02040503050406030204" pitchFamily="18" charset="0"/>
                                <a:ea typeface="Calibri" panose="020F0502020204030204" pitchFamily="34" charset="0"/>
                                <a:cs typeface="Arial" panose="020B0604020202020204" pitchFamily="34" charset="0"/>
                              </a:rPr>
                              <m:t>/</m:t>
                            </m:r>
                            <m:r>
                              <a:rPr lang="en-US" sz="1400" i="1">
                                <a:effectLst/>
                                <a:latin typeface="Cambria Math" panose="02040503050406030204" pitchFamily="18" charset="0"/>
                                <a:ea typeface="Calibri" panose="020F0502020204030204" pitchFamily="34" charset="0"/>
                                <a:cs typeface="Arial" panose="020B0604020202020204" pitchFamily="34" charset="0"/>
                              </a:rPr>
                              <m:t>2</m:t>
                            </m:r>
                          </m:sup>
                        </m:sSubSup>
                        <m:r>
                          <a:rPr lang="en-US" sz="1400" i="1">
                            <a:effectLst/>
                            <a:latin typeface="Cambria Math" panose="02040503050406030204" pitchFamily="18" charset="0"/>
                            <a:ea typeface="Calibri" panose="020F0502020204030204" pitchFamily="34" charset="0"/>
                            <a:cs typeface="Arial" panose="020B0604020202020204" pitchFamily="34" charset="0"/>
                          </a:rPr>
                          <m:t>∗</m:t>
                        </m:r>
                        <m:f>
                          <m:fPr>
                            <m:ctrlPr>
                              <a:rPr lang="en-US" sz="1400" i="1">
                                <a:effectLst/>
                                <a:latin typeface="Cambria Math" panose="02040503050406030204" pitchFamily="18" charset="0"/>
                                <a:ea typeface="Calibri" panose="020F0502020204030204" pitchFamily="34" charset="0"/>
                                <a:cs typeface="Arial" panose="020B0604020202020204" pitchFamily="34" charset="0"/>
                              </a:rPr>
                            </m:ctrlPr>
                          </m:fPr>
                          <m:num>
                            <m:sSub>
                              <m:sSubPr>
                                <m:ctrlPr>
                                  <a:rPr lang="en-US" sz="1400" i="1">
                                    <a:effectLst/>
                                    <a:latin typeface="Cambria Math" panose="02040503050406030204" pitchFamily="18" charset="0"/>
                                    <a:ea typeface="Calibri" panose="020F0502020204030204" pitchFamily="34" charset="0"/>
                                    <a:cs typeface="Arial" panose="020B0604020202020204" pitchFamily="34" charset="0"/>
                                  </a:rPr>
                                </m:ctrlPr>
                              </m:sSubPr>
                              <m:e>
                                <m:acc>
                                  <m:accPr>
                                    <m:chr m:val="̂"/>
                                    <m:ctrlPr>
                                      <a:rPr lang="en-US" sz="1400" i="1">
                                        <a:effectLst/>
                                        <a:latin typeface="Cambria Math" panose="02040503050406030204" pitchFamily="18" charset="0"/>
                                        <a:ea typeface="Calibri" panose="020F0502020204030204" pitchFamily="34" charset="0"/>
                                        <a:cs typeface="Arial" panose="020B0604020202020204" pitchFamily="34" charset="0"/>
                                      </a:rPr>
                                    </m:ctrlPr>
                                  </m:accPr>
                                  <m:e>
                                    <m:r>
                                      <a:rPr lang="en-US" sz="1400" i="1">
                                        <a:effectLst/>
                                        <a:latin typeface="Cambria Math" panose="02040503050406030204" pitchFamily="18" charset="0"/>
                                        <a:ea typeface="Calibri" panose="020F0502020204030204" pitchFamily="34" charset="0"/>
                                        <a:cs typeface="Arial" panose="020B0604020202020204" pitchFamily="34" charset="0"/>
                                      </a:rPr>
                                      <m:t>𝑠</m:t>
                                    </m:r>
                                  </m:e>
                                </m:acc>
                              </m:e>
                              <m:sub>
                                <m:r>
                                  <a:rPr lang="en-US" sz="1400" i="1">
                                    <a:effectLst/>
                                    <a:latin typeface="Cambria Math" panose="02040503050406030204" pitchFamily="18" charset="0"/>
                                    <a:ea typeface="Calibri" panose="020F0502020204030204" pitchFamily="34" charset="0"/>
                                    <a:cs typeface="Arial" panose="020B0604020202020204" pitchFamily="34" charset="0"/>
                                  </a:rPr>
                                  <m:t>𝑥</m:t>
                                </m:r>
                              </m:sub>
                            </m:sSub>
                          </m:num>
                          <m:den>
                            <m:rad>
                              <m:radPr>
                                <m:degHide m:val="on"/>
                                <m:ctrlPr>
                                  <a:rPr lang="en-US" sz="1400" i="1">
                                    <a:effectLst/>
                                    <a:latin typeface="Cambria Math" panose="02040503050406030204" pitchFamily="18" charset="0"/>
                                    <a:ea typeface="Calibri" panose="020F0502020204030204" pitchFamily="34" charset="0"/>
                                    <a:cs typeface="Arial" panose="020B0604020202020204" pitchFamily="34" charset="0"/>
                                  </a:rPr>
                                </m:ctrlPr>
                              </m:radPr>
                              <m:deg/>
                              <m:e>
                                <m:r>
                                  <a:rPr lang="en-US" sz="1400" i="1">
                                    <a:effectLst/>
                                    <a:latin typeface="Cambria Math" panose="02040503050406030204" pitchFamily="18" charset="0"/>
                                    <a:ea typeface="Calibri" panose="020F0502020204030204" pitchFamily="34" charset="0"/>
                                    <a:cs typeface="Arial" panose="020B0604020202020204" pitchFamily="34" charset="0"/>
                                  </a:rPr>
                                  <m:t>𝑛</m:t>
                                </m:r>
                              </m:e>
                            </m:rad>
                          </m:den>
                        </m:f>
                      </m:e>
                    </m:d>
                    <m:r>
                      <a:rPr lang="en-US" sz="1400" i="1">
                        <a:effectLst/>
                        <a:latin typeface="Cambria Math" panose="02040503050406030204" pitchFamily="18" charset="0"/>
                        <a:ea typeface="Calibri" panose="020F0502020204030204" pitchFamily="34" charset="0"/>
                        <a:cs typeface="Arial" panose="020B0604020202020204" pitchFamily="34" charset="0"/>
                      </a:rPr>
                      <m:t>=</m:t>
                    </m:r>
                    <m:r>
                      <a:rPr lang="en-US" sz="1400" i="1">
                        <a:effectLst/>
                        <a:latin typeface="Cambria Math" panose="02040503050406030204" pitchFamily="18" charset="0"/>
                        <a:ea typeface="Calibri" panose="020F0502020204030204" pitchFamily="34" charset="0"/>
                        <a:cs typeface="Arial" panose="020B0604020202020204" pitchFamily="34" charset="0"/>
                      </a:rPr>
                      <m:t>1</m:t>
                    </m:r>
                    <m:r>
                      <a:rPr lang="en-US" sz="1400" i="1">
                        <a:effectLst/>
                        <a:latin typeface="Cambria Math" panose="02040503050406030204" pitchFamily="18" charset="0"/>
                        <a:ea typeface="Calibri" panose="020F0502020204030204" pitchFamily="34" charset="0"/>
                        <a:cs typeface="Arial" panose="020B0604020202020204" pitchFamily="34" charset="0"/>
                      </a:rPr>
                      <m:t>−</m:t>
                    </m:r>
                    <m:r>
                      <a:rPr lang="en-US" sz="1400" i="1">
                        <a:effectLst/>
                        <a:latin typeface="Cambria Math" panose="02040503050406030204" pitchFamily="18" charset="0"/>
                        <a:ea typeface="Calibri" panose="020F0502020204030204" pitchFamily="34" charset="0"/>
                        <a:cs typeface="Arial" panose="020B0604020202020204" pitchFamily="34" charset="0"/>
                      </a:rPr>
                      <m:t>𝛼</m:t>
                    </m:r>
                  </m:oMath>
                </a14:m>
                <a:endParaRPr lang="en-US" sz="1600" dirty="0">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None/>
                </a:pPr>
                <a:r>
                  <a:rPr lang="en-US" sz="1800" dirty="0">
                    <a:latin typeface="Alef" panose="00000500000000000000" pitchFamily="2" charset="-79"/>
                    <a:ea typeface="Cambria Math" panose="02040503050406030204" pitchFamily="18" charset="0"/>
                    <a:cs typeface="Alef" panose="00000500000000000000" pitchFamily="2" charset="-79"/>
                  </a:rPr>
                  <a:t>… and a </a:t>
                </a:r>
                <a:r>
                  <a:rPr lang="en-US" sz="1800" b="1" dirty="0">
                    <a:latin typeface="Alef" panose="00000500000000000000" pitchFamily="2" charset="-79"/>
                    <a:ea typeface="Cambria Math" panose="02040503050406030204" pitchFamily="18" charset="0"/>
                    <a:cs typeface="Alef" panose="00000500000000000000" pitchFamily="2" charset="-79"/>
                  </a:rPr>
                  <a:t>two-sample t test</a:t>
                </a:r>
                <a:r>
                  <a:rPr lang="en-US" sz="1800" dirty="0">
                    <a:latin typeface="Alef" panose="00000500000000000000" pitchFamily="2" charset="-79"/>
                    <a:ea typeface="Cambria Math" panose="02040503050406030204" pitchFamily="18" charset="0"/>
                    <a:cs typeface="Alef" panose="00000500000000000000" pitchFamily="2" charset="-79"/>
                  </a:rPr>
                  <a:t>: </a:t>
                </a:r>
              </a:p>
              <a:p>
                <a:pPr marL="0" indent="0" algn="l" rtl="0">
                  <a:lnSpc>
                    <a:spcPct val="100000"/>
                  </a:lnSpc>
                  <a:spcBef>
                    <a:spcPts val="200"/>
                  </a:spcBef>
                  <a:spcAft>
                    <a:spcPts val="200"/>
                  </a:spcAft>
                  <a:buNone/>
                </a:pPr>
                <a:endParaRPr lang="en-US" sz="1800" dirty="0">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None/>
                </a:pPr>
                <a:endParaRPr lang="en-US" sz="1800" dirty="0">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None/>
                </a:pPr>
                <a:r>
                  <a:rPr lang="en-US" sz="1800" dirty="0">
                    <a:latin typeface="Alef" panose="00000500000000000000" pitchFamily="2" charset="-79"/>
                    <a:ea typeface="Cambria Math" panose="02040503050406030204" pitchFamily="18" charset="0"/>
                    <a:cs typeface="Alef" panose="00000500000000000000" pitchFamily="2" charset="-79"/>
                  </a:rPr>
                  <a:t>… and other NHST-based statistical tests we will learn… </a:t>
                </a:r>
              </a:p>
              <a:p>
                <a:pPr marL="0" indent="0" algn="l" rtl="0">
                  <a:lnSpc>
                    <a:spcPct val="100000"/>
                  </a:lnSpc>
                  <a:spcBef>
                    <a:spcPts val="200"/>
                  </a:spcBef>
                  <a:spcAft>
                    <a:spcPts val="200"/>
                  </a:spcAft>
                  <a:buNone/>
                </a:pPr>
                <a:endParaRPr lang="en-US" sz="1800" dirty="0">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None/>
                </a:pPr>
                <a:r>
                  <a:rPr lang="en-US" sz="1800" b="1" dirty="0">
                    <a:latin typeface="Alef" panose="00000500000000000000" pitchFamily="2" charset="-79"/>
                    <a:ea typeface="Cambria Math" panose="02040503050406030204" pitchFamily="18" charset="0"/>
                    <a:cs typeface="Alef" panose="00000500000000000000" pitchFamily="2" charset="-79"/>
                  </a:rPr>
                  <a:t>A general note:</a:t>
                </a:r>
                <a:r>
                  <a:rPr lang="en-US" sz="1800" dirty="0">
                    <a:latin typeface="Alef" panose="00000500000000000000" pitchFamily="2" charset="-79"/>
                    <a:ea typeface="Cambria Math" panose="02040503050406030204" pitchFamily="18" charset="0"/>
                    <a:cs typeface="Alef" panose="00000500000000000000" pitchFamily="2" charset="-79"/>
                  </a:rPr>
                  <a:t> A narrower CI reflects less SE in the estimate: Resulting from greater N, or less error variance. </a:t>
                </a:r>
              </a:p>
            </p:txBody>
          </p:sp>
        </mc:Choice>
        <mc:Fallback xmlns="">
          <p:sp>
            <p:nvSpPr>
              <p:cNvPr id="19" name="Content Placeholder 2">
                <a:extLst>
                  <a:ext uri="{FF2B5EF4-FFF2-40B4-BE49-F238E27FC236}">
                    <a16:creationId xmlns:a16="http://schemas.microsoft.com/office/drawing/2014/main" id="{6953C937-5236-FD3A-4300-3EF8952CAB77}"/>
                  </a:ext>
                </a:extLst>
              </p:cNvPr>
              <p:cNvSpPr>
                <a:spLocks noGrp="1" noRot="1" noChangeAspect="1" noMove="1" noResize="1" noEditPoints="1" noAdjustHandles="1" noChangeArrowheads="1" noChangeShapeType="1" noTextEdit="1"/>
              </p:cNvSpPr>
              <p:nvPr>
                <p:ph idx="1"/>
              </p:nvPr>
            </p:nvSpPr>
            <p:spPr>
              <a:xfrm>
                <a:off x="332510" y="1186774"/>
                <a:ext cx="11749243" cy="5593403"/>
              </a:xfrm>
              <a:blipFill>
                <a:blip r:embed="rId3"/>
                <a:stretch>
                  <a:fillRect l="-467" t="-654"/>
                </a:stretch>
              </a:blipFill>
            </p:spPr>
            <p:txBody>
              <a:bodyPr/>
              <a:lstStyle/>
              <a:p>
                <a:r>
                  <a:rPr lang="en-US">
                    <a:noFill/>
                  </a:rPr>
                  <a:t> </a:t>
                </a:r>
              </a:p>
            </p:txBody>
          </p:sp>
        </mc:Fallback>
      </mc:AlternateContent>
      <p:pic>
        <p:nvPicPr>
          <p:cNvPr id="4" name="Graphic 3">
            <a:extLst>
              <a:ext uri="{FF2B5EF4-FFF2-40B4-BE49-F238E27FC236}">
                <a16:creationId xmlns:a16="http://schemas.microsoft.com/office/drawing/2014/main" id="{BF7149E0-DDFA-718B-764F-EAED06034426}"/>
              </a:ext>
            </a:extLst>
          </p:cNvPr>
          <p:cNvPicPr>
            <a:picLocks noChangeAspect="1"/>
          </p:cNvPicPr>
          <p:nvPr/>
        </p:nvPicPr>
        <p:blipFill rotWithShape="1">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6098" r="8236"/>
          <a:stretch/>
        </p:blipFill>
        <p:spPr>
          <a:xfrm>
            <a:off x="8771328" y="1847881"/>
            <a:ext cx="3231294" cy="1885996"/>
          </a:xfrm>
          <a:prstGeom prst="rect">
            <a:avLst/>
          </a:prstGeom>
        </p:spPr>
      </p:pic>
      <p:sp>
        <p:nvSpPr>
          <p:cNvPr id="2" name="Rectangle 2">
            <a:extLst>
              <a:ext uri="{FF2B5EF4-FFF2-40B4-BE49-F238E27FC236}">
                <a16:creationId xmlns:a16="http://schemas.microsoft.com/office/drawing/2014/main" id="{597518CC-2018-5EC9-123C-7E7E3DB5E9B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 name="Object 2">
            <a:extLst>
              <a:ext uri="{FF2B5EF4-FFF2-40B4-BE49-F238E27FC236}">
                <a16:creationId xmlns:a16="http://schemas.microsoft.com/office/drawing/2014/main" id="{EC66BD16-17E0-B172-73D0-106D0B0A529C}"/>
              </a:ext>
            </a:extLst>
          </p:cNvPr>
          <p:cNvGraphicFramePr>
            <a:graphicFrameLocks noChangeAspect="1"/>
          </p:cNvGraphicFramePr>
          <p:nvPr>
            <p:extLst>
              <p:ext uri="{D42A27DB-BD31-4B8C-83A1-F6EECF244321}">
                <p14:modId xmlns:p14="http://schemas.microsoft.com/office/powerpoint/2010/main" val="3615462593"/>
              </p:ext>
            </p:extLst>
          </p:nvPr>
        </p:nvGraphicFramePr>
        <p:xfrm>
          <a:off x="2786063" y="4649788"/>
          <a:ext cx="5899150" cy="514350"/>
        </p:xfrm>
        <a:graphic>
          <a:graphicData uri="http://schemas.openxmlformats.org/presentationml/2006/ole">
            <mc:AlternateContent xmlns:mc="http://schemas.openxmlformats.org/markup-compatibility/2006">
              <mc:Choice xmlns:v="urn:schemas-microsoft-com:vml" Requires="v">
                <p:oleObj r:id="rId6" imgW="5664200" imgH="495300" progId="Equation.3">
                  <p:embed/>
                </p:oleObj>
              </mc:Choice>
              <mc:Fallback>
                <p:oleObj r:id="rId6" imgW="5664200" imgH="495300" progId="Equation.3">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86063" y="4649788"/>
                        <a:ext cx="5899150" cy="514350"/>
                      </a:xfrm>
                      <a:prstGeom prst="rect">
                        <a:avLst/>
                      </a:prstGeom>
                      <a:noFill/>
                    </p:spPr>
                  </p:pic>
                </p:oleObj>
              </mc:Fallback>
            </mc:AlternateContent>
          </a:graphicData>
        </a:graphic>
      </p:graphicFrame>
    </p:spTree>
    <p:extLst>
      <p:ext uri="{BB962C8B-B14F-4D97-AF65-F5344CB8AC3E}">
        <p14:creationId xmlns:p14="http://schemas.microsoft.com/office/powerpoint/2010/main" val="3016527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9">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9">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D55BD71-DF74-706A-B5FE-3AD1E03F15F9}"/>
              </a:ext>
            </a:extLst>
          </p:cNvPr>
          <p:cNvSpPr>
            <a:spLocks noGrp="1"/>
          </p:cNvSpPr>
          <p:nvPr>
            <p:ph type="title"/>
          </p:nvPr>
        </p:nvSpPr>
        <p:spPr>
          <a:xfrm>
            <a:off x="293297" y="0"/>
            <a:ext cx="11566193" cy="1325563"/>
          </a:xfrm>
        </p:spPr>
        <p:txBody>
          <a:bodyPr>
            <a:normAutofit/>
          </a:bodyPr>
          <a:lstStyle/>
          <a:p>
            <a:pPr algn="l" rtl="0"/>
            <a:r>
              <a:rPr lang="en-US" sz="3600" dirty="0">
                <a:latin typeface="Alef" panose="00000500000000000000" pitchFamily="2" charset="-79"/>
                <a:cs typeface="Alef" panose="00000500000000000000" pitchFamily="2" charset="-79"/>
              </a:rPr>
              <a:t>For example</a:t>
            </a:r>
            <a:endParaRPr lang="he-IL" sz="3600" dirty="0">
              <a:latin typeface="Alef" panose="00000500000000000000" pitchFamily="2" charset="-79"/>
              <a:cs typeface="Alef" panose="00000500000000000000" pitchFamily="2" charset="-79"/>
            </a:endParaRPr>
          </a:p>
        </p:txBody>
      </p:sp>
      <p:sp>
        <p:nvSpPr>
          <p:cNvPr id="19" name="Content Placeholder 2">
            <a:extLst>
              <a:ext uri="{FF2B5EF4-FFF2-40B4-BE49-F238E27FC236}">
                <a16:creationId xmlns:a16="http://schemas.microsoft.com/office/drawing/2014/main" id="{6953C937-5236-FD3A-4300-3EF8952CAB77}"/>
              </a:ext>
            </a:extLst>
          </p:cNvPr>
          <p:cNvSpPr>
            <a:spLocks noGrp="1"/>
          </p:cNvSpPr>
          <p:nvPr>
            <p:ph idx="1"/>
          </p:nvPr>
        </p:nvSpPr>
        <p:spPr>
          <a:xfrm>
            <a:off x="332510" y="1186775"/>
            <a:ext cx="11642239" cy="651754"/>
          </a:xfrm>
        </p:spPr>
        <p:txBody>
          <a:bodyPr>
            <a:normAutofit/>
          </a:bodyPr>
          <a:lstStyle/>
          <a:p>
            <a:pPr marL="0" indent="0" algn="l" rtl="0">
              <a:lnSpc>
                <a:spcPct val="100000"/>
              </a:lnSpc>
              <a:spcBef>
                <a:spcPts val="200"/>
              </a:spcBef>
              <a:spcAft>
                <a:spcPts val="200"/>
              </a:spcAft>
              <a:buNone/>
            </a:pPr>
            <a:r>
              <a:rPr lang="en-US" sz="2000" b="1" dirty="0">
                <a:latin typeface="Alef" panose="00000500000000000000" pitchFamily="2" charset="-79"/>
                <a:ea typeface="Cambria Math" panose="02040503050406030204" pitchFamily="18" charset="0"/>
                <a:cs typeface="Alef" panose="00000500000000000000" pitchFamily="2" charset="-79"/>
              </a:rPr>
              <a:t>In our SL example </a:t>
            </a:r>
            <a:r>
              <a:rPr lang="en-US" sz="2000" dirty="0">
                <a:latin typeface="Alef" panose="00000500000000000000" pitchFamily="2" charset="-79"/>
                <a:ea typeface="Cambria Math" panose="02040503050406030204" pitchFamily="18" charset="0"/>
                <a:cs typeface="Alef" panose="00000500000000000000" pitchFamily="2" charset="-79"/>
              </a:rPr>
              <a:t>(you get CI “for free” in R’s </a:t>
            </a:r>
            <a:r>
              <a:rPr lang="en-US" sz="2000" dirty="0" err="1">
                <a:latin typeface="Alef" panose="00000500000000000000" pitchFamily="2" charset="-79"/>
                <a:ea typeface="Cambria Math" panose="02040503050406030204" pitchFamily="18" charset="0"/>
                <a:cs typeface="Alef" panose="00000500000000000000" pitchFamily="2" charset="-79"/>
              </a:rPr>
              <a:t>t.test</a:t>
            </a:r>
            <a:r>
              <a:rPr lang="en-US" sz="2000" dirty="0">
                <a:latin typeface="Alef" panose="00000500000000000000" pitchFamily="2" charset="-79"/>
                <a:ea typeface="Cambria Math" panose="02040503050406030204" pitchFamily="18" charset="0"/>
                <a:cs typeface="Alef" panose="00000500000000000000" pitchFamily="2" charset="-79"/>
              </a:rPr>
              <a:t>() output!)</a:t>
            </a:r>
            <a:endParaRPr lang="en-US" sz="2000" b="1" dirty="0">
              <a:latin typeface="Alef" panose="00000500000000000000" pitchFamily="2" charset="-79"/>
              <a:ea typeface="Cambria Math" panose="02040503050406030204" pitchFamily="18" charset="0"/>
              <a:cs typeface="Alef" panose="00000500000000000000" pitchFamily="2" charset="-79"/>
            </a:endParaRPr>
          </a:p>
          <a:p>
            <a:pPr lvl="1" algn="l" rtl="0">
              <a:lnSpc>
                <a:spcPct val="100000"/>
              </a:lnSpc>
              <a:spcBef>
                <a:spcPts val="200"/>
              </a:spcBef>
              <a:spcAft>
                <a:spcPts val="200"/>
              </a:spcAft>
            </a:pPr>
            <a:endParaRPr lang="en-US" sz="1600" dirty="0">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None/>
            </a:pPr>
            <a:endParaRPr lang="en-US" sz="2000" dirty="0">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None/>
            </a:pPr>
            <a:endParaRPr lang="en-US" sz="2000" dirty="0">
              <a:latin typeface="Alef" panose="00000500000000000000" pitchFamily="2" charset="-79"/>
              <a:ea typeface="Cambria Math" panose="02040503050406030204" pitchFamily="18" charset="0"/>
              <a:cs typeface="Alef" panose="00000500000000000000" pitchFamily="2" charset="-79"/>
            </a:endParaRPr>
          </a:p>
        </p:txBody>
      </p:sp>
      <p:sp>
        <p:nvSpPr>
          <p:cNvPr id="2" name="Rectangle 2">
            <a:extLst>
              <a:ext uri="{FF2B5EF4-FFF2-40B4-BE49-F238E27FC236}">
                <a16:creationId xmlns:a16="http://schemas.microsoft.com/office/drawing/2014/main" id="{597518CC-2018-5EC9-123C-7E7E3DB5E9B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a:extLst>
              <a:ext uri="{FF2B5EF4-FFF2-40B4-BE49-F238E27FC236}">
                <a16:creationId xmlns:a16="http://schemas.microsoft.com/office/drawing/2014/main" id="{DCC9D783-26DD-8A66-5EEA-FD399B5387B3}"/>
              </a:ext>
            </a:extLst>
          </p:cNvPr>
          <p:cNvPicPr>
            <a:picLocks noChangeAspect="1"/>
          </p:cNvPicPr>
          <p:nvPr/>
        </p:nvPicPr>
        <p:blipFill rotWithShape="1">
          <a:blip r:embed="rId3"/>
          <a:srcRect t="80375" r="59552" b="6852"/>
          <a:stretch/>
        </p:blipFill>
        <p:spPr>
          <a:xfrm>
            <a:off x="2080256" y="1734495"/>
            <a:ext cx="8031487" cy="1585237"/>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02EEB3C6-5226-D21F-2BC4-B8EFC8AC46D9}"/>
                  </a:ext>
                </a:extLst>
              </p:cNvPr>
              <p:cNvSpPr txBox="1">
                <a:spLocks/>
              </p:cNvSpPr>
              <p:nvPr/>
            </p:nvSpPr>
            <p:spPr>
              <a:xfrm>
                <a:off x="332510" y="3573023"/>
                <a:ext cx="11642239" cy="2568102"/>
              </a:xfrm>
              <a:prstGeom prst="rect">
                <a:avLst/>
              </a:prstGeom>
            </p:spPr>
            <p:txBody>
              <a:bodyPr vert="horz" lIns="91440" tIns="45720" rIns="91440" bIns="45720" rtlCol="1">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rtl="0">
                  <a:lnSpc>
                    <a:spcPct val="100000"/>
                  </a:lnSpc>
                  <a:spcBef>
                    <a:spcPts val="200"/>
                  </a:spcBef>
                  <a:spcAft>
                    <a:spcPts val="200"/>
                  </a:spcAft>
                  <a:buFont typeface="Arial" panose="020B0604020202020204" pitchFamily="34" charset="0"/>
                  <a:buNone/>
                </a:pPr>
                <a:r>
                  <a:rPr lang="en-US" sz="2000" b="0" dirty="0">
                    <a:ea typeface="Cambria Math" panose="02040503050406030204" pitchFamily="18" charset="0"/>
                    <a:cs typeface="Alef" panose="00000500000000000000" pitchFamily="2" charset="-79"/>
                  </a:rPr>
                  <a:t>Can also be written as:</a:t>
                </a:r>
              </a:p>
              <a:p>
                <a:pPr algn="l" rtl="0">
                  <a:lnSpc>
                    <a:spcPct val="100000"/>
                  </a:lnSpc>
                  <a:spcBef>
                    <a:spcPts val="200"/>
                  </a:spcBef>
                  <a:spcAft>
                    <a:spcPts val="200"/>
                  </a:spcAft>
                </a:pPr>
                <a14:m>
                  <m:oMath xmlns:m="http://schemas.openxmlformats.org/officeDocument/2006/math">
                    <m:r>
                      <a:rPr lang="en-US" sz="2000" b="0" i="1" smtClean="0">
                        <a:latin typeface="Cambria Math" panose="02040503050406030204" pitchFamily="18" charset="0"/>
                        <a:ea typeface="Cambria Math" panose="02040503050406030204" pitchFamily="18" charset="0"/>
                        <a:cs typeface="Alef" panose="00000500000000000000" pitchFamily="2" charset="-79"/>
                      </a:rPr>
                      <m:t>𝑝</m:t>
                    </m:r>
                    <m:d>
                      <m:dPr>
                        <m:ctrlPr>
                          <a:rPr lang="en-US" sz="2000" b="0" i="1" smtClean="0">
                            <a:latin typeface="Cambria Math" panose="02040503050406030204" pitchFamily="18" charset="0"/>
                            <a:ea typeface="Cambria Math" panose="02040503050406030204" pitchFamily="18" charset="0"/>
                            <a:cs typeface="Alef" panose="00000500000000000000" pitchFamily="2" charset="-79"/>
                          </a:rPr>
                        </m:ctrlPr>
                      </m:dPr>
                      <m:e>
                        <m:r>
                          <a:rPr lang="en-US" sz="2000" b="0" i="1" smtClean="0">
                            <a:latin typeface="Cambria Math" panose="02040503050406030204" pitchFamily="18" charset="0"/>
                            <a:ea typeface="Cambria Math" panose="02040503050406030204" pitchFamily="18" charset="0"/>
                            <a:cs typeface="Alef" panose="00000500000000000000" pitchFamily="2" charset="-79"/>
                          </a:rPr>
                          <m:t>−</m:t>
                        </m:r>
                        <m:r>
                          <a:rPr lang="en-US" sz="2000" b="0" i="1" smtClean="0">
                            <a:latin typeface="Cambria Math" panose="02040503050406030204" pitchFamily="18" charset="0"/>
                            <a:ea typeface="Cambria Math" panose="02040503050406030204" pitchFamily="18" charset="0"/>
                            <a:cs typeface="Alef" panose="00000500000000000000" pitchFamily="2" charset="-79"/>
                          </a:rPr>
                          <m:t>0</m:t>
                        </m:r>
                        <m:r>
                          <a:rPr lang="en-US" sz="2000" b="0" i="1" smtClean="0">
                            <a:latin typeface="Cambria Math" panose="02040503050406030204" pitchFamily="18" charset="0"/>
                            <a:ea typeface="Cambria Math" panose="02040503050406030204" pitchFamily="18" charset="0"/>
                            <a:cs typeface="Alef" panose="00000500000000000000" pitchFamily="2" charset="-79"/>
                          </a:rPr>
                          <m:t>.</m:t>
                        </m:r>
                        <m:r>
                          <a:rPr lang="en-US" sz="2000" b="0" i="1" smtClean="0">
                            <a:latin typeface="Cambria Math" panose="02040503050406030204" pitchFamily="18" charset="0"/>
                            <a:ea typeface="Cambria Math" panose="02040503050406030204" pitchFamily="18" charset="0"/>
                            <a:cs typeface="Alef" panose="00000500000000000000" pitchFamily="2" charset="-79"/>
                          </a:rPr>
                          <m:t>196</m:t>
                        </m:r>
                        <m:r>
                          <a:rPr lang="en-US" sz="2000" b="0" i="1" smtClean="0">
                            <a:latin typeface="Cambria Math" panose="02040503050406030204" pitchFamily="18" charset="0"/>
                            <a:ea typeface="Cambria Math" panose="02040503050406030204" pitchFamily="18" charset="0"/>
                            <a:cs typeface="Alef" panose="00000500000000000000" pitchFamily="2" charset="-79"/>
                          </a:rPr>
                          <m:t>≤</m:t>
                        </m:r>
                        <m:sSub>
                          <m:sSubPr>
                            <m:ctrlPr>
                              <a:rPr lang="en-US" sz="2000" b="0" i="1" smtClean="0">
                                <a:latin typeface="Cambria Math" panose="02040503050406030204" pitchFamily="18" charset="0"/>
                                <a:ea typeface="Cambria Math" panose="02040503050406030204" pitchFamily="18" charset="0"/>
                                <a:cs typeface="Alef" panose="00000500000000000000" pitchFamily="2" charset="-79"/>
                              </a:rPr>
                            </m:ctrlPr>
                          </m:sSubPr>
                          <m:e>
                            <m:r>
                              <a:rPr lang="en-US" sz="2000" b="0" i="1" smtClean="0">
                                <a:latin typeface="Cambria Math" panose="02040503050406030204" pitchFamily="18" charset="0"/>
                                <a:ea typeface="Cambria Math" panose="02040503050406030204" pitchFamily="18" charset="0"/>
                                <a:cs typeface="Alef" panose="00000500000000000000" pitchFamily="2" charset="-79"/>
                              </a:rPr>
                              <m:t>𝜇</m:t>
                            </m:r>
                          </m:e>
                          <m:sub>
                            <m:r>
                              <a:rPr lang="en-US" sz="2000" b="0" i="1" smtClean="0">
                                <a:latin typeface="Cambria Math" panose="02040503050406030204" pitchFamily="18" charset="0"/>
                                <a:ea typeface="Cambria Math" panose="02040503050406030204" pitchFamily="18" charset="0"/>
                                <a:cs typeface="Alef" panose="00000500000000000000" pitchFamily="2" charset="-79"/>
                              </a:rPr>
                              <m:t>𝑑𝑦𝑠𝑙𝑒𝑥𝑖𝑎</m:t>
                            </m:r>
                          </m:sub>
                        </m:sSub>
                        <m:r>
                          <a:rPr lang="en-US" sz="2000" b="0" i="1" smtClean="0">
                            <a:latin typeface="Cambria Math" panose="02040503050406030204" pitchFamily="18" charset="0"/>
                            <a:ea typeface="Cambria Math" panose="02040503050406030204" pitchFamily="18" charset="0"/>
                            <a:cs typeface="Alef" panose="00000500000000000000" pitchFamily="2" charset="-79"/>
                          </a:rPr>
                          <m:t>−</m:t>
                        </m:r>
                        <m:sSub>
                          <m:sSubPr>
                            <m:ctrlPr>
                              <a:rPr lang="en-US" sz="2000" b="0" i="1" smtClean="0">
                                <a:latin typeface="Cambria Math" panose="02040503050406030204" pitchFamily="18" charset="0"/>
                                <a:ea typeface="Cambria Math" panose="02040503050406030204" pitchFamily="18" charset="0"/>
                                <a:cs typeface="Alef" panose="00000500000000000000" pitchFamily="2" charset="-79"/>
                              </a:rPr>
                            </m:ctrlPr>
                          </m:sSubPr>
                          <m:e>
                            <m:r>
                              <a:rPr lang="en-US" sz="2000" b="0" i="1" smtClean="0">
                                <a:latin typeface="Cambria Math" panose="02040503050406030204" pitchFamily="18" charset="0"/>
                                <a:ea typeface="Cambria Math" panose="02040503050406030204" pitchFamily="18" charset="0"/>
                                <a:cs typeface="Alef" panose="00000500000000000000" pitchFamily="2" charset="-79"/>
                              </a:rPr>
                              <m:t>𝜇</m:t>
                            </m:r>
                          </m:e>
                          <m:sub>
                            <m:r>
                              <a:rPr lang="en-US" sz="2000" b="0" i="1" smtClean="0">
                                <a:latin typeface="Cambria Math" panose="02040503050406030204" pitchFamily="18" charset="0"/>
                                <a:ea typeface="Cambria Math" panose="02040503050406030204" pitchFamily="18" charset="0"/>
                                <a:cs typeface="Alef" panose="00000500000000000000" pitchFamily="2" charset="-79"/>
                              </a:rPr>
                              <m:t>𝑐𝑜𝑛𝑡𝑟𝑜𝑙</m:t>
                            </m:r>
                          </m:sub>
                        </m:sSub>
                        <m:r>
                          <a:rPr lang="en-US" sz="2000" b="0" i="1" smtClean="0">
                            <a:latin typeface="Cambria Math" panose="02040503050406030204" pitchFamily="18" charset="0"/>
                            <a:ea typeface="Cambria Math" panose="02040503050406030204" pitchFamily="18" charset="0"/>
                            <a:cs typeface="Alef" panose="00000500000000000000" pitchFamily="2" charset="-79"/>
                          </a:rPr>
                          <m:t>≤−</m:t>
                        </m:r>
                        <m:r>
                          <a:rPr lang="en-US" sz="2000" b="0" i="1" smtClean="0">
                            <a:latin typeface="Cambria Math" panose="02040503050406030204" pitchFamily="18" charset="0"/>
                            <a:ea typeface="Cambria Math" panose="02040503050406030204" pitchFamily="18" charset="0"/>
                            <a:cs typeface="Alef" panose="00000500000000000000" pitchFamily="2" charset="-79"/>
                          </a:rPr>
                          <m:t>0</m:t>
                        </m:r>
                        <m:r>
                          <a:rPr lang="en-US" sz="2000" b="0" i="1" smtClean="0">
                            <a:latin typeface="Cambria Math" panose="02040503050406030204" pitchFamily="18" charset="0"/>
                            <a:ea typeface="Cambria Math" panose="02040503050406030204" pitchFamily="18" charset="0"/>
                            <a:cs typeface="Alef" panose="00000500000000000000" pitchFamily="2" charset="-79"/>
                          </a:rPr>
                          <m:t>.</m:t>
                        </m:r>
                        <m:r>
                          <a:rPr lang="en-US" sz="2000" b="0" i="1" smtClean="0">
                            <a:latin typeface="Cambria Math" panose="02040503050406030204" pitchFamily="18" charset="0"/>
                            <a:ea typeface="Cambria Math" panose="02040503050406030204" pitchFamily="18" charset="0"/>
                            <a:cs typeface="Alef" panose="00000500000000000000" pitchFamily="2" charset="-79"/>
                          </a:rPr>
                          <m:t>0246</m:t>
                        </m:r>
                      </m:e>
                    </m:d>
                    <m:r>
                      <a:rPr lang="en-US" sz="2000" b="0" i="1" smtClean="0">
                        <a:latin typeface="Cambria Math" panose="02040503050406030204" pitchFamily="18" charset="0"/>
                        <a:ea typeface="Cambria Math" panose="02040503050406030204" pitchFamily="18" charset="0"/>
                        <a:cs typeface="Alef" panose="00000500000000000000" pitchFamily="2" charset="-79"/>
                      </a:rPr>
                      <m:t>=</m:t>
                    </m:r>
                    <m:r>
                      <a:rPr lang="en-US" sz="2000" b="0" i="1" smtClean="0">
                        <a:latin typeface="Cambria Math" panose="02040503050406030204" pitchFamily="18" charset="0"/>
                        <a:ea typeface="Cambria Math" panose="02040503050406030204" pitchFamily="18" charset="0"/>
                        <a:cs typeface="Alef" panose="00000500000000000000" pitchFamily="2" charset="-79"/>
                      </a:rPr>
                      <m:t>95</m:t>
                    </m:r>
                    <m:r>
                      <a:rPr lang="en-US" sz="2000" b="0" i="1" smtClean="0">
                        <a:latin typeface="Cambria Math" panose="02040503050406030204" pitchFamily="18" charset="0"/>
                        <a:ea typeface="Cambria Math" panose="02040503050406030204" pitchFamily="18" charset="0"/>
                        <a:cs typeface="Alef" panose="00000500000000000000" pitchFamily="2" charset="-79"/>
                      </a:rPr>
                      <m:t>%</m:t>
                    </m:r>
                  </m:oMath>
                </a14:m>
                <a:r>
                  <a:rPr lang="en-US" sz="2000" b="0" dirty="0">
                    <a:latin typeface="Alef" panose="00000500000000000000" pitchFamily="2" charset="-79"/>
                    <a:ea typeface="Cambria Math" panose="02040503050406030204" pitchFamily="18" charset="0"/>
                    <a:cs typeface="Alef" panose="00000500000000000000" pitchFamily="2" charset="-79"/>
                  </a:rPr>
                  <a:t>, or commonly, 95% CI</a:t>
                </a:r>
                <a:r>
                  <a:rPr lang="en-US" sz="2000" dirty="0">
                    <a:latin typeface="Alef" panose="00000500000000000000" pitchFamily="2" charset="-79"/>
                    <a:ea typeface="Cambria Math" panose="02040503050406030204" pitchFamily="18" charset="0"/>
                    <a:cs typeface="Alef" panose="00000500000000000000" pitchFamily="2" charset="-79"/>
                  </a:rPr>
                  <a:t>: [-0.196, -0.025].</a:t>
                </a:r>
              </a:p>
              <a:p>
                <a:pPr algn="l" rtl="0">
                  <a:lnSpc>
                    <a:spcPct val="100000"/>
                  </a:lnSpc>
                  <a:spcBef>
                    <a:spcPts val="200"/>
                  </a:spcBef>
                  <a:spcAft>
                    <a:spcPts val="200"/>
                  </a:spcAft>
                </a:pPr>
                <a:endParaRPr lang="en-US" sz="2000" dirty="0">
                  <a:latin typeface="Alef" panose="00000500000000000000" pitchFamily="2" charset="-79"/>
                  <a:ea typeface="Cambria Math" panose="02040503050406030204" pitchFamily="18" charset="0"/>
                  <a:cs typeface="Alef" panose="00000500000000000000" pitchFamily="2" charset="-79"/>
                </a:endParaRPr>
              </a:p>
              <a:p>
                <a:pPr algn="l" rtl="0">
                  <a:lnSpc>
                    <a:spcPct val="100000"/>
                  </a:lnSpc>
                  <a:spcBef>
                    <a:spcPts val="200"/>
                  </a:spcBef>
                  <a:spcAft>
                    <a:spcPts val="200"/>
                  </a:spcAft>
                </a:pPr>
                <a:r>
                  <a:rPr lang="en-US" sz="2000" dirty="0">
                    <a:latin typeface="Alef" panose="00000500000000000000" pitchFamily="2" charset="-79"/>
                    <a:ea typeface="Cambria Math" panose="02040503050406030204" pitchFamily="18" charset="0"/>
                    <a:cs typeface="Alef" panose="00000500000000000000" pitchFamily="2" charset="-79"/>
                  </a:rPr>
                  <a:t>In a paper: “There was a significant difference between individual with dyslexia (M=0.725, SD=0.162) and individuals without dyslexia (M=0.614, SD=0.144) in their statistical learning performance: </a:t>
                </a:r>
                <a:r>
                  <a:rPr lang="en-US" sz="2000" i="1" dirty="0">
                    <a:latin typeface="Alef" panose="00000500000000000000" pitchFamily="2" charset="-79"/>
                    <a:ea typeface="Cambria Math" panose="02040503050406030204" pitchFamily="18" charset="0"/>
                    <a:cs typeface="Alef" panose="00000500000000000000" pitchFamily="2" charset="-79"/>
                  </a:rPr>
                  <a:t>t</a:t>
                </a:r>
                <a:r>
                  <a:rPr lang="en-US" sz="2000" dirty="0">
                    <a:latin typeface="Alef" panose="00000500000000000000" pitchFamily="2" charset="-79"/>
                    <a:ea typeface="Cambria Math" panose="02040503050406030204" pitchFamily="18" charset="0"/>
                    <a:cs typeface="Alef" panose="00000500000000000000" pitchFamily="2" charset="-79"/>
                  </a:rPr>
                  <a:t>(50)=-2.58, </a:t>
                </a:r>
                <a:r>
                  <a:rPr lang="en-US" sz="2000" i="1" dirty="0">
                    <a:latin typeface="Alef" panose="00000500000000000000" pitchFamily="2" charset="-79"/>
                    <a:ea typeface="Cambria Math" panose="02040503050406030204" pitchFamily="18" charset="0"/>
                    <a:cs typeface="Alef" panose="00000500000000000000" pitchFamily="2" charset="-79"/>
                  </a:rPr>
                  <a:t>p </a:t>
                </a:r>
                <a:r>
                  <a:rPr lang="en-US" sz="2000" dirty="0">
                    <a:latin typeface="Alef" panose="00000500000000000000" pitchFamily="2" charset="-79"/>
                    <a:ea typeface="Cambria Math" panose="02040503050406030204" pitchFamily="18" charset="0"/>
                    <a:cs typeface="Alef" panose="00000500000000000000" pitchFamily="2" charset="-79"/>
                  </a:rPr>
                  <a:t>= .0126 </a:t>
                </a:r>
                <a:r>
                  <a:rPr lang="en-US" sz="2000" b="1" dirty="0">
                    <a:latin typeface="Alef" panose="00000500000000000000" pitchFamily="2" charset="-79"/>
                    <a:ea typeface="Cambria Math" panose="02040503050406030204" pitchFamily="18" charset="0"/>
                    <a:cs typeface="Alef" panose="00000500000000000000" pitchFamily="2" charset="-79"/>
                  </a:rPr>
                  <a:t>(95% CI: [-0.196, -0.025])</a:t>
                </a:r>
                <a:r>
                  <a:rPr lang="en-US" sz="2000" dirty="0">
                    <a:latin typeface="Alef" panose="00000500000000000000" pitchFamily="2" charset="-79"/>
                    <a:ea typeface="Cambria Math" panose="02040503050406030204" pitchFamily="18" charset="0"/>
                    <a:cs typeface="Alef" panose="00000500000000000000" pitchFamily="2" charset="-79"/>
                  </a:rPr>
                  <a:t>.”</a:t>
                </a:r>
              </a:p>
              <a:p>
                <a:pPr algn="l" rtl="0">
                  <a:lnSpc>
                    <a:spcPct val="100000"/>
                  </a:lnSpc>
                  <a:spcBef>
                    <a:spcPts val="200"/>
                  </a:spcBef>
                  <a:spcAft>
                    <a:spcPts val="200"/>
                  </a:spcAft>
                </a:pPr>
                <a:endParaRPr lang="en-US" sz="2000" dirty="0">
                  <a:latin typeface="Alef" panose="00000500000000000000" pitchFamily="2" charset="-79"/>
                  <a:ea typeface="Cambria Math" panose="02040503050406030204" pitchFamily="18" charset="0"/>
                  <a:cs typeface="Alef" panose="00000500000000000000" pitchFamily="2" charset="-79"/>
                </a:endParaRPr>
              </a:p>
              <a:p>
                <a:pPr lvl="1" algn="l" rtl="0">
                  <a:lnSpc>
                    <a:spcPct val="100000"/>
                  </a:lnSpc>
                  <a:spcBef>
                    <a:spcPts val="200"/>
                  </a:spcBef>
                  <a:spcAft>
                    <a:spcPts val="200"/>
                  </a:spcAft>
                </a:pPr>
                <a:endParaRPr lang="en-US" sz="1600" dirty="0">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Font typeface="Arial" panose="020B0604020202020204" pitchFamily="34" charset="0"/>
                  <a:buNone/>
                </a:pPr>
                <a:endParaRPr lang="en-US" sz="2000" dirty="0">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Font typeface="Arial" panose="020B0604020202020204" pitchFamily="34" charset="0"/>
                  <a:buNone/>
                </a:pPr>
                <a:endParaRPr lang="en-US" sz="2000" dirty="0">
                  <a:latin typeface="Alef" panose="00000500000000000000" pitchFamily="2" charset="-79"/>
                  <a:ea typeface="Cambria Math" panose="02040503050406030204" pitchFamily="18" charset="0"/>
                  <a:cs typeface="Alef" panose="00000500000000000000" pitchFamily="2" charset="-79"/>
                </a:endParaRPr>
              </a:p>
            </p:txBody>
          </p:sp>
        </mc:Choice>
        <mc:Fallback xmlns="">
          <p:sp>
            <p:nvSpPr>
              <p:cNvPr id="8" name="Content Placeholder 2">
                <a:extLst>
                  <a:ext uri="{FF2B5EF4-FFF2-40B4-BE49-F238E27FC236}">
                    <a16:creationId xmlns:a16="http://schemas.microsoft.com/office/drawing/2014/main" id="{02EEB3C6-5226-D21F-2BC4-B8EFC8AC46D9}"/>
                  </a:ext>
                </a:extLst>
              </p:cNvPr>
              <p:cNvSpPr txBox="1">
                <a:spLocks noRot="1" noChangeAspect="1" noMove="1" noResize="1" noEditPoints="1" noAdjustHandles="1" noChangeArrowheads="1" noChangeShapeType="1" noTextEdit="1"/>
              </p:cNvSpPr>
              <p:nvPr/>
            </p:nvSpPr>
            <p:spPr>
              <a:xfrm>
                <a:off x="332510" y="3573023"/>
                <a:ext cx="11642239" cy="2568102"/>
              </a:xfrm>
              <a:prstGeom prst="rect">
                <a:avLst/>
              </a:prstGeom>
              <a:blipFill>
                <a:blip r:embed="rId4"/>
                <a:stretch>
                  <a:fillRect l="-576" t="-1188"/>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94B59521-D627-E4C1-AC3D-FA3CA25E5832}"/>
              </a:ext>
            </a:extLst>
          </p:cNvPr>
          <p:cNvSpPr/>
          <p:nvPr/>
        </p:nvSpPr>
        <p:spPr>
          <a:xfrm>
            <a:off x="2215662" y="2488223"/>
            <a:ext cx="2576146" cy="325315"/>
          </a:xfrm>
          <a:prstGeom prst="rect">
            <a:avLst/>
          </a:prstGeom>
          <a:solidFill>
            <a:srgbClr val="FFFF00">
              <a:alpha val="19000"/>
            </a:srgb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1315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D55BD71-DF74-706A-B5FE-3AD1E03F15F9}"/>
              </a:ext>
            </a:extLst>
          </p:cNvPr>
          <p:cNvSpPr>
            <a:spLocks noGrp="1"/>
          </p:cNvSpPr>
          <p:nvPr>
            <p:ph type="title"/>
          </p:nvPr>
        </p:nvSpPr>
        <p:spPr>
          <a:xfrm>
            <a:off x="293297" y="0"/>
            <a:ext cx="11566193" cy="1325563"/>
          </a:xfrm>
        </p:spPr>
        <p:txBody>
          <a:bodyPr>
            <a:normAutofit/>
          </a:bodyPr>
          <a:lstStyle/>
          <a:p>
            <a:pPr algn="l" rtl="0"/>
            <a:r>
              <a:rPr lang="en-US" sz="3600" dirty="0">
                <a:latin typeface="Alef" panose="00000500000000000000" pitchFamily="2" charset="-79"/>
                <a:cs typeface="Alef" panose="00000500000000000000" pitchFamily="2" charset="-79"/>
              </a:rPr>
              <a:t>But what does a CI mean?</a:t>
            </a:r>
            <a:endParaRPr lang="he-IL" sz="3600" dirty="0">
              <a:latin typeface="Alef" panose="00000500000000000000" pitchFamily="2" charset="-79"/>
              <a:cs typeface="Alef" panose="00000500000000000000" pitchFamily="2" charset="-79"/>
            </a:endParaRPr>
          </a:p>
        </p:txBody>
      </p:sp>
      <p:sp>
        <p:nvSpPr>
          <p:cNvPr id="19" name="Content Placeholder 2">
            <a:extLst>
              <a:ext uri="{FF2B5EF4-FFF2-40B4-BE49-F238E27FC236}">
                <a16:creationId xmlns:a16="http://schemas.microsoft.com/office/drawing/2014/main" id="{6953C937-5236-FD3A-4300-3EF8952CAB77}"/>
              </a:ext>
            </a:extLst>
          </p:cNvPr>
          <p:cNvSpPr>
            <a:spLocks noGrp="1"/>
          </p:cNvSpPr>
          <p:nvPr>
            <p:ph idx="1"/>
          </p:nvPr>
        </p:nvSpPr>
        <p:spPr>
          <a:xfrm>
            <a:off x="332510" y="1186775"/>
            <a:ext cx="11642239" cy="651754"/>
          </a:xfrm>
        </p:spPr>
        <p:txBody>
          <a:bodyPr>
            <a:normAutofit/>
          </a:bodyPr>
          <a:lstStyle/>
          <a:p>
            <a:pPr lvl="1" algn="l" rtl="0">
              <a:lnSpc>
                <a:spcPct val="100000"/>
              </a:lnSpc>
              <a:spcBef>
                <a:spcPts val="200"/>
              </a:spcBef>
              <a:spcAft>
                <a:spcPts val="200"/>
              </a:spcAft>
            </a:pPr>
            <a:endParaRPr lang="en-US" sz="1600" dirty="0">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None/>
            </a:pPr>
            <a:endParaRPr lang="en-US" sz="2000" dirty="0">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None/>
            </a:pPr>
            <a:endParaRPr lang="en-US" sz="2000" dirty="0">
              <a:latin typeface="Alef" panose="00000500000000000000" pitchFamily="2" charset="-79"/>
              <a:ea typeface="Cambria Math" panose="02040503050406030204" pitchFamily="18" charset="0"/>
              <a:cs typeface="Alef" panose="00000500000000000000" pitchFamily="2" charset="-79"/>
            </a:endParaRPr>
          </a:p>
        </p:txBody>
      </p:sp>
      <p:sp>
        <p:nvSpPr>
          <p:cNvPr id="2" name="Rectangle 2">
            <a:extLst>
              <a:ext uri="{FF2B5EF4-FFF2-40B4-BE49-F238E27FC236}">
                <a16:creationId xmlns:a16="http://schemas.microsoft.com/office/drawing/2014/main" id="{597518CC-2018-5EC9-123C-7E7E3DB5E9B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02EEB3C6-5226-D21F-2BC4-B8EFC8AC46D9}"/>
                  </a:ext>
                </a:extLst>
              </p:cNvPr>
              <p:cNvSpPr txBox="1">
                <a:spLocks/>
              </p:cNvSpPr>
              <p:nvPr/>
            </p:nvSpPr>
            <p:spPr>
              <a:xfrm>
                <a:off x="332510" y="1325563"/>
                <a:ext cx="11526980" cy="5470891"/>
              </a:xfrm>
              <a:prstGeom prst="rect">
                <a:avLst/>
              </a:prstGeom>
            </p:spPr>
            <p:txBody>
              <a:bodyPr vert="horz" lIns="91440" tIns="45720" rIns="91440" bIns="45720" rtlCol="1">
                <a:no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rtl="0">
                  <a:lnSpc>
                    <a:spcPct val="100000"/>
                  </a:lnSpc>
                  <a:spcBef>
                    <a:spcPts val="200"/>
                  </a:spcBef>
                  <a:spcAft>
                    <a:spcPts val="200"/>
                  </a:spcAft>
                  <a:buNone/>
                </a:pPr>
                <a:r>
                  <a:rPr lang="en-US" sz="2000" b="0" dirty="0">
                    <a:ea typeface="Cambria Math" panose="02040503050406030204" pitchFamily="18" charset="0"/>
                    <a:cs typeface="Alef" panose="00000500000000000000" pitchFamily="2" charset="-79"/>
                  </a:rPr>
                  <a:t>E.g., </a:t>
                </a:r>
                <a14:m>
                  <m:oMath xmlns:m="http://schemas.openxmlformats.org/officeDocument/2006/math">
                    <m:r>
                      <a:rPr lang="en-US" sz="2000" b="0" i="1" smtClean="0">
                        <a:latin typeface="Cambria Math" panose="02040503050406030204" pitchFamily="18" charset="0"/>
                        <a:ea typeface="Cambria Math" panose="02040503050406030204" pitchFamily="18" charset="0"/>
                        <a:cs typeface="Alef" panose="00000500000000000000" pitchFamily="2" charset="-79"/>
                      </a:rPr>
                      <m:t>𝑝</m:t>
                    </m:r>
                    <m:d>
                      <m:dPr>
                        <m:ctrlPr>
                          <a:rPr lang="en-US" sz="2000" b="0" i="1" smtClean="0">
                            <a:latin typeface="Cambria Math" panose="02040503050406030204" pitchFamily="18" charset="0"/>
                            <a:ea typeface="Cambria Math" panose="02040503050406030204" pitchFamily="18" charset="0"/>
                            <a:cs typeface="Alef" panose="00000500000000000000" pitchFamily="2" charset="-79"/>
                          </a:rPr>
                        </m:ctrlPr>
                      </m:dPr>
                      <m:e>
                        <m:r>
                          <a:rPr lang="en-US" sz="2000" b="0" i="1" smtClean="0">
                            <a:latin typeface="Cambria Math" panose="02040503050406030204" pitchFamily="18" charset="0"/>
                            <a:ea typeface="Cambria Math" panose="02040503050406030204" pitchFamily="18" charset="0"/>
                            <a:cs typeface="Alef" panose="00000500000000000000" pitchFamily="2" charset="-79"/>
                          </a:rPr>
                          <m:t>−</m:t>
                        </m:r>
                        <m:r>
                          <a:rPr lang="en-US" sz="2000" b="0" i="1" smtClean="0">
                            <a:latin typeface="Cambria Math" panose="02040503050406030204" pitchFamily="18" charset="0"/>
                            <a:ea typeface="Cambria Math" panose="02040503050406030204" pitchFamily="18" charset="0"/>
                            <a:cs typeface="Alef" panose="00000500000000000000" pitchFamily="2" charset="-79"/>
                          </a:rPr>
                          <m:t>0</m:t>
                        </m:r>
                        <m:r>
                          <a:rPr lang="en-US" sz="2000" b="0" i="1" smtClean="0">
                            <a:latin typeface="Cambria Math" panose="02040503050406030204" pitchFamily="18" charset="0"/>
                            <a:ea typeface="Cambria Math" panose="02040503050406030204" pitchFamily="18" charset="0"/>
                            <a:cs typeface="Alef" panose="00000500000000000000" pitchFamily="2" charset="-79"/>
                          </a:rPr>
                          <m:t>.</m:t>
                        </m:r>
                        <m:r>
                          <a:rPr lang="en-US" sz="2000" b="0" i="1" smtClean="0">
                            <a:latin typeface="Cambria Math" panose="02040503050406030204" pitchFamily="18" charset="0"/>
                            <a:ea typeface="Cambria Math" panose="02040503050406030204" pitchFamily="18" charset="0"/>
                            <a:cs typeface="Alef" panose="00000500000000000000" pitchFamily="2" charset="-79"/>
                          </a:rPr>
                          <m:t>196</m:t>
                        </m:r>
                        <m:r>
                          <a:rPr lang="en-US" sz="2000" b="0" i="1" smtClean="0">
                            <a:latin typeface="Cambria Math" panose="02040503050406030204" pitchFamily="18" charset="0"/>
                            <a:ea typeface="Cambria Math" panose="02040503050406030204" pitchFamily="18" charset="0"/>
                            <a:cs typeface="Alef" panose="00000500000000000000" pitchFamily="2" charset="-79"/>
                          </a:rPr>
                          <m:t>≤</m:t>
                        </m:r>
                        <m:sSub>
                          <m:sSubPr>
                            <m:ctrlPr>
                              <a:rPr lang="en-US" sz="2000" b="0" i="1" smtClean="0">
                                <a:latin typeface="Cambria Math" panose="02040503050406030204" pitchFamily="18" charset="0"/>
                                <a:ea typeface="Cambria Math" panose="02040503050406030204" pitchFamily="18" charset="0"/>
                                <a:cs typeface="Alef" panose="00000500000000000000" pitchFamily="2" charset="-79"/>
                              </a:rPr>
                            </m:ctrlPr>
                          </m:sSubPr>
                          <m:e>
                            <m:r>
                              <a:rPr lang="en-US" sz="2000" b="0" i="1" smtClean="0">
                                <a:latin typeface="Cambria Math" panose="02040503050406030204" pitchFamily="18" charset="0"/>
                                <a:ea typeface="Cambria Math" panose="02040503050406030204" pitchFamily="18" charset="0"/>
                                <a:cs typeface="Alef" panose="00000500000000000000" pitchFamily="2" charset="-79"/>
                              </a:rPr>
                              <m:t>𝜇</m:t>
                            </m:r>
                          </m:e>
                          <m:sub>
                            <m:r>
                              <a:rPr lang="en-US" sz="2000" b="0" i="1" smtClean="0">
                                <a:latin typeface="Cambria Math" panose="02040503050406030204" pitchFamily="18" charset="0"/>
                                <a:ea typeface="Cambria Math" panose="02040503050406030204" pitchFamily="18" charset="0"/>
                                <a:cs typeface="Alef" panose="00000500000000000000" pitchFamily="2" charset="-79"/>
                              </a:rPr>
                              <m:t>𝑑𝑦𝑠𝑙𝑒𝑥𝑖𝑎</m:t>
                            </m:r>
                          </m:sub>
                        </m:sSub>
                        <m:r>
                          <a:rPr lang="en-US" sz="2000" b="0" i="1" smtClean="0">
                            <a:latin typeface="Cambria Math" panose="02040503050406030204" pitchFamily="18" charset="0"/>
                            <a:ea typeface="Cambria Math" panose="02040503050406030204" pitchFamily="18" charset="0"/>
                            <a:cs typeface="Alef" panose="00000500000000000000" pitchFamily="2" charset="-79"/>
                          </a:rPr>
                          <m:t>−</m:t>
                        </m:r>
                        <m:sSub>
                          <m:sSubPr>
                            <m:ctrlPr>
                              <a:rPr lang="en-US" sz="2000" b="0" i="1" smtClean="0">
                                <a:latin typeface="Cambria Math" panose="02040503050406030204" pitchFamily="18" charset="0"/>
                                <a:ea typeface="Cambria Math" panose="02040503050406030204" pitchFamily="18" charset="0"/>
                                <a:cs typeface="Alef" panose="00000500000000000000" pitchFamily="2" charset="-79"/>
                              </a:rPr>
                            </m:ctrlPr>
                          </m:sSubPr>
                          <m:e>
                            <m:r>
                              <a:rPr lang="en-US" sz="2000" b="0" i="1" smtClean="0">
                                <a:latin typeface="Cambria Math" panose="02040503050406030204" pitchFamily="18" charset="0"/>
                                <a:ea typeface="Cambria Math" panose="02040503050406030204" pitchFamily="18" charset="0"/>
                                <a:cs typeface="Alef" panose="00000500000000000000" pitchFamily="2" charset="-79"/>
                              </a:rPr>
                              <m:t>𝜇</m:t>
                            </m:r>
                          </m:e>
                          <m:sub>
                            <m:r>
                              <a:rPr lang="en-US" sz="2000" b="0" i="1" smtClean="0">
                                <a:latin typeface="Cambria Math" panose="02040503050406030204" pitchFamily="18" charset="0"/>
                                <a:ea typeface="Cambria Math" panose="02040503050406030204" pitchFamily="18" charset="0"/>
                                <a:cs typeface="Alef" panose="00000500000000000000" pitchFamily="2" charset="-79"/>
                              </a:rPr>
                              <m:t>𝑐𝑜𝑛𝑡𝑟𝑜𝑙</m:t>
                            </m:r>
                          </m:sub>
                        </m:sSub>
                        <m:r>
                          <a:rPr lang="en-US" sz="2000" b="0" i="1" smtClean="0">
                            <a:latin typeface="Cambria Math" panose="02040503050406030204" pitchFamily="18" charset="0"/>
                            <a:ea typeface="Cambria Math" panose="02040503050406030204" pitchFamily="18" charset="0"/>
                            <a:cs typeface="Alef" panose="00000500000000000000" pitchFamily="2" charset="-79"/>
                          </a:rPr>
                          <m:t>≤−</m:t>
                        </m:r>
                        <m:r>
                          <a:rPr lang="en-US" sz="2000" b="0" i="1" smtClean="0">
                            <a:latin typeface="Cambria Math" panose="02040503050406030204" pitchFamily="18" charset="0"/>
                            <a:ea typeface="Cambria Math" panose="02040503050406030204" pitchFamily="18" charset="0"/>
                            <a:cs typeface="Alef" panose="00000500000000000000" pitchFamily="2" charset="-79"/>
                          </a:rPr>
                          <m:t>0</m:t>
                        </m:r>
                        <m:r>
                          <a:rPr lang="en-US" sz="2000" b="0" i="1" smtClean="0">
                            <a:latin typeface="Cambria Math" panose="02040503050406030204" pitchFamily="18" charset="0"/>
                            <a:ea typeface="Cambria Math" panose="02040503050406030204" pitchFamily="18" charset="0"/>
                            <a:cs typeface="Alef" panose="00000500000000000000" pitchFamily="2" charset="-79"/>
                          </a:rPr>
                          <m:t>.</m:t>
                        </m:r>
                        <m:r>
                          <a:rPr lang="en-US" sz="2000" b="0" i="1" smtClean="0">
                            <a:latin typeface="Cambria Math" panose="02040503050406030204" pitchFamily="18" charset="0"/>
                            <a:ea typeface="Cambria Math" panose="02040503050406030204" pitchFamily="18" charset="0"/>
                            <a:cs typeface="Alef" panose="00000500000000000000" pitchFamily="2" charset="-79"/>
                          </a:rPr>
                          <m:t>0246</m:t>
                        </m:r>
                      </m:e>
                    </m:d>
                    <m:r>
                      <a:rPr lang="en-US" sz="2000" b="0" i="1" smtClean="0">
                        <a:latin typeface="Cambria Math" panose="02040503050406030204" pitchFamily="18" charset="0"/>
                        <a:ea typeface="Cambria Math" panose="02040503050406030204" pitchFamily="18" charset="0"/>
                        <a:cs typeface="Alef" panose="00000500000000000000" pitchFamily="2" charset="-79"/>
                      </a:rPr>
                      <m:t>=</m:t>
                    </m:r>
                    <m:r>
                      <a:rPr lang="en-US" sz="2000" b="0" i="1" smtClean="0">
                        <a:latin typeface="Cambria Math" panose="02040503050406030204" pitchFamily="18" charset="0"/>
                        <a:ea typeface="Cambria Math" panose="02040503050406030204" pitchFamily="18" charset="0"/>
                        <a:cs typeface="Alef" panose="00000500000000000000" pitchFamily="2" charset="-79"/>
                      </a:rPr>
                      <m:t>95</m:t>
                    </m:r>
                    <m:r>
                      <a:rPr lang="en-US" sz="2000" b="0" i="1" smtClean="0">
                        <a:latin typeface="Cambria Math" panose="02040503050406030204" pitchFamily="18" charset="0"/>
                        <a:ea typeface="Cambria Math" panose="02040503050406030204" pitchFamily="18" charset="0"/>
                        <a:cs typeface="Alef" panose="00000500000000000000" pitchFamily="2" charset="-79"/>
                      </a:rPr>
                      <m:t>%</m:t>
                    </m:r>
                  </m:oMath>
                </a14:m>
                <a:endParaRPr lang="en-US" sz="2000" b="0" dirty="0">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None/>
                </a:pPr>
                <a:endParaRPr lang="en-US" sz="2000" dirty="0">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None/>
                </a:pPr>
                <a:r>
                  <a:rPr lang="en-US" sz="2000" dirty="0">
                    <a:latin typeface="Alef" panose="00000500000000000000" pitchFamily="2" charset="-79"/>
                    <a:ea typeface="Cambria Math" panose="02040503050406030204" pitchFamily="18" charset="0"/>
                    <a:cs typeface="Alef" panose="00000500000000000000" pitchFamily="2" charset="-79"/>
                  </a:rPr>
                  <a:t>It does </a:t>
                </a:r>
                <a:r>
                  <a:rPr lang="en-US" sz="2000" b="1" i="1" dirty="0">
                    <a:latin typeface="Alef" panose="00000500000000000000" pitchFamily="2" charset="-79"/>
                    <a:ea typeface="Cambria Math" panose="02040503050406030204" pitchFamily="18" charset="0"/>
                    <a:cs typeface="Alef" panose="00000500000000000000" pitchFamily="2" charset="-79"/>
                  </a:rPr>
                  <a:t>not</a:t>
                </a:r>
                <a:r>
                  <a:rPr lang="en-US" sz="2000" i="1" dirty="0">
                    <a:latin typeface="Alef" panose="00000500000000000000" pitchFamily="2" charset="-79"/>
                    <a:ea typeface="Cambria Math" panose="02040503050406030204" pitchFamily="18" charset="0"/>
                    <a:cs typeface="Alef" panose="00000500000000000000" pitchFamily="2" charset="-79"/>
                  </a:rPr>
                  <a:t> </a:t>
                </a:r>
                <a:r>
                  <a:rPr lang="en-US" sz="2000" dirty="0">
                    <a:latin typeface="Alef" panose="00000500000000000000" pitchFamily="2" charset="-79"/>
                    <a:ea typeface="Cambria Math" panose="02040503050406030204" pitchFamily="18" charset="0"/>
                    <a:cs typeface="Alef" panose="00000500000000000000" pitchFamily="2" charset="-79"/>
                  </a:rPr>
                  <a:t>mean that the </a:t>
                </a:r>
                <a:r>
                  <a:rPr lang="en-US" sz="2000" b="1" i="1" dirty="0">
                    <a:latin typeface="Alef" panose="00000500000000000000" pitchFamily="2" charset="-79"/>
                    <a:ea typeface="Cambria Math" panose="02040503050406030204" pitchFamily="18" charset="0"/>
                    <a:cs typeface="Alef" panose="00000500000000000000" pitchFamily="2" charset="-79"/>
                  </a:rPr>
                  <a:t>parameter </a:t>
                </a:r>
                <a:r>
                  <a:rPr lang="en-US" sz="2000" dirty="0">
                    <a:latin typeface="Alef" panose="00000500000000000000" pitchFamily="2" charset="-79"/>
                    <a:ea typeface="Cambria Math" panose="02040503050406030204" pitchFamily="18" charset="0"/>
                    <a:cs typeface="Alef" panose="00000500000000000000" pitchFamily="2" charset="-79"/>
                  </a:rPr>
                  <a:t>(</a:t>
                </a:r>
                <a14:m>
                  <m:oMath xmlns:m="http://schemas.openxmlformats.org/officeDocument/2006/math">
                    <m:sSub>
                      <m:sSubPr>
                        <m:ctrlPr>
                          <a:rPr lang="en-US" sz="2000" b="0" i="1" smtClean="0">
                            <a:latin typeface="Cambria Math" panose="02040503050406030204" pitchFamily="18" charset="0"/>
                            <a:ea typeface="Cambria Math" panose="02040503050406030204" pitchFamily="18" charset="0"/>
                            <a:cs typeface="Alef" panose="00000500000000000000" pitchFamily="2" charset="-79"/>
                          </a:rPr>
                        </m:ctrlPr>
                      </m:sSubPr>
                      <m:e>
                        <m:r>
                          <a:rPr lang="en-US" sz="2000" b="0" i="1" smtClean="0">
                            <a:latin typeface="Cambria Math" panose="02040503050406030204" pitchFamily="18" charset="0"/>
                            <a:ea typeface="Cambria Math" panose="02040503050406030204" pitchFamily="18" charset="0"/>
                            <a:cs typeface="Alef" panose="00000500000000000000" pitchFamily="2" charset="-79"/>
                          </a:rPr>
                          <m:t>𝜇</m:t>
                        </m:r>
                      </m:e>
                      <m:sub>
                        <m:r>
                          <a:rPr lang="en-US" sz="2000" b="0" i="1" smtClean="0">
                            <a:latin typeface="Cambria Math" panose="02040503050406030204" pitchFamily="18" charset="0"/>
                            <a:ea typeface="Cambria Math" panose="02040503050406030204" pitchFamily="18" charset="0"/>
                            <a:cs typeface="Alef" panose="00000500000000000000" pitchFamily="2" charset="-79"/>
                          </a:rPr>
                          <m:t>𝑑𝑦𝑠𝑙𝑒𝑥𝑖𝑎</m:t>
                        </m:r>
                      </m:sub>
                    </m:sSub>
                    <m:r>
                      <a:rPr lang="en-US" sz="2000" b="0" i="1" smtClean="0">
                        <a:latin typeface="Cambria Math" panose="02040503050406030204" pitchFamily="18" charset="0"/>
                        <a:ea typeface="Cambria Math" panose="02040503050406030204" pitchFamily="18" charset="0"/>
                        <a:cs typeface="Alef" panose="00000500000000000000" pitchFamily="2" charset="-79"/>
                      </a:rPr>
                      <m:t>−</m:t>
                    </m:r>
                    <m:sSub>
                      <m:sSubPr>
                        <m:ctrlPr>
                          <a:rPr lang="en-US" sz="2000" b="0" i="1" smtClean="0">
                            <a:latin typeface="Cambria Math" panose="02040503050406030204" pitchFamily="18" charset="0"/>
                            <a:ea typeface="Cambria Math" panose="02040503050406030204" pitchFamily="18" charset="0"/>
                            <a:cs typeface="Alef" panose="00000500000000000000" pitchFamily="2" charset="-79"/>
                          </a:rPr>
                        </m:ctrlPr>
                      </m:sSubPr>
                      <m:e>
                        <m:r>
                          <a:rPr lang="en-US" sz="2000" b="0" i="1" smtClean="0">
                            <a:latin typeface="Cambria Math" panose="02040503050406030204" pitchFamily="18" charset="0"/>
                            <a:ea typeface="Cambria Math" panose="02040503050406030204" pitchFamily="18" charset="0"/>
                            <a:cs typeface="Alef" panose="00000500000000000000" pitchFamily="2" charset="-79"/>
                          </a:rPr>
                          <m:t>𝜇</m:t>
                        </m:r>
                      </m:e>
                      <m:sub>
                        <m:r>
                          <a:rPr lang="en-US" sz="2000" b="0" i="1" smtClean="0">
                            <a:latin typeface="Cambria Math" panose="02040503050406030204" pitchFamily="18" charset="0"/>
                            <a:ea typeface="Cambria Math" panose="02040503050406030204" pitchFamily="18" charset="0"/>
                            <a:cs typeface="Alef" panose="00000500000000000000" pitchFamily="2" charset="-79"/>
                          </a:rPr>
                          <m:t>𝑐𝑜𝑛𝑡𝑟𝑜𝑙</m:t>
                        </m:r>
                      </m:sub>
                    </m:sSub>
                  </m:oMath>
                </a14:m>
                <a:r>
                  <a:rPr lang="en-US" sz="2000" b="0" dirty="0">
                    <a:latin typeface="Alef" panose="00000500000000000000" pitchFamily="2" charset="-79"/>
                    <a:ea typeface="Cambria Math" panose="02040503050406030204" pitchFamily="18" charset="0"/>
                    <a:cs typeface="Alef" panose="00000500000000000000" pitchFamily="2" charset="-79"/>
                  </a:rPr>
                  <a:t>) is between -0.196 and -0.0246 in a 95% probability. The parameter is a fixed value somewhere in the world; it’s either within the CI or not.</a:t>
                </a:r>
              </a:p>
              <a:p>
                <a:pPr marL="0" indent="0" algn="l" rtl="0">
                  <a:lnSpc>
                    <a:spcPct val="100000"/>
                  </a:lnSpc>
                  <a:spcBef>
                    <a:spcPts val="200"/>
                  </a:spcBef>
                  <a:spcAft>
                    <a:spcPts val="200"/>
                  </a:spcAft>
                  <a:buNone/>
                </a:pPr>
                <a:endParaRPr lang="en-US" sz="2000" dirty="0">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None/>
                </a:pPr>
                <a:r>
                  <a:rPr lang="en-US" sz="2000" b="0" dirty="0">
                    <a:latin typeface="Alef" panose="00000500000000000000" pitchFamily="2" charset="-79"/>
                    <a:ea typeface="Cambria Math" panose="02040503050406030204" pitchFamily="18" charset="0"/>
                    <a:cs typeface="Alef" panose="00000500000000000000" pitchFamily="2" charset="-79"/>
                  </a:rPr>
                  <a:t>What CI </a:t>
                </a:r>
                <a:r>
                  <a:rPr lang="en-US" sz="2000" b="0" i="1" dirty="0">
                    <a:latin typeface="Alef" panose="00000500000000000000" pitchFamily="2" charset="-79"/>
                    <a:ea typeface="Cambria Math" panose="02040503050406030204" pitchFamily="18" charset="0"/>
                    <a:cs typeface="Alef" panose="00000500000000000000" pitchFamily="2" charset="-79"/>
                  </a:rPr>
                  <a:t>does </a:t>
                </a:r>
                <a:r>
                  <a:rPr lang="en-US" sz="2000" b="0" dirty="0">
                    <a:latin typeface="Alef" panose="00000500000000000000" pitchFamily="2" charset="-79"/>
                    <a:ea typeface="Cambria Math" panose="02040503050406030204" pitchFamily="18" charset="0"/>
                    <a:cs typeface="Alef" panose="00000500000000000000" pitchFamily="2" charset="-79"/>
                  </a:rPr>
                  <a:t>reflect </a:t>
                </a:r>
                <a:r>
                  <a:rPr lang="en-US" sz="2000" b="1" dirty="0">
                    <a:latin typeface="Alef" panose="00000500000000000000" pitchFamily="2" charset="-79"/>
                    <a:ea typeface="Cambria Math" panose="02040503050406030204" pitchFamily="18" charset="0"/>
                    <a:cs typeface="Alef" panose="00000500000000000000" pitchFamily="2" charset="-79"/>
                  </a:rPr>
                  <a:t>is a probabilistic claim about the interval</a:t>
                </a:r>
                <a:r>
                  <a:rPr lang="en-US" sz="2000" b="0" dirty="0">
                    <a:latin typeface="Alef" panose="00000500000000000000" pitchFamily="2" charset="-79"/>
                    <a:ea typeface="Cambria Math" panose="02040503050406030204" pitchFamily="18" charset="0"/>
                    <a:cs typeface="Alef" panose="00000500000000000000" pitchFamily="2" charset="-79"/>
                  </a:rPr>
                  <a:t>: If we were to build an infinite number of intervals, 95% of them would include the actual expected value. </a:t>
                </a:r>
              </a:p>
              <a:p>
                <a:pPr lvl="1" algn="l" rtl="0">
                  <a:lnSpc>
                    <a:spcPct val="100000"/>
                  </a:lnSpc>
                  <a:spcBef>
                    <a:spcPts val="200"/>
                  </a:spcBef>
                  <a:spcAft>
                    <a:spcPts val="200"/>
                  </a:spcAft>
                </a:pPr>
                <a:r>
                  <a:rPr lang="en-US" sz="1600" dirty="0">
                    <a:latin typeface="Alef" panose="00000500000000000000" pitchFamily="2" charset="-79"/>
                    <a:ea typeface="Cambria Math" panose="02040503050406030204" pitchFamily="18" charset="0"/>
                    <a:cs typeface="Alef" panose="00000500000000000000" pitchFamily="2" charset="-79"/>
                  </a:rPr>
                  <a:t>Commonly referred to as “confidence level”.</a:t>
                </a:r>
                <a:endParaRPr lang="en-US" sz="1600" b="0" dirty="0">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None/>
                </a:pPr>
                <a:endParaRPr lang="en-US" sz="2000" b="0" dirty="0">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None/>
                </a:pPr>
                <a:r>
                  <a:rPr lang="en-US" sz="2000" dirty="0">
                    <a:latin typeface="Alef" panose="00000500000000000000" pitchFamily="2" charset="-79"/>
                    <a:ea typeface="Cambria Math" panose="02040503050406030204" pitchFamily="18" charset="0"/>
                    <a:cs typeface="Alef" panose="00000500000000000000" pitchFamily="2" charset="-79"/>
                  </a:rPr>
                  <a:t>Hence, </a:t>
                </a:r>
                <a:r>
                  <a:rPr lang="en-US" sz="2000" b="1" dirty="0">
                    <a:latin typeface="Alef" panose="00000500000000000000" pitchFamily="2" charset="-79"/>
                    <a:ea typeface="Cambria Math" panose="02040503050406030204" pitchFamily="18" charset="0"/>
                    <a:cs typeface="Alef" panose="00000500000000000000" pitchFamily="2" charset="-79"/>
                  </a:rPr>
                  <a:t>for a given interval, there’s a 95% probability that it covers the true value of the parameter</a:t>
                </a:r>
                <a:r>
                  <a:rPr lang="en-US" sz="2000" dirty="0">
                    <a:latin typeface="Alef" panose="00000500000000000000" pitchFamily="2" charset="-79"/>
                    <a:ea typeface="Cambria Math" panose="02040503050406030204" pitchFamily="18" charset="0"/>
                    <a:cs typeface="Alef" panose="00000500000000000000" pitchFamily="2" charset="-79"/>
                  </a:rPr>
                  <a:t> of interest (e.g., the true difference in SL abilities between individuals with and without dyslexia). </a:t>
                </a:r>
              </a:p>
              <a:p>
                <a:pPr marL="0" indent="0" algn="l" rtl="0">
                  <a:lnSpc>
                    <a:spcPct val="100000"/>
                  </a:lnSpc>
                  <a:spcBef>
                    <a:spcPts val="200"/>
                  </a:spcBef>
                  <a:spcAft>
                    <a:spcPts val="200"/>
                  </a:spcAft>
                  <a:buNone/>
                </a:pPr>
                <a:endParaRPr lang="en-US" sz="2000" dirty="0">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None/>
                </a:pPr>
                <a:r>
                  <a:rPr lang="en-US" sz="2000" dirty="0">
                    <a:latin typeface="Alef" panose="00000500000000000000" pitchFamily="2" charset="-79"/>
                    <a:ea typeface="Cambria Math" panose="02040503050406030204" pitchFamily="18" charset="0"/>
                    <a:cs typeface="Alef" panose="00000500000000000000" pitchFamily="2" charset="-79"/>
                  </a:rPr>
                  <a:t>Again, narrower CI means less uncertainty/smaller SE:</a:t>
                </a:r>
              </a:p>
              <a:p>
                <a:pPr lvl="1" algn="l" rtl="0">
                  <a:lnSpc>
                    <a:spcPct val="100000"/>
                  </a:lnSpc>
                  <a:spcBef>
                    <a:spcPts val="200"/>
                  </a:spcBef>
                  <a:spcAft>
                    <a:spcPts val="200"/>
                  </a:spcAft>
                </a:pPr>
                <a:r>
                  <a:rPr lang="en-US" sz="1600" dirty="0">
                    <a:latin typeface="Alef" panose="00000500000000000000" pitchFamily="2" charset="-79"/>
                    <a:ea typeface="Cambria Math" panose="02040503050406030204" pitchFamily="18" charset="0"/>
                    <a:cs typeface="Alef" panose="00000500000000000000" pitchFamily="2" charset="-79"/>
                  </a:rPr>
                  <a:t>E.g., compare 95% CI: [0.19, 0.21] vs. 95% CI: [0.01, 0.39]</a:t>
                </a:r>
              </a:p>
              <a:p>
                <a:pPr algn="l" rtl="0">
                  <a:lnSpc>
                    <a:spcPct val="100000"/>
                  </a:lnSpc>
                  <a:spcBef>
                    <a:spcPts val="200"/>
                  </a:spcBef>
                  <a:spcAft>
                    <a:spcPts val="200"/>
                  </a:spcAft>
                </a:pPr>
                <a:endParaRPr lang="en-US" sz="2000" dirty="0">
                  <a:latin typeface="Alef" panose="00000500000000000000" pitchFamily="2" charset="-79"/>
                  <a:ea typeface="Cambria Math" panose="02040503050406030204" pitchFamily="18" charset="0"/>
                  <a:cs typeface="Alef" panose="00000500000000000000" pitchFamily="2" charset="-79"/>
                </a:endParaRPr>
              </a:p>
              <a:p>
                <a:pPr lvl="1" algn="l" rtl="0">
                  <a:lnSpc>
                    <a:spcPct val="100000"/>
                  </a:lnSpc>
                  <a:spcBef>
                    <a:spcPts val="200"/>
                  </a:spcBef>
                  <a:spcAft>
                    <a:spcPts val="200"/>
                  </a:spcAft>
                </a:pPr>
                <a:endParaRPr lang="en-US" sz="1600" dirty="0">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Font typeface="Arial" panose="020B0604020202020204" pitchFamily="34" charset="0"/>
                  <a:buNone/>
                </a:pPr>
                <a:endParaRPr lang="en-US" sz="2000" dirty="0">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Font typeface="Arial" panose="020B0604020202020204" pitchFamily="34" charset="0"/>
                  <a:buNone/>
                </a:pPr>
                <a:endParaRPr lang="en-US" sz="2000" dirty="0">
                  <a:latin typeface="Alef" panose="00000500000000000000" pitchFamily="2" charset="-79"/>
                  <a:ea typeface="Cambria Math" panose="02040503050406030204" pitchFamily="18" charset="0"/>
                  <a:cs typeface="Alef" panose="00000500000000000000" pitchFamily="2" charset="-79"/>
                </a:endParaRPr>
              </a:p>
            </p:txBody>
          </p:sp>
        </mc:Choice>
        <mc:Fallback>
          <p:sp>
            <p:nvSpPr>
              <p:cNvPr id="8" name="Content Placeholder 2">
                <a:extLst>
                  <a:ext uri="{FF2B5EF4-FFF2-40B4-BE49-F238E27FC236}">
                    <a16:creationId xmlns:a16="http://schemas.microsoft.com/office/drawing/2014/main" id="{02EEB3C6-5226-D21F-2BC4-B8EFC8AC46D9}"/>
                  </a:ext>
                </a:extLst>
              </p:cNvPr>
              <p:cNvSpPr txBox="1">
                <a:spLocks noRot="1" noChangeAspect="1" noMove="1" noResize="1" noEditPoints="1" noAdjustHandles="1" noChangeArrowheads="1" noChangeShapeType="1" noTextEdit="1"/>
              </p:cNvSpPr>
              <p:nvPr/>
            </p:nvSpPr>
            <p:spPr>
              <a:xfrm>
                <a:off x="332510" y="1325563"/>
                <a:ext cx="11526980" cy="5470891"/>
              </a:xfrm>
              <a:prstGeom prst="rect">
                <a:avLst/>
              </a:prstGeom>
              <a:blipFill>
                <a:blip r:embed="rId3"/>
                <a:stretch>
                  <a:fillRect l="-582" t="-111" r="-529" b="-557"/>
                </a:stretch>
              </a:blipFill>
            </p:spPr>
            <p:txBody>
              <a:bodyPr/>
              <a:lstStyle/>
              <a:p>
                <a:r>
                  <a:rPr lang="en-US">
                    <a:noFill/>
                  </a:rPr>
                  <a:t> </a:t>
                </a:r>
              </a:p>
            </p:txBody>
          </p:sp>
        </mc:Fallback>
      </mc:AlternateContent>
    </p:spTree>
    <p:extLst>
      <p:ext uri="{BB962C8B-B14F-4D97-AF65-F5344CB8AC3E}">
        <p14:creationId xmlns:p14="http://schemas.microsoft.com/office/powerpoint/2010/main" val="204703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D55BD71-DF74-706A-B5FE-3AD1E03F15F9}"/>
              </a:ext>
            </a:extLst>
          </p:cNvPr>
          <p:cNvSpPr>
            <a:spLocks noGrp="1"/>
          </p:cNvSpPr>
          <p:nvPr>
            <p:ph type="title"/>
          </p:nvPr>
        </p:nvSpPr>
        <p:spPr>
          <a:xfrm>
            <a:off x="293297" y="0"/>
            <a:ext cx="11566193" cy="1325563"/>
          </a:xfrm>
        </p:spPr>
        <p:txBody>
          <a:bodyPr>
            <a:normAutofit/>
          </a:bodyPr>
          <a:lstStyle/>
          <a:p>
            <a:pPr algn="l" rtl="0"/>
            <a:r>
              <a:rPr lang="en-US" sz="3600" dirty="0">
                <a:latin typeface="Alef" panose="00000500000000000000" pitchFamily="2" charset="-79"/>
                <a:cs typeface="Alef" panose="00000500000000000000" pitchFamily="2" charset="-79"/>
              </a:rPr>
              <a:t>But what does a CI mean?</a:t>
            </a:r>
            <a:endParaRPr lang="he-IL" sz="3600" dirty="0">
              <a:latin typeface="Alef" panose="00000500000000000000" pitchFamily="2" charset="-79"/>
              <a:cs typeface="Alef" panose="00000500000000000000" pitchFamily="2" charset="-79"/>
            </a:endParaRPr>
          </a:p>
        </p:txBody>
      </p:sp>
      <p:sp>
        <p:nvSpPr>
          <p:cNvPr id="19" name="Content Placeholder 2">
            <a:extLst>
              <a:ext uri="{FF2B5EF4-FFF2-40B4-BE49-F238E27FC236}">
                <a16:creationId xmlns:a16="http://schemas.microsoft.com/office/drawing/2014/main" id="{6953C937-5236-FD3A-4300-3EF8952CAB77}"/>
              </a:ext>
            </a:extLst>
          </p:cNvPr>
          <p:cNvSpPr>
            <a:spLocks noGrp="1"/>
          </p:cNvSpPr>
          <p:nvPr>
            <p:ph idx="1"/>
          </p:nvPr>
        </p:nvSpPr>
        <p:spPr>
          <a:xfrm>
            <a:off x="332510" y="1186775"/>
            <a:ext cx="11642239" cy="651754"/>
          </a:xfrm>
        </p:spPr>
        <p:txBody>
          <a:bodyPr>
            <a:normAutofit/>
          </a:bodyPr>
          <a:lstStyle/>
          <a:p>
            <a:pPr lvl="1" algn="l" rtl="0">
              <a:lnSpc>
                <a:spcPct val="100000"/>
              </a:lnSpc>
              <a:spcBef>
                <a:spcPts val="200"/>
              </a:spcBef>
              <a:spcAft>
                <a:spcPts val="200"/>
              </a:spcAft>
            </a:pPr>
            <a:endParaRPr lang="en-US" sz="1600" dirty="0">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None/>
            </a:pPr>
            <a:endParaRPr lang="en-US" sz="2000" dirty="0">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None/>
            </a:pPr>
            <a:endParaRPr lang="en-US" sz="2000" dirty="0">
              <a:latin typeface="Alef" panose="00000500000000000000" pitchFamily="2" charset="-79"/>
              <a:ea typeface="Cambria Math" panose="02040503050406030204" pitchFamily="18" charset="0"/>
              <a:cs typeface="Alef" panose="00000500000000000000" pitchFamily="2" charset="-79"/>
            </a:endParaRPr>
          </a:p>
        </p:txBody>
      </p:sp>
      <p:sp>
        <p:nvSpPr>
          <p:cNvPr id="2" name="Rectangle 2">
            <a:extLst>
              <a:ext uri="{FF2B5EF4-FFF2-40B4-BE49-F238E27FC236}">
                <a16:creationId xmlns:a16="http://schemas.microsoft.com/office/drawing/2014/main" id="{597518CC-2018-5EC9-123C-7E7E3DB5E9B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 name="Picture 3" descr="Chart, box and whisker chart&#10;&#10;Description automatically generated">
            <a:extLst>
              <a:ext uri="{FF2B5EF4-FFF2-40B4-BE49-F238E27FC236}">
                <a16:creationId xmlns:a16="http://schemas.microsoft.com/office/drawing/2014/main" id="{40372BEF-7103-9D51-E561-4804368141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3900" y="1592076"/>
            <a:ext cx="4519457" cy="4194056"/>
          </a:xfrm>
          <a:prstGeom prst="rect">
            <a:avLst/>
          </a:prstGeom>
        </p:spPr>
      </p:pic>
      <p:sp>
        <p:nvSpPr>
          <p:cNvPr id="9" name="TextBox 8">
            <a:extLst>
              <a:ext uri="{FF2B5EF4-FFF2-40B4-BE49-F238E27FC236}">
                <a16:creationId xmlns:a16="http://schemas.microsoft.com/office/drawing/2014/main" id="{B1E58989-BA8F-7089-B74C-593769AE4BF6}"/>
              </a:ext>
            </a:extLst>
          </p:cNvPr>
          <p:cNvSpPr txBox="1"/>
          <p:nvPr/>
        </p:nvSpPr>
        <p:spPr>
          <a:xfrm>
            <a:off x="9150782" y="6565612"/>
            <a:ext cx="3041218" cy="292388"/>
          </a:xfrm>
          <a:prstGeom prst="rect">
            <a:avLst/>
          </a:prstGeom>
          <a:noFill/>
        </p:spPr>
        <p:txBody>
          <a:bodyPr wrap="none" rtlCol="0">
            <a:spAutoFit/>
          </a:bodyPr>
          <a:lstStyle/>
          <a:p>
            <a:r>
              <a:rPr lang="en-US" sz="1300" i="1" dirty="0">
                <a:latin typeface="Alef" panose="00000500000000000000" pitchFamily="2" charset="-79"/>
                <a:cs typeface="Alef" panose="00000500000000000000" pitchFamily="2" charset="-79"/>
              </a:rPr>
              <a:t>Cumming, 2014, Psychological Science</a:t>
            </a:r>
          </a:p>
        </p:txBody>
      </p:sp>
      <p:sp>
        <p:nvSpPr>
          <p:cNvPr id="5" name="Rectangle 4">
            <a:extLst>
              <a:ext uri="{FF2B5EF4-FFF2-40B4-BE49-F238E27FC236}">
                <a16:creationId xmlns:a16="http://schemas.microsoft.com/office/drawing/2014/main" id="{03DE9060-36EB-4CEE-2B81-B3CCA8167A39}"/>
              </a:ext>
            </a:extLst>
          </p:cNvPr>
          <p:cNvSpPr/>
          <p:nvPr/>
        </p:nvSpPr>
        <p:spPr>
          <a:xfrm>
            <a:off x="4371975" y="1592076"/>
            <a:ext cx="558990" cy="3265673"/>
          </a:xfrm>
          <a:prstGeom prst="rect">
            <a:avLst/>
          </a:prstGeom>
          <a:solidFill>
            <a:schemeClr val="accent4">
              <a:alpha val="14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F7ED7E-30C9-08FB-ED6F-FF90D58C519B}"/>
              </a:ext>
            </a:extLst>
          </p:cNvPr>
          <p:cNvSpPr txBox="1"/>
          <p:nvPr/>
        </p:nvSpPr>
        <p:spPr>
          <a:xfrm>
            <a:off x="8558627" y="1988437"/>
            <a:ext cx="3317132" cy="2031325"/>
          </a:xfrm>
          <a:prstGeom prst="rect">
            <a:avLst/>
          </a:prstGeom>
          <a:noFill/>
        </p:spPr>
        <p:txBody>
          <a:bodyPr wrap="square" rtlCol="0">
            <a:spAutoFit/>
          </a:bodyPr>
          <a:lstStyle/>
          <a:p>
            <a:pPr algn="just" rtl="0"/>
            <a:r>
              <a:rPr lang="en-US" dirty="0">
                <a:latin typeface="Alef" panose="00000500000000000000" pitchFamily="2" charset="-79"/>
                <a:cs typeface="Alef" panose="00000500000000000000" pitchFamily="2" charset="-79"/>
              </a:rPr>
              <a:t>“[in contrast to p-values], a single CI is informative about the infinite sequence, because its length indicates approximately the extent of bouncing around in the dance.”</a:t>
            </a:r>
          </a:p>
        </p:txBody>
      </p:sp>
      <p:sp>
        <p:nvSpPr>
          <p:cNvPr id="10" name="TextBox 9">
            <a:extLst>
              <a:ext uri="{FF2B5EF4-FFF2-40B4-BE49-F238E27FC236}">
                <a16:creationId xmlns:a16="http://schemas.microsoft.com/office/drawing/2014/main" id="{B0E0366D-8F5B-27E1-623A-4EFA13FD9460}"/>
              </a:ext>
            </a:extLst>
          </p:cNvPr>
          <p:cNvSpPr txBox="1"/>
          <p:nvPr/>
        </p:nvSpPr>
        <p:spPr>
          <a:xfrm>
            <a:off x="220991" y="1712351"/>
            <a:ext cx="3463047" cy="3354765"/>
          </a:xfrm>
          <a:prstGeom prst="rect">
            <a:avLst/>
          </a:prstGeom>
          <a:noFill/>
        </p:spPr>
        <p:txBody>
          <a:bodyPr wrap="square" rtlCol="0">
            <a:spAutoFit/>
          </a:bodyPr>
          <a:lstStyle/>
          <a:p>
            <a:pPr algn="l" rtl="0"/>
            <a:r>
              <a:rPr lang="en-US" b="1" dirty="0">
                <a:latin typeface="Alef" panose="00000500000000000000" pitchFamily="2" charset="-79"/>
                <a:cs typeface="Alef" panose="00000500000000000000" pitchFamily="2" charset="-79"/>
              </a:rPr>
              <a:t>“The dance of the p-values”</a:t>
            </a:r>
          </a:p>
          <a:p>
            <a:pPr algn="l" rtl="0"/>
            <a:r>
              <a:rPr lang="en-US" sz="1600" dirty="0">
                <a:latin typeface="Alef" panose="00000500000000000000" pitchFamily="2" charset="-79"/>
                <a:cs typeface="Alef" panose="00000500000000000000" pitchFamily="2" charset="-79"/>
              </a:rPr>
              <a:t>(Cumming, 2008, 2011, 2014; see also </a:t>
            </a:r>
            <a:r>
              <a:rPr lang="en-US" sz="1600" dirty="0">
                <a:latin typeface="Alef" panose="00000500000000000000" pitchFamily="2" charset="-79"/>
                <a:cs typeface="Alef" panose="00000500000000000000" pitchFamily="2" charset="-79"/>
                <a:hlinkClick r:id="rId4"/>
              </a:rPr>
              <a:t>YouTube</a:t>
            </a:r>
            <a:r>
              <a:rPr lang="en-US" sz="1600" dirty="0">
                <a:latin typeface="Alef" panose="00000500000000000000" pitchFamily="2" charset="-79"/>
                <a:cs typeface="Alef" panose="00000500000000000000" pitchFamily="2" charset="-79"/>
              </a:rPr>
              <a:t> video)</a:t>
            </a:r>
          </a:p>
          <a:p>
            <a:pPr algn="l" rtl="0"/>
            <a:endParaRPr lang="en-US" dirty="0">
              <a:latin typeface="Alef" panose="00000500000000000000" pitchFamily="2" charset="-79"/>
              <a:cs typeface="Alef" panose="00000500000000000000" pitchFamily="2" charset="-79"/>
            </a:endParaRPr>
          </a:p>
          <a:p>
            <a:pPr algn="l" rtl="0"/>
            <a:r>
              <a:rPr lang="en-US" dirty="0">
                <a:latin typeface="Alef" panose="00000500000000000000" pitchFamily="2" charset="-79"/>
                <a:cs typeface="Alef" panose="00000500000000000000" pitchFamily="2" charset="-79"/>
              </a:rPr>
              <a:t>“a single p value gives virtually no information about the infinite sequence of p values.”</a:t>
            </a:r>
          </a:p>
          <a:p>
            <a:pPr algn="l" rtl="0"/>
            <a:endParaRPr lang="en-US" dirty="0">
              <a:latin typeface="Alef" panose="00000500000000000000" pitchFamily="2" charset="-79"/>
              <a:cs typeface="Alef" panose="00000500000000000000" pitchFamily="2" charset="-79"/>
            </a:endParaRPr>
          </a:p>
          <a:p>
            <a:pPr algn="l" rtl="0"/>
            <a:r>
              <a:rPr lang="en-US" dirty="0">
                <a:latin typeface="Alef" panose="00000500000000000000" pitchFamily="2" charset="-79"/>
                <a:cs typeface="Alef" panose="00000500000000000000" pitchFamily="2" charset="-79"/>
              </a:rPr>
              <a:t>Again, p-value is </a:t>
            </a:r>
            <a:r>
              <a:rPr lang="en-US" i="1" dirty="0">
                <a:latin typeface="Alef" panose="00000500000000000000" pitchFamily="2" charset="-79"/>
                <a:cs typeface="Alef" panose="00000500000000000000" pitchFamily="2" charset="-79"/>
              </a:rPr>
              <a:t>not </a:t>
            </a:r>
            <a:r>
              <a:rPr lang="en-US" dirty="0">
                <a:latin typeface="Alef" panose="00000500000000000000" pitchFamily="2" charset="-79"/>
                <a:cs typeface="Alef" panose="00000500000000000000" pitchFamily="2" charset="-79"/>
              </a:rPr>
              <a:t>a measure of evidence strength: It is a tool in making dichotomous decisions!</a:t>
            </a:r>
          </a:p>
        </p:txBody>
      </p:sp>
    </p:spTree>
    <p:extLst>
      <p:ext uri="{BB962C8B-B14F-4D97-AF65-F5344CB8AC3E}">
        <p14:creationId xmlns:p14="http://schemas.microsoft.com/office/powerpoint/2010/main" val="4276161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animBg="1"/>
      <p:bldP spid="6" grpId="0"/>
      <p:bldP spid="1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D55BD71-DF74-706A-B5FE-3AD1E03F15F9}"/>
              </a:ext>
            </a:extLst>
          </p:cNvPr>
          <p:cNvSpPr>
            <a:spLocks noGrp="1"/>
          </p:cNvSpPr>
          <p:nvPr>
            <p:ph type="title"/>
          </p:nvPr>
        </p:nvSpPr>
        <p:spPr>
          <a:xfrm>
            <a:off x="293297" y="0"/>
            <a:ext cx="11566193" cy="1325563"/>
          </a:xfrm>
        </p:spPr>
        <p:txBody>
          <a:bodyPr>
            <a:normAutofit/>
          </a:bodyPr>
          <a:lstStyle/>
          <a:p>
            <a:pPr algn="l" rtl="0"/>
            <a:r>
              <a:rPr lang="en-US" sz="3600" dirty="0">
                <a:latin typeface="Alef" panose="00000500000000000000" pitchFamily="2" charset="-79"/>
                <a:cs typeface="Alef" panose="00000500000000000000" pitchFamily="2" charset="-79"/>
              </a:rPr>
              <a:t>Another interpretation of CI</a:t>
            </a:r>
            <a:endParaRPr lang="he-IL" sz="3600" dirty="0">
              <a:latin typeface="Alef" panose="00000500000000000000" pitchFamily="2" charset="-79"/>
              <a:cs typeface="Alef" panose="00000500000000000000" pitchFamily="2" charset="-79"/>
            </a:endParaRPr>
          </a:p>
        </p:txBody>
      </p:sp>
      <p:sp>
        <p:nvSpPr>
          <p:cNvPr id="19" name="Content Placeholder 2">
            <a:extLst>
              <a:ext uri="{FF2B5EF4-FFF2-40B4-BE49-F238E27FC236}">
                <a16:creationId xmlns:a16="http://schemas.microsoft.com/office/drawing/2014/main" id="{6953C937-5236-FD3A-4300-3EF8952CAB77}"/>
              </a:ext>
            </a:extLst>
          </p:cNvPr>
          <p:cNvSpPr>
            <a:spLocks noGrp="1"/>
          </p:cNvSpPr>
          <p:nvPr>
            <p:ph idx="1"/>
          </p:nvPr>
        </p:nvSpPr>
        <p:spPr>
          <a:xfrm>
            <a:off x="332510" y="1186775"/>
            <a:ext cx="11642239" cy="651754"/>
          </a:xfrm>
        </p:spPr>
        <p:txBody>
          <a:bodyPr>
            <a:normAutofit/>
          </a:bodyPr>
          <a:lstStyle/>
          <a:p>
            <a:pPr lvl="1" algn="l" rtl="0">
              <a:lnSpc>
                <a:spcPct val="100000"/>
              </a:lnSpc>
              <a:spcBef>
                <a:spcPts val="200"/>
              </a:spcBef>
              <a:spcAft>
                <a:spcPts val="200"/>
              </a:spcAft>
            </a:pPr>
            <a:endParaRPr lang="en-US" sz="1600" dirty="0">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None/>
            </a:pPr>
            <a:endParaRPr lang="en-US" sz="2000" dirty="0">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None/>
            </a:pPr>
            <a:endParaRPr lang="en-US" sz="2000" dirty="0">
              <a:latin typeface="Alef" panose="00000500000000000000" pitchFamily="2" charset="-79"/>
              <a:ea typeface="Cambria Math" panose="02040503050406030204" pitchFamily="18" charset="0"/>
              <a:cs typeface="Alef" panose="00000500000000000000" pitchFamily="2" charset="-79"/>
            </a:endParaRPr>
          </a:p>
        </p:txBody>
      </p:sp>
      <p:sp>
        <p:nvSpPr>
          <p:cNvPr id="2" name="Rectangle 2">
            <a:extLst>
              <a:ext uri="{FF2B5EF4-FFF2-40B4-BE49-F238E27FC236}">
                <a16:creationId xmlns:a16="http://schemas.microsoft.com/office/drawing/2014/main" id="{597518CC-2018-5EC9-123C-7E7E3DB5E9B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02EEB3C6-5226-D21F-2BC4-B8EFC8AC46D9}"/>
                  </a:ext>
                </a:extLst>
              </p:cNvPr>
              <p:cNvSpPr txBox="1">
                <a:spLocks/>
              </p:cNvSpPr>
              <p:nvPr/>
            </p:nvSpPr>
            <p:spPr>
              <a:xfrm>
                <a:off x="332509" y="1118684"/>
                <a:ext cx="11642239" cy="5272591"/>
              </a:xfrm>
              <a:prstGeom prst="rect">
                <a:avLst/>
              </a:prstGeom>
            </p:spPr>
            <p:txBody>
              <a:bodyPr vert="horz" lIns="91440" tIns="45720" rIns="91440" bIns="45720" rtlCol="1">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lnSpc>
                    <a:spcPct val="100000"/>
                  </a:lnSpc>
                  <a:spcBef>
                    <a:spcPts val="200"/>
                  </a:spcBef>
                  <a:spcAft>
                    <a:spcPts val="200"/>
                  </a:spcAft>
                </a:pPr>
                <a:r>
                  <a:rPr lang="en-US" sz="2400" b="1" dirty="0">
                    <a:latin typeface="Alef" panose="00000500000000000000" pitchFamily="2" charset="-79"/>
                    <a:ea typeface="Cambria Math" panose="02040503050406030204" pitchFamily="18" charset="0"/>
                    <a:cs typeface="Alef" panose="00000500000000000000" pitchFamily="2" charset="-79"/>
                  </a:rPr>
                  <a:t>Refresher: There’s a link between dichotomous NHST decision and CI</a:t>
                </a:r>
              </a:p>
              <a:p>
                <a:pPr lvl="1" algn="l" rtl="0">
                  <a:lnSpc>
                    <a:spcPct val="100000"/>
                  </a:lnSpc>
                  <a:spcBef>
                    <a:spcPts val="200"/>
                  </a:spcBef>
                  <a:spcAft>
                    <a:spcPts val="200"/>
                  </a:spcAft>
                </a:pPr>
                <a:r>
                  <a:rPr lang="en-US" sz="1800" dirty="0">
                    <a:latin typeface="Alef" panose="00000500000000000000" pitchFamily="2" charset="-79"/>
                    <a:ea typeface="Cambria Math" panose="02040503050406030204" pitchFamily="18" charset="0"/>
                    <a:cs typeface="Alef" panose="00000500000000000000" pitchFamily="2" charset="-79"/>
                  </a:rPr>
                  <a:t>When reject H0 </a:t>
                </a:r>
                <a:r>
                  <a:rPr lang="en-US" sz="1800" dirty="0">
                    <a:latin typeface="Alef" panose="00000500000000000000" pitchFamily="2" charset="-79"/>
                    <a:ea typeface="Cambria Math" panose="02040503050406030204" pitchFamily="18" charset="0"/>
                    <a:cs typeface="Alef" panose="00000500000000000000" pitchFamily="2" charset="-79"/>
                    <a:sym typeface="Wingdings" panose="05000000000000000000" pitchFamily="2" charset="2"/>
                  </a:rPr>
                  <a:t>&lt;-&gt; parameter under H0 not in interval.</a:t>
                </a:r>
              </a:p>
              <a:p>
                <a:pPr lvl="1" algn="l" rtl="0">
                  <a:lnSpc>
                    <a:spcPct val="100000"/>
                  </a:lnSpc>
                  <a:spcBef>
                    <a:spcPts val="200"/>
                  </a:spcBef>
                  <a:spcAft>
                    <a:spcPts val="200"/>
                  </a:spcAft>
                </a:pPr>
                <a:r>
                  <a:rPr lang="en-US" sz="1800" dirty="0">
                    <a:latin typeface="Alef" panose="00000500000000000000" pitchFamily="2" charset="-79"/>
                    <a:ea typeface="Cambria Math" panose="02040503050406030204" pitchFamily="18" charset="0"/>
                    <a:cs typeface="Alef" panose="00000500000000000000" pitchFamily="2" charset="-79"/>
                    <a:sym typeface="Wingdings" panose="05000000000000000000" pitchFamily="2" charset="2"/>
                  </a:rPr>
                  <a:t>When not reject H0 &lt;-&gt; parameter under H0 is in interval.</a:t>
                </a:r>
                <a:endParaRPr lang="en-US" sz="1600" dirty="0">
                  <a:latin typeface="Alef" panose="00000500000000000000" pitchFamily="2" charset="-79"/>
                  <a:ea typeface="Cambria Math" panose="02040503050406030204" pitchFamily="18" charset="0"/>
                  <a:cs typeface="Alef" panose="00000500000000000000" pitchFamily="2" charset="-79"/>
                </a:endParaRPr>
              </a:p>
              <a:p>
                <a:pPr lvl="1" algn="l" rtl="0">
                  <a:lnSpc>
                    <a:spcPct val="100000"/>
                  </a:lnSpc>
                  <a:spcBef>
                    <a:spcPts val="200"/>
                  </a:spcBef>
                  <a:spcAft>
                    <a:spcPts val="200"/>
                  </a:spcAft>
                </a:pPr>
                <a:r>
                  <a:rPr lang="en-US" sz="1800" dirty="0">
                    <a:latin typeface="Alef" panose="00000500000000000000" pitchFamily="2" charset="-79"/>
                    <a:ea typeface="Cambria Math" panose="02040503050406030204" pitchFamily="18" charset="0"/>
                    <a:cs typeface="Alef" panose="00000500000000000000" pitchFamily="2" charset="-79"/>
                  </a:rPr>
                  <a:t>(Assuming identical procedure: E.g., same </a:t>
                </a:r>
                <a14:m>
                  <m:oMath xmlns:m="http://schemas.openxmlformats.org/officeDocument/2006/math">
                    <m:r>
                      <a:rPr lang="en-US" sz="1800" i="1" smtClean="0">
                        <a:effectLst/>
                        <a:latin typeface="Cambria Math" panose="02040503050406030204" pitchFamily="18" charset="0"/>
                        <a:ea typeface="Calibri" panose="020F0502020204030204" pitchFamily="34" charset="0"/>
                        <a:cs typeface="Arial" panose="020B0604020202020204" pitchFamily="34" charset="0"/>
                      </a:rPr>
                      <m:t>𝛼</m:t>
                    </m:r>
                  </m:oMath>
                </a14:m>
                <a:r>
                  <a:rPr lang="en-US" sz="1800" dirty="0">
                    <a:latin typeface="Alef" panose="00000500000000000000" pitchFamily="2" charset="-79"/>
                    <a:ea typeface="Cambria Math" panose="02040503050406030204" pitchFamily="18" charset="0"/>
                    <a:cs typeface="Alef" panose="00000500000000000000" pitchFamily="2" charset="-79"/>
                  </a:rPr>
                  <a:t>, two-tailed procedure in both).</a:t>
                </a:r>
              </a:p>
              <a:p>
                <a:pPr marL="0" indent="0" algn="l" rtl="0">
                  <a:lnSpc>
                    <a:spcPct val="100000"/>
                  </a:lnSpc>
                  <a:spcBef>
                    <a:spcPts val="200"/>
                  </a:spcBef>
                  <a:spcAft>
                    <a:spcPts val="200"/>
                  </a:spcAft>
                  <a:buNone/>
                </a:pPr>
                <a:endParaRPr lang="en-US" sz="2400" dirty="0">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None/>
                </a:pPr>
                <a:r>
                  <a:rPr lang="en-US" sz="2400" b="1" u="sng" dirty="0">
                    <a:latin typeface="Alef" panose="00000500000000000000" pitchFamily="2" charset="-79"/>
                    <a:ea typeface="Cambria Math" panose="02040503050406030204" pitchFamily="18" charset="0"/>
                    <a:cs typeface="Alef" panose="00000500000000000000" pitchFamily="2" charset="-79"/>
                    <a:sym typeface="Wingdings" panose="05000000000000000000" pitchFamily="2" charset="2"/>
                  </a:rPr>
                  <a:t> </a:t>
                </a:r>
                <a:r>
                  <a:rPr lang="en-US" sz="2400" b="1" u="sng" dirty="0">
                    <a:latin typeface="Alef" panose="00000500000000000000" pitchFamily="2" charset="-79"/>
                    <a:ea typeface="Cambria Math" panose="02040503050406030204" pitchFamily="18" charset="0"/>
                    <a:cs typeface="Alef" panose="00000500000000000000" pitchFamily="2" charset="-79"/>
                  </a:rPr>
                  <a:t>Another CI interpretation:</a:t>
                </a:r>
              </a:p>
              <a:p>
                <a:pPr marL="0" indent="0" algn="l" rtl="0">
                  <a:lnSpc>
                    <a:spcPct val="100000"/>
                  </a:lnSpc>
                  <a:spcBef>
                    <a:spcPts val="200"/>
                  </a:spcBef>
                  <a:spcAft>
                    <a:spcPts val="200"/>
                  </a:spcAft>
                  <a:buNone/>
                </a:pPr>
                <a:r>
                  <a:rPr lang="en-US" sz="2400" b="1" dirty="0">
                    <a:latin typeface="Alef" panose="00000500000000000000" pitchFamily="2" charset="-79"/>
                    <a:ea typeface="Cambria Math" panose="02040503050406030204" pitchFamily="18" charset="0"/>
                    <a:cs typeface="Alef" panose="00000500000000000000" pitchFamily="2" charset="-79"/>
                  </a:rPr>
                  <a:t>An interval containing all values of the parameter that </a:t>
                </a:r>
                <a:r>
                  <a:rPr lang="en-US" sz="2400" b="1" i="1" dirty="0">
                    <a:latin typeface="Alef" panose="00000500000000000000" pitchFamily="2" charset="-79"/>
                    <a:ea typeface="Cambria Math" panose="02040503050406030204" pitchFamily="18" charset="0"/>
                    <a:cs typeface="Alef" panose="00000500000000000000" pitchFamily="2" charset="-79"/>
                  </a:rPr>
                  <a:t>wouldn't</a:t>
                </a:r>
                <a:r>
                  <a:rPr lang="en-US" sz="2400" b="1" dirty="0">
                    <a:latin typeface="Alef" panose="00000500000000000000" pitchFamily="2" charset="-79"/>
                    <a:ea typeface="Cambria Math" panose="02040503050406030204" pitchFamily="18" charset="0"/>
                    <a:cs typeface="Alef" panose="00000500000000000000" pitchFamily="2" charset="-79"/>
                  </a:rPr>
                  <a:t> be rejected when serving as the parameter under H0.</a:t>
                </a:r>
              </a:p>
              <a:p>
                <a:pPr algn="l" rtl="0">
                  <a:lnSpc>
                    <a:spcPct val="100000"/>
                  </a:lnSpc>
                  <a:spcBef>
                    <a:spcPts val="200"/>
                  </a:spcBef>
                  <a:spcAft>
                    <a:spcPts val="200"/>
                  </a:spcAft>
                </a:pPr>
                <a:r>
                  <a:rPr lang="en-US" sz="2400" dirty="0">
                    <a:latin typeface="Alef" panose="00000500000000000000" pitchFamily="2" charset="-79"/>
                    <a:ea typeface="Cambria Math" panose="02040503050406030204" pitchFamily="18" charset="0"/>
                    <a:cs typeface="Alef" panose="00000500000000000000" pitchFamily="2" charset="-79"/>
                  </a:rPr>
                  <a:t>E.g., in our example: 95% CI: [-0.196, -0.025]: </a:t>
                </a:r>
              </a:p>
              <a:p>
                <a:pPr lvl="1" algn="l" rtl="0">
                  <a:lnSpc>
                    <a:spcPct val="100000"/>
                  </a:lnSpc>
                  <a:spcBef>
                    <a:spcPts val="200"/>
                  </a:spcBef>
                  <a:spcAft>
                    <a:spcPts val="200"/>
                  </a:spcAft>
                </a:pPr>
                <a:r>
                  <a:rPr lang="en-US" dirty="0">
                    <a:latin typeface="Alef" panose="00000500000000000000" pitchFamily="2" charset="-79"/>
                    <a:ea typeface="Cambria Math" panose="02040503050406030204" pitchFamily="18" charset="0"/>
                    <a:cs typeface="Alef" panose="00000500000000000000" pitchFamily="2" charset="-79"/>
                  </a:rPr>
                  <a:t>We did reject a H0 stating that the difference is 0. </a:t>
                </a:r>
              </a:p>
              <a:p>
                <a:pPr lvl="1" algn="l" rtl="0">
                  <a:lnSpc>
                    <a:spcPct val="100000"/>
                  </a:lnSpc>
                  <a:spcBef>
                    <a:spcPts val="200"/>
                  </a:spcBef>
                  <a:spcAft>
                    <a:spcPts val="200"/>
                  </a:spcAft>
                </a:pPr>
                <a:r>
                  <a:rPr lang="en-US" dirty="0">
                    <a:latin typeface="Alef" panose="00000500000000000000" pitchFamily="2" charset="-79"/>
                    <a:ea typeface="Cambria Math" panose="02040503050406030204" pitchFamily="18" charset="0"/>
                    <a:cs typeface="Alef" panose="00000500000000000000" pitchFamily="2" charset="-79"/>
                  </a:rPr>
                  <a:t>We wouldn’t reject a H0 where the stated difference is 19.59%, 19%, 18%, … 2.51%. We would reject a H0 where the difference is 1%, 2%, 2.49%.</a:t>
                </a:r>
                <a:endParaRPr lang="en-US" sz="2000" dirty="0">
                  <a:latin typeface="Alef" panose="00000500000000000000" pitchFamily="2" charset="-79"/>
                  <a:ea typeface="Cambria Math" panose="02040503050406030204" pitchFamily="18" charset="0"/>
                  <a:cs typeface="Alef" panose="00000500000000000000" pitchFamily="2" charset="-79"/>
                </a:endParaRPr>
              </a:p>
              <a:p>
                <a:pPr lvl="1" algn="l" rtl="0">
                  <a:lnSpc>
                    <a:spcPct val="100000"/>
                  </a:lnSpc>
                  <a:spcBef>
                    <a:spcPts val="200"/>
                  </a:spcBef>
                  <a:spcAft>
                    <a:spcPts val="200"/>
                  </a:spcAft>
                </a:pPr>
                <a:endParaRPr lang="en-US" sz="1800" dirty="0">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Font typeface="Arial" panose="020B0604020202020204" pitchFamily="34" charset="0"/>
                  <a:buNone/>
                </a:pPr>
                <a:endParaRPr lang="en-US" sz="2400" dirty="0">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Font typeface="Arial" panose="020B0604020202020204" pitchFamily="34" charset="0"/>
                  <a:buNone/>
                </a:pPr>
                <a:endParaRPr lang="en-US" sz="2400" dirty="0">
                  <a:latin typeface="Alef" panose="00000500000000000000" pitchFamily="2" charset="-79"/>
                  <a:ea typeface="Cambria Math" panose="02040503050406030204" pitchFamily="18" charset="0"/>
                  <a:cs typeface="Alef" panose="00000500000000000000" pitchFamily="2" charset="-79"/>
                </a:endParaRPr>
              </a:p>
            </p:txBody>
          </p:sp>
        </mc:Choice>
        <mc:Fallback xmlns="">
          <p:sp>
            <p:nvSpPr>
              <p:cNvPr id="8" name="Content Placeholder 2">
                <a:extLst>
                  <a:ext uri="{FF2B5EF4-FFF2-40B4-BE49-F238E27FC236}">
                    <a16:creationId xmlns:a16="http://schemas.microsoft.com/office/drawing/2014/main" id="{02EEB3C6-5226-D21F-2BC4-B8EFC8AC46D9}"/>
                  </a:ext>
                </a:extLst>
              </p:cNvPr>
              <p:cNvSpPr txBox="1">
                <a:spLocks noRot="1" noChangeAspect="1" noMove="1" noResize="1" noEditPoints="1" noAdjustHandles="1" noChangeArrowheads="1" noChangeShapeType="1" noTextEdit="1"/>
              </p:cNvSpPr>
              <p:nvPr/>
            </p:nvSpPr>
            <p:spPr>
              <a:xfrm>
                <a:off x="332509" y="1118684"/>
                <a:ext cx="11642239" cy="5272591"/>
              </a:xfrm>
              <a:prstGeom prst="rect">
                <a:avLst/>
              </a:prstGeom>
              <a:blipFill>
                <a:blip r:embed="rId3"/>
                <a:stretch>
                  <a:fillRect l="-838" t="-926" r="-210"/>
                </a:stretch>
              </a:blipFill>
            </p:spPr>
            <p:txBody>
              <a:bodyPr/>
              <a:lstStyle/>
              <a:p>
                <a:r>
                  <a:rPr lang="en-US">
                    <a:noFill/>
                  </a:rPr>
                  <a:t> </a:t>
                </a:r>
              </a:p>
            </p:txBody>
          </p:sp>
        </mc:Fallback>
      </mc:AlternateContent>
    </p:spTree>
    <p:extLst>
      <p:ext uri="{BB962C8B-B14F-4D97-AF65-F5344CB8AC3E}">
        <p14:creationId xmlns:p14="http://schemas.microsoft.com/office/powerpoint/2010/main" val="1987684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D55BD71-DF74-706A-B5FE-3AD1E03F15F9}"/>
              </a:ext>
            </a:extLst>
          </p:cNvPr>
          <p:cNvSpPr>
            <a:spLocks noGrp="1"/>
          </p:cNvSpPr>
          <p:nvPr>
            <p:ph type="title"/>
          </p:nvPr>
        </p:nvSpPr>
        <p:spPr>
          <a:xfrm>
            <a:off x="293297" y="0"/>
            <a:ext cx="11566193" cy="1325563"/>
          </a:xfrm>
        </p:spPr>
        <p:txBody>
          <a:bodyPr>
            <a:normAutofit/>
          </a:bodyPr>
          <a:lstStyle/>
          <a:p>
            <a:pPr algn="l" rtl="0"/>
            <a:r>
              <a:rPr lang="en-US" sz="3600" dirty="0">
                <a:latin typeface="Alef" panose="00000500000000000000" pitchFamily="2" charset="-79"/>
                <a:cs typeface="Alef" panose="00000500000000000000" pitchFamily="2" charset="-79"/>
              </a:rPr>
              <a:t>CI for an effect size</a:t>
            </a:r>
            <a:endParaRPr lang="he-IL" sz="3600" dirty="0">
              <a:latin typeface="Alef" panose="00000500000000000000" pitchFamily="2" charset="-79"/>
              <a:cs typeface="Alef" panose="00000500000000000000" pitchFamily="2" charset="-79"/>
            </a:endParaRPr>
          </a:p>
        </p:txBody>
      </p:sp>
      <p:sp>
        <p:nvSpPr>
          <p:cNvPr id="19" name="Content Placeholder 2">
            <a:extLst>
              <a:ext uri="{FF2B5EF4-FFF2-40B4-BE49-F238E27FC236}">
                <a16:creationId xmlns:a16="http://schemas.microsoft.com/office/drawing/2014/main" id="{6953C937-5236-FD3A-4300-3EF8952CAB77}"/>
              </a:ext>
            </a:extLst>
          </p:cNvPr>
          <p:cNvSpPr>
            <a:spLocks noGrp="1"/>
          </p:cNvSpPr>
          <p:nvPr>
            <p:ph idx="1"/>
          </p:nvPr>
        </p:nvSpPr>
        <p:spPr>
          <a:xfrm>
            <a:off x="279223" y="1134855"/>
            <a:ext cx="6297423" cy="5593405"/>
          </a:xfrm>
        </p:spPr>
        <p:txBody>
          <a:bodyPr>
            <a:normAutofit/>
          </a:bodyPr>
          <a:lstStyle/>
          <a:p>
            <a:pPr marL="0" indent="0" algn="l" rtl="0">
              <a:lnSpc>
                <a:spcPct val="100000"/>
              </a:lnSpc>
              <a:spcBef>
                <a:spcPts val="200"/>
              </a:spcBef>
              <a:spcAft>
                <a:spcPts val="200"/>
              </a:spcAft>
              <a:buNone/>
            </a:pPr>
            <a:r>
              <a:rPr lang="en-US" sz="1600" b="1" dirty="0">
                <a:latin typeface="Alef" panose="00000500000000000000" pitchFamily="2" charset="-79"/>
                <a:ea typeface="Cambria Math" panose="02040503050406030204" pitchFamily="18" charset="0"/>
                <a:cs typeface="Alef" panose="00000500000000000000" pitchFamily="2" charset="-79"/>
              </a:rPr>
              <a:t>CI can be used </a:t>
            </a:r>
            <a:r>
              <a:rPr lang="en-US" sz="1600" dirty="0">
                <a:latin typeface="Alef" panose="00000500000000000000" pitchFamily="2" charset="-79"/>
                <a:ea typeface="Cambria Math" panose="02040503050406030204" pitchFamily="18" charset="0"/>
                <a:cs typeface="Alef" panose="00000500000000000000" pitchFamily="2" charset="-79"/>
              </a:rPr>
              <a:t>as an interval estimate (not just point estimate) for </a:t>
            </a:r>
            <a:r>
              <a:rPr lang="en-US" sz="1600" b="1" dirty="0">
                <a:latin typeface="Alef" panose="00000500000000000000" pitchFamily="2" charset="-79"/>
                <a:ea typeface="Cambria Math" panose="02040503050406030204" pitchFamily="18" charset="0"/>
                <a:cs typeface="Alef" panose="00000500000000000000" pitchFamily="2" charset="-79"/>
              </a:rPr>
              <a:t>many different parameters</a:t>
            </a:r>
            <a:r>
              <a:rPr lang="en-US" sz="1600" dirty="0">
                <a:latin typeface="Alef" panose="00000500000000000000" pitchFamily="2" charset="-79"/>
                <a:ea typeface="Cambria Math" panose="02040503050406030204" pitchFamily="18" charset="0"/>
                <a:cs typeface="Alef" panose="00000500000000000000" pitchFamily="2" charset="-79"/>
              </a:rPr>
              <a:t>:</a:t>
            </a:r>
          </a:p>
          <a:p>
            <a:pPr marL="342900" indent="-342900" algn="l" rtl="0">
              <a:lnSpc>
                <a:spcPct val="100000"/>
              </a:lnSpc>
              <a:spcBef>
                <a:spcPts val="200"/>
              </a:spcBef>
              <a:spcAft>
                <a:spcPts val="200"/>
              </a:spcAft>
              <a:buFont typeface="+mj-lt"/>
              <a:buAutoNum type="arabicPeriod"/>
            </a:pPr>
            <a:r>
              <a:rPr lang="en-US" sz="1600" dirty="0">
                <a:latin typeface="Alef" panose="00000500000000000000" pitchFamily="2" charset="-79"/>
                <a:ea typeface="Cambria Math" panose="02040503050406030204" pitchFamily="18" charset="0"/>
                <a:cs typeface="Alef" panose="00000500000000000000" pitchFamily="2" charset="-79"/>
              </a:rPr>
              <a:t>Expected value of one population</a:t>
            </a:r>
          </a:p>
          <a:p>
            <a:pPr marL="342900" indent="-342900" algn="l" rtl="0">
              <a:lnSpc>
                <a:spcPct val="100000"/>
              </a:lnSpc>
              <a:spcBef>
                <a:spcPts val="200"/>
              </a:spcBef>
              <a:spcAft>
                <a:spcPts val="200"/>
              </a:spcAft>
              <a:buFont typeface="+mj-lt"/>
              <a:buAutoNum type="arabicPeriod"/>
            </a:pPr>
            <a:r>
              <a:rPr lang="en-US" sz="1600" dirty="0">
                <a:latin typeface="Alef" panose="00000500000000000000" pitchFamily="2" charset="-79"/>
                <a:ea typeface="Cambria Math" panose="02040503050406030204" pitchFamily="18" charset="0"/>
                <a:cs typeface="Alef" panose="00000500000000000000" pitchFamily="2" charset="-79"/>
              </a:rPr>
              <a:t>Difference between expected values</a:t>
            </a:r>
          </a:p>
          <a:p>
            <a:pPr lvl="1" algn="l" rtl="0">
              <a:lnSpc>
                <a:spcPct val="100000"/>
              </a:lnSpc>
              <a:spcBef>
                <a:spcPts val="200"/>
              </a:spcBef>
              <a:spcAft>
                <a:spcPts val="200"/>
              </a:spcAft>
              <a:buFont typeface="Wingdings" panose="05000000000000000000" pitchFamily="2" charset="2"/>
              <a:buChar char="v"/>
            </a:pPr>
            <a:r>
              <a:rPr lang="en-US" sz="1200" dirty="0">
                <a:latin typeface="Alef" panose="00000500000000000000" pitchFamily="2" charset="-79"/>
                <a:ea typeface="Cambria Math" panose="02040503050406030204" pitchFamily="18" charset="0"/>
                <a:cs typeface="Alef" panose="00000500000000000000" pitchFamily="2" charset="-79"/>
              </a:rPr>
              <a:t>(also the unstandardized effect size)</a:t>
            </a:r>
          </a:p>
          <a:p>
            <a:pPr marL="342900" indent="-342900" algn="l" rtl="0">
              <a:lnSpc>
                <a:spcPct val="100000"/>
              </a:lnSpc>
              <a:spcBef>
                <a:spcPts val="200"/>
              </a:spcBef>
              <a:spcAft>
                <a:spcPts val="200"/>
              </a:spcAft>
              <a:buFont typeface="+mj-lt"/>
              <a:buAutoNum type="arabicPeriod"/>
            </a:pPr>
            <a:r>
              <a:rPr lang="en-US" sz="1600" dirty="0">
                <a:latin typeface="Alef" panose="00000500000000000000" pitchFamily="2" charset="-79"/>
                <a:ea typeface="Cambria Math" panose="02040503050406030204" pitchFamily="18" charset="0"/>
                <a:cs typeface="Alef" panose="00000500000000000000" pitchFamily="2" charset="-79"/>
              </a:rPr>
              <a:t>(many examples as we go along)</a:t>
            </a:r>
          </a:p>
          <a:p>
            <a:pPr marL="0" indent="0" algn="l" rtl="0">
              <a:lnSpc>
                <a:spcPct val="100000"/>
              </a:lnSpc>
              <a:spcBef>
                <a:spcPts val="200"/>
              </a:spcBef>
              <a:spcAft>
                <a:spcPts val="200"/>
              </a:spcAft>
              <a:buNone/>
            </a:pPr>
            <a:endParaRPr lang="en-US" sz="1600" dirty="0">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None/>
            </a:pPr>
            <a:r>
              <a:rPr lang="en-US" sz="1600" dirty="0">
                <a:latin typeface="Alef" panose="00000500000000000000" pitchFamily="2" charset="-79"/>
                <a:ea typeface="Cambria Math" panose="02040503050406030204" pitchFamily="18" charset="0"/>
                <a:cs typeface="Alef" panose="00000500000000000000" pitchFamily="2" charset="-79"/>
              </a:rPr>
              <a:t>We can similarly </a:t>
            </a:r>
            <a:r>
              <a:rPr lang="en-US" sz="1600" b="1" dirty="0">
                <a:latin typeface="Alef" panose="00000500000000000000" pitchFamily="2" charset="-79"/>
                <a:ea typeface="Cambria Math" panose="02040503050406030204" pitchFamily="18" charset="0"/>
                <a:cs typeface="Alef" panose="00000500000000000000" pitchFamily="2" charset="-79"/>
              </a:rPr>
              <a:t>build CIs for different effect size estimates </a:t>
            </a:r>
            <a:r>
              <a:rPr lang="en-US" sz="1600" dirty="0">
                <a:latin typeface="Alef" panose="00000500000000000000" pitchFamily="2" charset="-79"/>
                <a:ea typeface="Cambria Math" panose="02040503050406030204" pitchFamily="18" charset="0"/>
                <a:cs typeface="Alef" panose="00000500000000000000" pitchFamily="2" charset="-79"/>
              </a:rPr>
              <a:t>(e.g., Cohen’s </a:t>
            </a:r>
            <a:r>
              <a:rPr lang="en-US" sz="1600" i="1" dirty="0">
                <a:latin typeface="Alef" panose="00000500000000000000" pitchFamily="2" charset="-79"/>
                <a:ea typeface="Cambria Math" panose="02040503050406030204" pitchFamily="18" charset="0"/>
                <a:cs typeface="Alef" panose="00000500000000000000" pitchFamily="2" charset="-79"/>
              </a:rPr>
              <a:t>d</a:t>
            </a:r>
            <a:r>
              <a:rPr lang="en-US" sz="1600" dirty="0">
                <a:latin typeface="Alef" panose="00000500000000000000" pitchFamily="2" charset="-79"/>
                <a:ea typeface="Cambria Math" panose="02040503050406030204" pitchFamily="18" charset="0"/>
                <a:cs typeface="Alef" panose="00000500000000000000" pitchFamily="2" charset="-79"/>
              </a:rPr>
              <a:t>, and others)</a:t>
            </a:r>
          </a:p>
          <a:p>
            <a:pPr algn="l" rtl="0">
              <a:lnSpc>
                <a:spcPct val="100000"/>
              </a:lnSpc>
              <a:spcBef>
                <a:spcPts val="200"/>
              </a:spcBef>
              <a:spcAft>
                <a:spcPts val="200"/>
              </a:spcAft>
            </a:pPr>
            <a:r>
              <a:rPr lang="en-US" sz="1600" dirty="0">
                <a:latin typeface="Alef" panose="00000500000000000000" pitchFamily="2" charset="-79"/>
                <a:ea typeface="Cambria Math" panose="02040503050406030204" pitchFamily="18" charset="0"/>
                <a:cs typeface="Alef" panose="00000500000000000000" pitchFamily="2" charset="-79"/>
              </a:rPr>
              <a:t>Often seen in meta-analysis.</a:t>
            </a:r>
          </a:p>
          <a:p>
            <a:pPr marL="0" indent="0" algn="l" rtl="0">
              <a:lnSpc>
                <a:spcPct val="100000"/>
              </a:lnSpc>
              <a:spcBef>
                <a:spcPts val="200"/>
              </a:spcBef>
              <a:spcAft>
                <a:spcPts val="200"/>
              </a:spcAft>
              <a:buNone/>
            </a:pPr>
            <a:endParaRPr lang="en-US" sz="1600" dirty="0">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None/>
            </a:pPr>
            <a:r>
              <a:rPr lang="en-US" sz="1600" dirty="0">
                <a:latin typeface="Alef" panose="00000500000000000000" pitchFamily="2" charset="-79"/>
                <a:ea typeface="Cambria Math" panose="02040503050406030204" pitchFamily="18" charset="0"/>
                <a:cs typeface="Alef" panose="00000500000000000000" pitchFamily="2" charset="-79"/>
              </a:rPr>
              <a:t>In R:</a:t>
            </a:r>
          </a:p>
        </p:txBody>
      </p:sp>
      <p:pic>
        <p:nvPicPr>
          <p:cNvPr id="3" name="Picture 2" descr="Chart&#10;&#10;Description automatically generated with medium confidence">
            <a:extLst>
              <a:ext uri="{FF2B5EF4-FFF2-40B4-BE49-F238E27FC236}">
                <a16:creationId xmlns:a16="http://schemas.microsoft.com/office/drawing/2014/main" id="{1BFB2491-7729-A6BA-7FA4-D880AD769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4265" y="955797"/>
            <a:ext cx="5201131" cy="4477849"/>
          </a:xfrm>
          <a:prstGeom prst="rect">
            <a:avLst/>
          </a:prstGeom>
        </p:spPr>
      </p:pic>
      <p:sp>
        <p:nvSpPr>
          <p:cNvPr id="6" name="TextBox 5">
            <a:extLst>
              <a:ext uri="{FF2B5EF4-FFF2-40B4-BE49-F238E27FC236}">
                <a16:creationId xmlns:a16="http://schemas.microsoft.com/office/drawing/2014/main" id="{E2D84023-BF14-1B68-5F21-EC5869F9EB01}"/>
              </a:ext>
            </a:extLst>
          </p:cNvPr>
          <p:cNvSpPr txBox="1"/>
          <p:nvPr/>
        </p:nvSpPr>
        <p:spPr>
          <a:xfrm>
            <a:off x="9216688" y="5505450"/>
            <a:ext cx="2563522" cy="492443"/>
          </a:xfrm>
          <a:prstGeom prst="rect">
            <a:avLst/>
          </a:prstGeom>
          <a:noFill/>
        </p:spPr>
        <p:txBody>
          <a:bodyPr wrap="none" rtlCol="0">
            <a:spAutoFit/>
          </a:bodyPr>
          <a:lstStyle/>
          <a:p>
            <a:pPr algn="l" rtl="0"/>
            <a:r>
              <a:rPr lang="en-US" sz="1300" i="1" dirty="0">
                <a:latin typeface="Alef" panose="00000500000000000000" pitchFamily="2" charset="-79"/>
                <a:cs typeface="Alef" panose="00000500000000000000" pitchFamily="2" charset="-79"/>
              </a:rPr>
              <a:t>Pan &amp; Sana, 2021</a:t>
            </a:r>
          </a:p>
          <a:p>
            <a:pPr algn="l" rtl="0"/>
            <a:r>
              <a:rPr lang="en-US" sz="1300" i="1" dirty="0">
                <a:latin typeface="Alef" panose="00000500000000000000" pitchFamily="2" charset="-79"/>
                <a:cs typeface="Alef" panose="00000500000000000000" pitchFamily="2" charset="-79"/>
              </a:rPr>
              <a:t>(or any other meta-analysis </a:t>
            </a:r>
            <a:r>
              <a:rPr lang="en-US" sz="1300" i="1" dirty="0">
                <a:latin typeface="Alef" panose="00000500000000000000" pitchFamily="2" charset="-79"/>
                <a:cs typeface="Alef" panose="00000500000000000000" pitchFamily="2" charset="-79"/>
                <a:sym typeface="Wingdings" panose="05000000000000000000" pitchFamily="2" charset="2"/>
              </a:rPr>
              <a:t>)</a:t>
            </a:r>
            <a:endParaRPr lang="en-US" sz="1300" i="1" dirty="0">
              <a:latin typeface="Alef" panose="00000500000000000000" pitchFamily="2" charset="-79"/>
              <a:cs typeface="Alef" panose="00000500000000000000" pitchFamily="2" charset="-79"/>
            </a:endParaRPr>
          </a:p>
        </p:txBody>
      </p:sp>
      <p:pic>
        <p:nvPicPr>
          <p:cNvPr id="4" name="Picture 3">
            <a:extLst>
              <a:ext uri="{FF2B5EF4-FFF2-40B4-BE49-F238E27FC236}">
                <a16:creationId xmlns:a16="http://schemas.microsoft.com/office/drawing/2014/main" id="{471CDBCA-CC09-CD7A-5E3F-0007C02FE45C}"/>
              </a:ext>
            </a:extLst>
          </p:cNvPr>
          <p:cNvPicPr>
            <a:picLocks noChangeAspect="1"/>
          </p:cNvPicPr>
          <p:nvPr/>
        </p:nvPicPr>
        <p:blipFill rotWithShape="1">
          <a:blip r:embed="rId4"/>
          <a:srcRect l="560" t="80206" r="76954" b="6805"/>
          <a:stretch/>
        </p:blipFill>
        <p:spPr>
          <a:xfrm>
            <a:off x="481978" y="4508256"/>
            <a:ext cx="5218407" cy="1695450"/>
          </a:xfrm>
          <a:prstGeom prst="rect">
            <a:avLst/>
          </a:prstGeom>
        </p:spPr>
      </p:pic>
      <p:sp>
        <p:nvSpPr>
          <p:cNvPr id="7" name="TextBox 6">
            <a:extLst>
              <a:ext uri="{FF2B5EF4-FFF2-40B4-BE49-F238E27FC236}">
                <a16:creationId xmlns:a16="http://schemas.microsoft.com/office/drawing/2014/main" id="{7CCE18EE-B8B2-DC42-8E10-254F1691CBB0}"/>
              </a:ext>
            </a:extLst>
          </p:cNvPr>
          <p:cNvSpPr txBox="1"/>
          <p:nvPr/>
        </p:nvSpPr>
        <p:spPr>
          <a:xfrm>
            <a:off x="1093594" y="6268915"/>
            <a:ext cx="5218407" cy="307777"/>
          </a:xfrm>
          <a:prstGeom prst="rect">
            <a:avLst/>
          </a:prstGeom>
          <a:noFill/>
          <a:ln>
            <a:solidFill>
              <a:srgbClr val="07999B"/>
            </a:solidFill>
          </a:ln>
        </p:spPr>
        <p:txBody>
          <a:bodyPr wrap="square" rtlCol="0">
            <a:spAutoFit/>
          </a:bodyPr>
          <a:lstStyle/>
          <a:p>
            <a:pPr algn="l" rtl="0"/>
            <a:r>
              <a:rPr lang="en-US" sz="1400" b="1" dirty="0">
                <a:latin typeface="Alef" panose="00000500000000000000" pitchFamily="2" charset="-79"/>
                <a:cs typeface="Alef" panose="00000500000000000000" pitchFamily="2" charset="-79"/>
              </a:rPr>
              <a:t>(Look at ?</a:t>
            </a:r>
            <a:r>
              <a:rPr lang="en-US" sz="1400" b="1" dirty="0" err="1">
                <a:latin typeface="Alef" panose="00000500000000000000" pitchFamily="2" charset="-79"/>
                <a:cs typeface="Alef" panose="00000500000000000000" pitchFamily="2" charset="-79"/>
              </a:rPr>
              <a:t>cohens_d</a:t>
            </a:r>
            <a:r>
              <a:rPr lang="en-US" sz="1400" b="1" dirty="0">
                <a:latin typeface="Alef" panose="00000500000000000000" pitchFamily="2" charset="-79"/>
                <a:cs typeface="Alef" panose="00000500000000000000" pitchFamily="2" charset="-79"/>
              </a:rPr>
              <a:t> for alternatives to using pooled SD!)</a:t>
            </a:r>
          </a:p>
        </p:txBody>
      </p:sp>
    </p:spTree>
    <p:extLst>
      <p:ext uri="{BB962C8B-B14F-4D97-AF65-F5344CB8AC3E}">
        <p14:creationId xmlns:p14="http://schemas.microsoft.com/office/powerpoint/2010/main" val="2171929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xEl>
                                              <p:pRg st="7" end="7"/>
                                            </p:txEl>
                                          </p:spTgt>
                                        </p:tgtEl>
                                        <p:attrNameLst>
                                          <p:attrName>style.visibility</p:attrName>
                                        </p:attrNameLst>
                                      </p:cBhvr>
                                      <p:to>
                                        <p:strVal val="visible"/>
                                      </p:to>
                                    </p:set>
                                  </p:childTnLst>
                                </p:cTn>
                              </p:par>
                              <p:par>
                                <p:cTn id="25" presetID="10"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9">
                                            <p:txEl>
                                              <p:pRg st="9" end="9"/>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D55BD71-DF74-706A-B5FE-3AD1E03F15F9}"/>
              </a:ext>
            </a:extLst>
          </p:cNvPr>
          <p:cNvSpPr>
            <a:spLocks noGrp="1"/>
          </p:cNvSpPr>
          <p:nvPr>
            <p:ph type="title"/>
          </p:nvPr>
        </p:nvSpPr>
        <p:spPr>
          <a:xfrm>
            <a:off x="293297" y="0"/>
            <a:ext cx="11566193" cy="1325563"/>
          </a:xfrm>
        </p:spPr>
        <p:txBody>
          <a:bodyPr>
            <a:normAutofit/>
          </a:bodyPr>
          <a:lstStyle/>
          <a:p>
            <a:pPr algn="l" rtl="0"/>
            <a:r>
              <a:rPr lang="en-US" sz="3600" b="1" dirty="0">
                <a:latin typeface="Alef" panose="00000500000000000000" pitchFamily="2" charset="-79"/>
                <a:cs typeface="Alef" panose="00000500000000000000" pitchFamily="2" charset="-79"/>
              </a:rPr>
              <a:t>Summary</a:t>
            </a:r>
            <a:r>
              <a:rPr lang="en-US" sz="3600" dirty="0">
                <a:latin typeface="Alef" panose="00000500000000000000" pitchFamily="2" charset="-79"/>
                <a:cs typeface="Alef" panose="00000500000000000000" pitchFamily="2" charset="-79"/>
              </a:rPr>
              <a:t>: Confidence intervals and effect sizes</a:t>
            </a:r>
            <a:endParaRPr lang="he-IL" sz="3600" dirty="0">
              <a:latin typeface="Alef" panose="00000500000000000000" pitchFamily="2" charset="-79"/>
              <a:cs typeface="Alef" panose="00000500000000000000" pitchFamily="2" charset="-79"/>
            </a:endParaRPr>
          </a:p>
        </p:txBody>
      </p:sp>
      <p:sp>
        <p:nvSpPr>
          <p:cNvPr id="19" name="Content Placeholder 2">
            <a:extLst>
              <a:ext uri="{FF2B5EF4-FFF2-40B4-BE49-F238E27FC236}">
                <a16:creationId xmlns:a16="http://schemas.microsoft.com/office/drawing/2014/main" id="{6953C937-5236-FD3A-4300-3EF8952CAB77}"/>
              </a:ext>
            </a:extLst>
          </p:cNvPr>
          <p:cNvSpPr>
            <a:spLocks noGrp="1"/>
          </p:cNvSpPr>
          <p:nvPr>
            <p:ph idx="1"/>
          </p:nvPr>
        </p:nvSpPr>
        <p:spPr>
          <a:xfrm>
            <a:off x="332510" y="1186774"/>
            <a:ext cx="11642239" cy="5192757"/>
          </a:xfrm>
        </p:spPr>
        <p:txBody>
          <a:bodyPr>
            <a:normAutofit fontScale="85000" lnSpcReduction="10000"/>
          </a:bodyPr>
          <a:lstStyle/>
          <a:p>
            <a:pPr marL="0" indent="0" algn="l" rtl="0">
              <a:lnSpc>
                <a:spcPct val="100000"/>
              </a:lnSpc>
              <a:spcBef>
                <a:spcPts val="200"/>
              </a:spcBef>
              <a:spcAft>
                <a:spcPts val="200"/>
              </a:spcAft>
              <a:buNone/>
            </a:pPr>
            <a:r>
              <a:rPr lang="en-US" sz="2000" b="1" dirty="0">
                <a:latin typeface="Alef" panose="00000500000000000000" pitchFamily="2" charset="-79"/>
                <a:ea typeface="Cambria Math" panose="02040503050406030204" pitchFamily="18" charset="0"/>
                <a:cs typeface="Alef" panose="00000500000000000000" pitchFamily="2" charset="-79"/>
              </a:rPr>
              <a:t>Instead of saying: “</a:t>
            </a:r>
            <a:r>
              <a:rPr lang="en-US" sz="2000" dirty="0">
                <a:latin typeface="Alef" panose="00000500000000000000" pitchFamily="2" charset="-79"/>
                <a:ea typeface="Cambria Math" panose="02040503050406030204" pitchFamily="18" charset="0"/>
                <a:cs typeface="Alef" panose="00000500000000000000" pitchFamily="2" charset="-79"/>
              </a:rPr>
              <a:t>There was a significant difference between individuals with dyslexia (M=0.725, SD=0.162) and individuals without dyslexia (M=0.614, SD=0.144) in their statistical learning performance: </a:t>
            </a:r>
            <a:r>
              <a:rPr lang="en-US" sz="2000" i="1" dirty="0">
                <a:latin typeface="Alef" panose="00000500000000000000" pitchFamily="2" charset="-79"/>
                <a:ea typeface="Cambria Math" panose="02040503050406030204" pitchFamily="18" charset="0"/>
                <a:cs typeface="Alef" panose="00000500000000000000" pitchFamily="2" charset="-79"/>
              </a:rPr>
              <a:t>t</a:t>
            </a:r>
            <a:r>
              <a:rPr lang="en-US" sz="2000" dirty="0">
                <a:latin typeface="Alef" panose="00000500000000000000" pitchFamily="2" charset="-79"/>
                <a:ea typeface="Cambria Math" panose="02040503050406030204" pitchFamily="18" charset="0"/>
                <a:cs typeface="Alef" panose="00000500000000000000" pitchFamily="2" charset="-79"/>
              </a:rPr>
              <a:t>(50)=-2.58, </a:t>
            </a:r>
            <a:r>
              <a:rPr lang="en-US" sz="2000" i="1" dirty="0">
                <a:latin typeface="Alef" panose="00000500000000000000" pitchFamily="2" charset="-79"/>
                <a:ea typeface="Cambria Math" panose="02040503050406030204" pitchFamily="18" charset="0"/>
                <a:cs typeface="Alef" panose="00000500000000000000" pitchFamily="2" charset="-79"/>
              </a:rPr>
              <a:t>p </a:t>
            </a:r>
            <a:r>
              <a:rPr lang="en-US" sz="2000" dirty="0">
                <a:latin typeface="Alef" panose="00000500000000000000" pitchFamily="2" charset="-79"/>
                <a:ea typeface="Cambria Math" panose="02040503050406030204" pitchFamily="18" charset="0"/>
                <a:cs typeface="Alef" panose="00000500000000000000" pitchFamily="2" charset="-79"/>
              </a:rPr>
              <a:t>= .0126</a:t>
            </a:r>
            <a:r>
              <a:rPr lang="en-US" sz="2000" b="1" dirty="0">
                <a:latin typeface="Alef" panose="00000500000000000000" pitchFamily="2" charset="-79"/>
                <a:ea typeface="Cambria Math" panose="02040503050406030204" pitchFamily="18" charset="0"/>
                <a:cs typeface="Alef" panose="00000500000000000000" pitchFamily="2" charset="-79"/>
              </a:rPr>
              <a:t>”</a:t>
            </a:r>
          </a:p>
          <a:p>
            <a:pPr marL="0" indent="0" algn="l" rtl="0">
              <a:lnSpc>
                <a:spcPct val="100000"/>
              </a:lnSpc>
              <a:spcBef>
                <a:spcPts val="200"/>
              </a:spcBef>
              <a:spcAft>
                <a:spcPts val="200"/>
              </a:spcAft>
              <a:buNone/>
            </a:pPr>
            <a:endParaRPr lang="en-US" sz="2000" b="1" dirty="0">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None/>
            </a:pPr>
            <a:r>
              <a:rPr lang="en-US" sz="2000" b="1" dirty="0">
                <a:latin typeface="Alef" panose="00000500000000000000" pitchFamily="2" charset="-79"/>
                <a:ea typeface="Cambria Math" panose="02040503050406030204" pitchFamily="18" charset="0"/>
                <a:cs typeface="Alef" panose="00000500000000000000" pitchFamily="2" charset="-79"/>
              </a:rPr>
              <a:t>Say:</a:t>
            </a:r>
            <a:r>
              <a:rPr lang="en-US" sz="2000" dirty="0">
                <a:latin typeface="Alef" panose="00000500000000000000" pitchFamily="2" charset="-79"/>
                <a:ea typeface="Cambria Math" panose="02040503050406030204" pitchFamily="18" charset="0"/>
                <a:cs typeface="Alef" panose="00000500000000000000" pitchFamily="2" charset="-79"/>
              </a:rPr>
              <a:t> “There was a significant difference between individual with dyslexia (M=0.725, SD=0.162) and individuals without dyslexia (M=0.614, SD=0.144) in their statistical learning performance: </a:t>
            </a:r>
            <a:r>
              <a:rPr lang="en-US" sz="2000" i="1" dirty="0">
                <a:latin typeface="Alef" panose="00000500000000000000" pitchFamily="2" charset="-79"/>
                <a:ea typeface="Cambria Math" panose="02040503050406030204" pitchFamily="18" charset="0"/>
                <a:cs typeface="Alef" panose="00000500000000000000" pitchFamily="2" charset="-79"/>
              </a:rPr>
              <a:t>t</a:t>
            </a:r>
            <a:r>
              <a:rPr lang="en-US" sz="2000" dirty="0">
                <a:latin typeface="Alef" panose="00000500000000000000" pitchFamily="2" charset="-79"/>
                <a:ea typeface="Cambria Math" panose="02040503050406030204" pitchFamily="18" charset="0"/>
                <a:cs typeface="Alef" panose="00000500000000000000" pitchFamily="2" charset="-79"/>
              </a:rPr>
              <a:t>(50)=-2.58, </a:t>
            </a:r>
            <a:r>
              <a:rPr lang="en-US" sz="2000" i="1" dirty="0">
                <a:latin typeface="Alef" panose="00000500000000000000" pitchFamily="2" charset="-79"/>
                <a:ea typeface="Cambria Math" panose="02040503050406030204" pitchFamily="18" charset="0"/>
                <a:cs typeface="Alef" panose="00000500000000000000" pitchFamily="2" charset="-79"/>
              </a:rPr>
              <a:t>p </a:t>
            </a:r>
            <a:r>
              <a:rPr lang="en-US" sz="2000" dirty="0">
                <a:latin typeface="Alef" panose="00000500000000000000" pitchFamily="2" charset="-79"/>
                <a:ea typeface="Cambria Math" panose="02040503050406030204" pitchFamily="18" charset="0"/>
                <a:cs typeface="Alef" panose="00000500000000000000" pitchFamily="2" charset="-79"/>
              </a:rPr>
              <a:t>= .0126 </a:t>
            </a:r>
            <a:r>
              <a:rPr lang="en-US" sz="2000" b="1" dirty="0">
                <a:latin typeface="Alef" panose="00000500000000000000" pitchFamily="2" charset="-79"/>
                <a:ea typeface="Cambria Math" panose="02040503050406030204" pitchFamily="18" charset="0"/>
                <a:cs typeface="Alef" panose="00000500000000000000" pitchFamily="2" charset="-79"/>
              </a:rPr>
              <a:t>(95% CI: [-0.196, -0.025]; Cohen’s </a:t>
            </a:r>
            <a:r>
              <a:rPr lang="en-US" sz="2000" b="1" i="1" dirty="0">
                <a:latin typeface="Alef" panose="00000500000000000000" pitchFamily="2" charset="-79"/>
                <a:ea typeface="Cambria Math" panose="02040503050406030204" pitchFamily="18" charset="0"/>
                <a:cs typeface="Alef" panose="00000500000000000000" pitchFamily="2" charset="-79"/>
              </a:rPr>
              <a:t>d </a:t>
            </a:r>
            <a:r>
              <a:rPr lang="en-US" sz="2000" b="1" dirty="0">
                <a:latin typeface="Alef" panose="00000500000000000000" pitchFamily="2" charset="-79"/>
                <a:ea typeface="Cambria Math" panose="02040503050406030204" pitchFamily="18" charset="0"/>
                <a:cs typeface="Alef" panose="00000500000000000000" pitchFamily="2" charset="-79"/>
              </a:rPr>
              <a:t>= -0.72, 95% CI for </a:t>
            </a:r>
            <a:r>
              <a:rPr lang="en-US" sz="2000" b="1" i="1" dirty="0">
                <a:latin typeface="Alef" panose="00000500000000000000" pitchFamily="2" charset="-79"/>
                <a:ea typeface="Cambria Math" panose="02040503050406030204" pitchFamily="18" charset="0"/>
                <a:cs typeface="Alef" panose="00000500000000000000" pitchFamily="2" charset="-79"/>
              </a:rPr>
              <a:t>d</a:t>
            </a:r>
            <a:r>
              <a:rPr lang="en-US" sz="2000" b="1" dirty="0">
                <a:latin typeface="Alef" panose="00000500000000000000" pitchFamily="2" charset="-79"/>
                <a:ea typeface="Cambria Math" panose="02040503050406030204" pitchFamily="18" charset="0"/>
                <a:cs typeface="Alef" panose="00000500000000000000" pitchFamily="2" charset="-79"/>
              </a:rPr>
              <a:t>: [-1.30, -0.14])</a:t>
            </a:r>
            <a:r>
              <a:rPr lang="en-US" sz="2000" dirty="0">
                <a:latin typeface="Alef" panose="00000500000000000000" pitchFamily="2" charset="-79"/>
                <a:ea typeface="Cambria Math" panose="02040503050406030204" pitchFamily="18" charset="0"/>
                <a:cs typeface="Alef" panose="00000500000000000000" pitchFamily="2" charset="-79"/>
              </a:rPr>
              <a:t>.”</a:t>
            </a:r>
          </a:p>
          <a:p>
            <a:pPr marL="0" indent="0" algn="l" rtl="0">
              <a:lnSpc>
                <a:spcPct val="100000"/>
              </a:lnSpc>
              <a:spcBef>
                <a:spcPts val="200"/>
              </a:spcBef>
              <a:spcAft>
                <a:spcPts val="200"/>
              </a:spcAft>
              <a:buNone/>
            </a:pPr>
            <a:endParaRPr lang="en-US" sz="2000" dirty="0">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None/>
            </a:pPr>
            <a:r>
              <a:rPr lang="en-US" sz="2000" b="1" dirty="0">
                <a:latin typeface="Alef" panose="00000500000000000000" pitchFamily="2" charset="-79"/>
                <a:ea typeface="Cambria Math" panose="02040503050406030204" pitchFamily="18" charset="0"/>
                <a:cs typeface="Alef" panose="00000500000000000000" pitchFamily="2" charset="-79"/>
              </a:rPr>
              <a:t>Discuss the implications </a:t>
            </a:r>
            <a:r>
              <a:rPr lang="en-US" sz="2000" dirty="0">
                <a:latin typeface="Alef" panose="00000500000000000000" pitchFamily="2" charset="-79"/>
                <a:ea typeface="Cambria Math" panose="02040503050406030204" pitchFamily="18" charset="0"/>
                <a:cs typeface="Alef" panose="00000500000000000000" pitchFamily="2" charset="-79"/>
              </a:rPr>
              <a:t>of your study </a:t>
            </a:r>
            <a:r>
              <a:rPr lang="en-US" sz="2000" b="1" dirty="0">
                <a:latin typeface="Alef" panose="00000500000000000000" pitchFamily="2" charset="-79"/>
                <a:ea typeface="Cambria Math" panose="02040503050406030204" pitchFamily="18" charset="0"/>
                <a:cs typeface="Alef" panose="00000500000000000000" pitchFamily="2" charset="-79"/>
              </a:rPr>
              <a:t>based on CIs and effect size estimates</a:t>
            </a:r>
            <a:r>
              <a:rPr lang="en-US" sz="2000" dirty="0">
                <a:latin typeface="Alef" panose="00000500000000000000" pitchFamily="2" charset="-79"/>
                <a:ea typeface="Cambria Math" panose="02040503050406030204" pitchFamily="18" charset="0"/>
                <a:cs typeface="Alef" panose="00000500000000000000" pitchFamily="2" charset="-79"/>
              </a:rPr>
              <a:t>, not just significance. </a:t>
            </a:r>
            <a:endParaRPr lang="en-US" sz="2000" b="1" dirty="0">
              <a:latin typeface="Alef" panose="00000500000000000000" pitchFamily="2" charset="-79"/>
              <a:ea typeface="Cambria Math" panose="02040503050406030204" pitchFamily="18" charset="0"/>
              <a:cs typeface="Alef" panose="00000500000000000000" pitchFamily="2" charset="-79"/>
            </a:endParaRPr>
          </a:p>
          <a:p>
            <a:pPr algn="l" rtl="0">
              <a:lnSpc>
                <a:spcPct val="100000"/>
              </a:lnSpc>
              <a:spcBef>
                <a:spcPts val="200"/>
              </a:spcBef>
              <a:spcAft>
                <a:spcPts val="200"/>
              </a:spcAft>
            </a:pPr>
            <a:r>
              <a:rPr lang="en-US" sz="2000" dirty="0">
                <a:latin typeface="Alef" panose="00000500000000000000" pitchFamily="2" charset="-79"/>
                <a:ea typeface="Cambria Math" panose="02040503050406030204" pitchFamily="18" charset="0"/>
                <a:cs typeface="Alef" panose="00000500000000000000" pitchFamily="2" charset="-79"/>
              </a:rPr>
              <a:t>Relatedly, </a:t>
            </a:r>
            <a:r>
              <a:rPr lang="en-US" sz="2000" b="1" dirty="0">
                <a:latin typeface="Alef" panose="00000500000000000000" pitchFamily="2" charset="-79"/>
                <a:ea typeface="Cambria Math" panose="02040503050406030204" pitchFamily="18" charset="0"/>
                <a:cs typeface="Alef" panose="00000500000000000000" pitchFamily="2" charset="-79"/>
              </a:rPr>
              <a:t>remember what p-value means</a:t>
            </a:r>
            <a:r>
              <a:rPr lang="en-US" sz="2000" dirty="0">
                <a:latin typeface="Alef" panose="00000500000000000000" pitchFamily="2" charset="-79"/>
                <a:ea typeface="Cambria Math" panose="02040503050406030204" pitchFamily="18" charset="0"/>
                <a:cs typeface="Alef" panose="00000500000000000000" pitchFamily="2" charset="-79"/>
              </a:rPr>
              <a:t> (and what it doesn’t)</a:t>
            </a:r>
            <a:r>
              <a:rPr lang="en-US" sz="2000" b="1" dirty="0">
                <a:latin typeface="Alef" panose="00000500000000000000" pitchFamily="2" charset="-79"/>
                <a:ea typeface="Cambria Math" panose="02040503050406030204" pitchFamily="18" charset="0"/>
                <a:cs typeface="Alef" panose="00000500000000000000" pitchFamily="2" charset="-79"/>
              </a:rPr>
              <a:t>: It is a tool for making a dichotomous inference </a:t>
            </a:r>
            <a:r>
              <a:rPr lang="en-US" sz="2000" dirty="0">
                <a:latin typeface="Alef" panose="00000500000000000000" pitchFamily="2" charset="-79"/>
                <a:ea typeface="Cambria Math" panose="02040503050406030204" pitchFamily="18" charset="0"/>
                <a:cs typeface="Alef" panose="00000500000000000000" pitchFamily="2" charset="-79"/>
              </a:rPr>
              <a:t>regarding a certain value of the parameter. </a:t>
            </a:r>
          </a:p>
          <a:p>
            <a:pPr algn="l" rtl="0">
              <a:lnSpc>
                <a:spcPct val="100000"/>
              </a:lnSpc>
              <a:spcBef>
                <a:spcPts val="200"/>
              </a:spcBef>
              <a:spcAft>
                <a:spcPts val="200"/>
              </a:spcAft>
            </a:pPr>
            <a:r>
              <a:rPr lang="en-US" sz="2000" dirty="0">
                <a:latin typeface="Alef" panose="00000500000000000000" pitchFamily="2" charset="-79"/>
                <a:ea typeface="Cambria Math" panose="02040503050406030204" pitchFamily="18" charset="0"/>
                <a:cs typeface="Alef" panose="00000500000000000000" pitchFamily="2" charset="-79"/>
              </a:rPr>
              <a:t>Common </a:t>
            </a:r>
            <a:r>
              <a:rPr lang="en-US" sz="2000" b="1" u="sng" dirty="0">
                <a:latin typeface="Alef" panose="00000500000000000000" pitchFamily="2" charset="-79"/>
                <a:ea typeface="Cambria Math" panose="02040503050406030204" pitchFamily="18" charset="0"/>
                <a:cs typeface="Alef" panose="00000500000000000000" pitchFamily="2" charset="-79"/>
              </a:rPr>
              <a:t>mis</a:t>
            </a:r>
            <a:r>
              <a:rPr lang="en-US" sz="2000" dirty="0">
                <a:latin typeface="Alef" panose="00000500000000000000" pitchFamily="2" charset="-79"/>
                <a:ea typeface="Cambria Math" panose="02040503050406030204" pitchFamily="18" charset="0"/>
                <a:cs typeface="Alef" panose="00000500000000000000" pitchFamily="2" charset="-79"/>
              </a:rPr>
              <a:t>conception: “</a:t>
            </a:r>
            <a:r>
              <a:rPr lang="en-US" sz="2000" i="1" dirty="0">
                <a:solidFill>
                  <a:srgbClr val="FF0000"/>
                </a:solidFill>
                <a:latin typeface="Alef" panose="00000500000000000000" pitchFamily="2" charset="-79"/>
                <a:ea typeface="Cambria Math" panose="02040503050406030204" pitchFamily="18" charset="0"/>
                <a:cs typeface="Alef" panose="00000500000000000000" pitchFamily="2" charset="-79"/>
              </a:rPr>
              <a:t>my result is ‘highly’ significant, hence the effect is probably huge!</a:t>
            </a:r>
            <a:r>
              <a:rPr lang="en-US" sz="2000" dirty="0">
                <a:latin typeface="Alef" panose="00000500000000000000" pitchFamily="2" charset="-79"/>
                <a:ea typeface="Cambria Math" panose="02040503050406030204" pitchFamily="18" charset="0"/>
                <a:cs typeface="Alef" panose="00000500000000000000" pitchFamily="2" charset="-79"/>
              </a:rPr>
              <a:t>”</a:t>
            </a:r>
          </a:p>
          <a:p>
            <a:pPr marL="0" indent="0" algn="l" rtl="0">
              <a:lnSpc>
                <a:spcPct val="100000"/>
              </a:lnSpc>
              <a:spcBef>
                <a:spcPts val="200"/>
              </a:spcBef>
              <a:spcAft>
                <a:spcPts val="200"/>
              </a:spcAft>
              <a:buNone/>
            </a:pPr>
            <a:endParaRPr lang="en-US" sz="2000" dirty="0">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None/>
            </a:pPr>
            <a:r>
              <a:rPr lang="en-US" sz="2000" b="1" dirty="0">
                <a:latin typeface="Alef" panose="00000500000000000000" pitchFamily="2" charset="-79"/>
                <a:ea typeface="Cambria Math" panose="02040503050406030204" pitchFamily="18" charset="0"/>
                <a:cs typeface="Alef" panose="00000500000000000000" pitchFamily="2" charset="-79"/>
              </a:rPr>
              <a:t>CI and effect size estimates complement the dichotomous NHST decision: </a:t>
            </a:r>
          </a:p>
          <a:p>
            <a:pPr algn="l" rtl="0">
              <a:lnSpc>
                <a:spcPct val="100000"/>
              </a:lnSpc>
              <a:spcBef>
                <a:spcPts val="200"/>
              </a:spcBef>
              <a:spcAft>
                <a:spcPts val="200"/>
              </a:spcAft>
            </a:pPr>
            <a:r>
              <a:rPr lang="en-US" sz="2000" dirty="0">
                <a:latin typeface="Alef" panose="00000500000000000000" pitchFamily="2" charset="-79"/>
                <a:ea typeface="Cambria Math" panose="02040503050406030204" pitchFamily="18" charset="0"/>
                <a:cs typeface="Alef" panose="00000500000000000000" pitchFamily="2" charset="-79"/>
              </a:rPr>
              <a:t>An interval, not just point estimate.</a:t>
            </a:r>
          </a:p>
          <a:p>
            <a:pPr algn="l" rtl="0">
              <a:lnSpc>
                <a:spcPct val="100000"/>
              </a:lnSpc>
              <a:spcBef>
                <a:spcPts val="200"/>
              </a:spcBef>
              <a:spcAft>
                <a:spcPts val="200"/>
              </a:spcAft>
            </a:pPr>
            <a:r>
              <a:rPr lang="en-US" sz="2000" dirty="0">
                <a:latin typeface="Alef" panose="00000500000000000000" pitchFamily="2" charset="-79"/>
                <a:ea typeface="Cambria Math" panose="02040503050406030204" pitchFamily="18" charset="0"/>
                <a:cs typeface="Alef" panose="00000500000000000000" pitchFamily="2" charset="-79"/>
              </a:rPr>
              <a:t>A measure of the error (uncertainty) in the estimate.</a:t>
            </a:r>
          </a:p>
          <a:p>
            <a:pPr algn="l" rtl="0">
              <a:lnSpc>
                <a:spcPct val="100000"/>
              </a:lnSpc>
              <a:spcBef>
                <a:spcPts val="200"/>
              </a:spcBef>
              <a:spcAft>
                <a:spcPts val="200"/>
              </a:spcAft>
            </a:pPr>
            <a:r>
              <a:rPr lang="en-US" sz="2000" dirty="0">
                <a:latin typeface="Alef" panose="00000500000000000000" pitchFamily="2" charset="-79"/>
                <a:ea typeface="Cambria Math" panose="02040503050406030204" pitchFamily="18" charset="0"/>
                <a:cs typeface="Alef" panose="00000500000000000000" pitchFamily="2" charset="-79"/>
              </a:rPr>
              <a:t>An intuitive measure of the size of the effect (and potentially, its </a:t>
            </a:r>
            <a:r>
              <a:rPr lang="en-US" sz="2000" i="1" dirty="0">
                <a:latin typeface="Alef" panose="00000500000000000000" pitchFamily="2" charset="-79"/>
                <a:ea typeface="Cambria Math" panose="02040503050406030204" pitchFamily="18" charset="0"/>
                <a:cs typeface="Alef" panose="00000500000000000000" pitchFamily="2" charset="-79"/>
              </a:rPr>
              <a:t>practical </a:t>
            </a:r>
            <a:r>
              <a:rPr lang="en-US" sz="2000" dirty="0">
                <a:latin typeface="Alef" panose="00000500000000000000" pitchFamily="2" charset="-79"/>
                <a:ea typeface="Cambria Math" panose="02040503050406030204" pitchFamily="18" charset="0"/>
                <a:cs typeface="Alef" panose="00000500000000000000" pitchFamily="2" charset="-79"/>
              </a:rPr>
              <a:t>significance).</a:t>
            </a:r>
          </a:p>
          <a:p>
            <a:pPr lvl="1" algn="l" rtl="0">
              <a:lnSpc>
                <a:spcPct val="100000"/>
              </a:lnSpc>
              <a:spcBef>
                <a:spcPts val="200"/>
              </a:spcBef>
              <a:spcAft>
                <a:spcPts val="200"/>
              </a:spcAft>
            </a:pPr>
            <a:endParaRPr lang="en-US" sz="1600" dirty="0">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None/>
            </a:pPr>
            <a:r>
              <a:rPr lang="en-US" sz="2000" b="1" dirty="0">
                <a:latin typeface="Alef" panose="00000500000000000000" pitchFamily="2" charset="-79"/>
                <a:ea typeface="Cambria Math" panose="02040503050406030204" pitchFamily="18" charset="0"/>
                <a:cs typeface="Alef" panose="00000500000000000000" pitchFamily="2" charset="-79"/>
              </a:rPr>
              <a:t>Complement with figures </a:t>
            </a:r>
            <a:r>
              <a:rPr lang="en-US" sz="2000" dirty="0">
                <a:latin typeface="Alef" panose="00000500000000000000" pitchFamily="2" charset="-79"/>
                <a:ea typeface="Cambria Math" panose="02040503050406030204" pitchFamily="18" charset="0"/>
                <a:cs typeface="Alef" panose="00000500000000000000" pitchFamily="2" charset="-79"/>
              </a:rPr>
              <a:t>that show raw data and reflect uncertainty (e.g., SE, CI).</a:t>
            </a:r>
          </a:p>
          <a:p>
            <a:pPr marL="0" indent="0" algn="l" rtl="0">
              <a:lnSpc>
                <a:spcPct val="100000"/>
              </a:lnSpc>
              <a:spcBef>
                <a:spcPts val="200"/>
              </a:spcBef>
              <a:spcAft>
                <a:spcPts val="200"/>
              </a:spcAft>
              <a:buNone/>
            </a:pPr>
            <a:endParaRPr lang="en-US" sz="2000" dirty="0">
              <a:latin typeface="Alef" panose="00000500000000000000" pitchFamily="2" charset="-79"/>
              <a:ea typeface="Cambria Math" panose="02040503050406030204" pitchFamily="18" charset="0"/>
              <a:cs typeface="Alef" panose="00000500000000000000" pitchFamily="2" charset="-79"/>
            </a:endParaRPr>
          </a:p>
        </p:txBody>
      </p:sp>
      <p:sp>
        <p:nvSpPr>
          <p:cNvPr id="2" name="Rectangle 2">
            <a:extLst>
              <a:ext uri="{FF2B5EF4-FFF2-40B4-BE49-F238E27FC236}">
                <a16:creationId xmlns:a16="http://schemas.microsoft.com/office/drawing/2014/main" id="{597518CC-2018-5EC9-123C-7E7E3DB5E9B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746351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 y="365125"/>
            <a:ext cx="11211560" cy="1325563"/>
          </a:xfrm>
        </p:spPr>
        <p:txBody>
          <a:bodyPr/>
          <a:lstStyle/>
          <a:p>
            <a:pPr algn="l" rtl="0"/>
            <a:r>
              <a:rPr lang="en-US" sz="4000" dirty="0">
                <a:latin typeface="Alef" panose="00000500000000000000" pitchFamily="2" charset="-79"/>
                <a:cs typeface="Alef" panose="00000500000000000000" pitchFamily="2" charset="-79"/>
              </a:rPr>
              <a:t>Inference errors</a:t>
            </a:r>
            <a:endParaRPr lang="he-IL" sz="4000" dirty="0">
              <a:latin typeface="Alef" panose="00000500000000000000" pitchFamily="2" charset="-79"/>
              <a:cs typeface="Alef" panose="00000500000000000000" pitchFamily="2" charset="-79"/>
            </a:endParaRPr>
          </a:p>
        </p:txBody>
      </p:sp>
      <p:sp>
        <p:nvSpPr>
          <p:cNvPr id="3" name="Content Placeholder 2"/>
          <p:cNvSpPr>
            <a:spLocks noGrp="1"/>
          </p:cNvSpPr>
          <p:nvPr>
            <p:ph idx="1"/>
          </p:nvPr>
        </p:nvSpPr>
        <p:spPr>
          <a:xfrm>
            <a:off x="609600" y="1690688"/>
            <a:ext cx="11094720" cy="4351338"/>
          </a:xfrm>
        </p:spPr>
        <p:txBody>
          <a:bodyPr>
            <a:normAutofit/>
          </a:bodyPr>
          <a:lstStyle/>
          <a:p>
            <a:pPr algn="l" rtl="0"/>
            <a:r>
              <a:rPr lang="en-US" sz="2400" b="1" dirty="0">
                <a:latin typeface="Alef" panose="00000500000000000000" pitchFamily="2" charset="-79"/>
                <a:cs typeface="Alef" panose="00000500000000000000" pitchFamily="2" charset="-79"/>
              </a:rPr>
              <a:t>NHST tools are inherently probabilistic</a:t>
            </a:r>
            <a:r>
              <a:rPr lang="en-US" sz="2400" dirty="0">
                <a:latin typeface="Alef" panose="00000500000000000000" pitchFamily="2" charset="-79"/>
                <a:cs typeface="Alef" panose="00000500000000000000" pitchFamily="2" charset="-79"/>
              </a:rPr>
              <a:t>.</a:t>
            </a:r>
          </a:p>
          <a:p>
            <a:pPr lvl="1" algn="l" rtl="0"/>
            <a:r>
              <a:rPr lang="en-US" sz="2000" dirty="0">
                <a:latin typeface="Alef" panose="00000500000000000000" pitchFamily="2" charset="-79"/>
                <a:cs typeface="Alef" panose="00000500000000000000" pitchFamily="2" charset="-79"/>
              </a:rPr>
              <a:t>We compute p(observed result or a more extreme observation | H0) and reject H0 if p(observed result or a more extreme observation | H0)  &lt; alpha. </a:t>
            </a:r>
          </a:p>
          <a:p>
            <a:pPr algn="l" rtl="0"/>
            <a:r>
              <a:rPr lang="en-US" sz="2400" dirty="0">
                <a:latin typeface="Alef" panose="00000500000000000000" pitchFamily="2" charset="-79"/>
                <a:cs typeface="Alef" panose="00000500000000000000" pitchFamily="2" charset="-79"/>
              </a:rPr>
              <a:t>As in any probabilistic decision, NHST by-definition includes some </a:t>
            </a:r>
            <a:r>
              <a:rPr lang="en-US" sz="2400" b="1" dirty="0">
                <a:latin typeface="Alef" panose="00000500000000000000" pitchFamily="2" charset="-79"/>
                <a:cs typeface="Alef" panose="00000500000000000000" pitchFamily="2" charset="-79"/>
              </a:rPr>
              <a:t>probability for errors</a:t>
            </a:r>
            <a:r>
              <a:rPr lang="en-US" sz="2400" dirty="0">
                <a:latin typeface="Alef" panose="00000500000000000000" pitchFamily="2" charset="-79"/>
                <a:cs typeface="Alef" panose="00000500000000000000" pitchFamily="2" charset="-79"/>
              </a:rPr>
              <a:t>.</a:t>
            </a:r>
          </a:p>
          <a:p>
            <a:pPr lvl="1" algn="l" rtl="0"/>
            <a:r>
              <a:rPr lang="en-US" sz="2000" dirty="0">
                <a:latin typeface="Alef" panose="00000500000000000000" pitchFamily="2" charset="-79"/>
                <a:cs typeface="Alef" panose="00000500000000000000" pitchFamily="2" charset="-79"/>
              </a:rPr>
              <a:t>In fact, a key idea behind NHST is to </a:t>
            </a:r>
            <a:r>
              <a:rPr lang="en-US" sz="2000" b="1" dirty="0">
                <a:latin typeface="Alef" panose="00000500000000000000" pitchFamily="2" charset="-79"/>
                <a:cs typeface="Alef" panose="00000500000000000000" pitchFamily="2" charset="-79"/>
              </a:rPr>
              <a:t>‘control’ for error rates</a:t>
            </a:r>
            <a:r>
              <a:rPr lang="en-US" sz="2000" dirty="0">
                <a:latin typeface="Alef" panose="00000500000000000000" pitchFamily="2" charset="-79"/>
                <a:cs typeface="Alef" panose="00000500000000000000" pitchFamily="2" charset="-79"/>
              </a:rPr>
              <a:t>.</a:t>
            </a:r>
          </a:p>
          <a:p>
            <a:pPr lvl="1" algn="l" rtl="0"/>
            <a:r>
              <a:rPr lang="en-US" sz="2000" dirty="0">
                <a:latin typeface="Alef" panose="00000500000000000000" pitchFamily="2" charset="-79"/>
                <a:cs typeface="Alef" panose="00000500000000000000" pitchFamily="2" charset="-79"/>
              </a:rPr>
              <a:t>(yet unfortunately, it doesn’t always happen – more soon…).</a:t>
            </a:r>
          </a:p>
          <a:p>
            <a:pPr algn="l" rtl="0"/>
            <a:endParaRPr lang="en-US" dirty="0">
              <a:latin typeface="Alef" panose="00000500000000000000" pitchFamily="2" charset="-79"/>
              <a:cs typeface="Alef" panose="00000500000000000000" pitchFamily="2" charset="-79"/>
            </a:endParaRPr>
          </a:p>
          <a:p>
            <a:pPr algn="l" rtl="0"/>
            <a:r>
              <a:rPr lang="en-US" dirty="0">
                <a:latin typeface="Alef" panose="00000500000000000000" pitchFamily="2" charset="-79"/>
                <a:cs typeface="Alef" panose="00000500000000000000" pitchFamily="2" charset="-79"/>
              </a:rPr>
              <a:t>Two types of errors: </a:t>
            </a:r>
            <a:r>
              <a:rPr lang="en-US" b="1" dirty="0">
                <a:latin typeface="Alef" panose="00000500000000000000" pitchFamily="2" charset="-79"/>
                <a:cs typeface="Alef" panose="00000500000000000000" pitchFamily="2" charset="-79"/>
              </a:rPr>
              <a:t>Type I vs. Type II</a:t>
            </a:r>
            <a:r>
              <a:rPr lang="en-US" dirty="0">
                <a:latin typeface="Alef" panose="00000500000000000000" pitchFamily="2" charset="-79"/>
                <a:cs typeface="Alef" panose="00000500000000000000" pitchFamily="2" charset="-79"/>
              </a:rPr>
              <a:t>.</a:t>
            </a:r>
            <a:endParaRPr lang="he-IL" dirty="0">
              <a:latin typeface="Alef" panose="00000500000000000000" pitchFamily="2" charset="-79"/>
              <a:cs typeface="Alef" panose="00000500000000000000" pitchFamily="2" charset="-79"/>
            </a:endParaRPr>
          </a:p>
        </p:txBody>
      </p:sp>
    </p:spTree>
    <p:extLst>
      <p:ext uri="{BB962C8B-B14F-4D97-AF65-F5344CB8AC3E}">
        <p14:creationId xmlns:p14="http://schemas.microsoft.com/office/powerpoint/2010/main" val="141565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D55BD71-DF74-706A-B5FE-3AD1E03F15F9}"/>
              </a:ext>
            </a:extLst>
          </p:cNvPr>
          <p:cNvSpPr>
            <a:spLocks noGrp="1"/>
          </p:cNvSpPr>
          <p:nvPr>
            <p:ph type="title"/>
          </p:nvPr>
        </p:nvSpPr>
        <p:spPr>
          <a:xfrm>
            <a:off x="293297" y="0"/>
            <a:ext cx="11566193" cy="1325563"/>
          </a:xfrm>
        </p:spPr>
        <p:txBody>
          <a:bodyPr>
            <a:normAutofit/>
          </a:bodyPr>
          <a:lstStyle/>
          <a:p>
            <a:pPr algn="l" rtl="0"/>
            <a:r>
              <a:rPr lang="en-US" sz="3600" b="1" dirty="0">
                <a:latin typeface="Alef" panose="00000500000000000000" pitchFamily="2" charset="-79"/>
                <a:cs typeface="Alef" panose="00000500000000000000" pitchFamily="2" charset="-79"/>
              </a:rPr>
              <a:t>Summary</a:t>
            </a:r>
            <a:r>
              <a:rPr lang="en-US" sz="3600" dirty="0">
                <a:latin typeface="Alef" panose="00000500000000000000" pitchFamily="2" charset="-79"/>
                <a:cs typeface="Alef" panose="00000500000000000000" pitchFamily="2" charset="-79"/>
              </a:rPr>
              <a:t>: Confidence intervals and effect sizes</a:t>
            </a:r>
            <a:endParaRPr lang="he-IL" sz="3600" dirty="0">
              <a:latin typeface="Alef" panose="00000500000000000000" pitchFamily="2" charset="-79"/>
              <a:cs typeface="Alef" panose="00000500000000000000" pitchFamily="2" charset="-79"/>
            </a:endParaRPr>
          </a:p>
        </p:txBody>
      </p:sp>
      <p:sp>
        <p:nvSpPr>
          <p:cNvPr id="2" name="Rectangle 2">
            <a:extLst>
              <a:ext uri="{FF2B5EF4-FFF2-40B4-BE49-F238E27FC236}">
                <a16:creationId xmlns:a16="http://schemas.microsoft.com/office/drawing/2014/main" id="{597518CC-2018-5EC9-123C-7E7E3DB5E9B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Picture 5" descr="Chart&#10;&#10;Description automatically generated">
            <a:extLst>
              <a:ext uri="{FF2B5EF4-FFF2-40B4-BE49-F238E27FC236}">
                <a16:creationId xmlns:a16="http://schemas.microsoft.com/office/drawing/2014/main" id="{0EE34017-CAD7-FD1A-7EA7-D661A56101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8143" y="1770897"/>
            <a:ext cx="5168693" cy="4819806"/>
          </a:xfrm>
          <a:prstGeom prst="rect">
            <a:avLst/>
          </a:prstGeom>
        </p:spPr>
      </p:pic>
      <p:sp>
        <p:nvSpPr>
          <p:cNvPr id="7" name="TextBox 6">
            <a:extLst>
              <a:ext uri="{FF2B5EF4-FFF2-40B4-BE49-F238E27FC236}">
                <a16:creationId xmlns:a16="http://schemas.microsoft.com/office/drawing/2014/main" id="{A4733939-8803-43BF-71AE-F739273DB7F4}"/>
              </a:ext>
            </a:extLst>
          </p:cNvPr>
          <p:cNvSpPr txBox="1"/>
          <p:nvPr/>
        </p:nvSpPr>
        <p:spPr>
          <a:xfrm>
            <a:off x="682111" y="1219875"/>
            <a:ext cx="3315331" cy="369332"/>
          </a:xfrm>
          <a:prstGeom prst="rect">
            <a:avLst/>
          </a:prstGeom>
          <a:noFill/>
        </p:spPr>
        <p:txBody>
          <a:bodyPr wrap="none" rtlCol="0">
            <a:spAutoFit/>
          </a:bodyPr>
          <a:lstStyle/>
          <a:p>
            <a:pPr algn="l" rtl="0"/>
            <a:r>
              <a:rPr lang="en-US" i="1" dirty="0">
                <a:latin typeface="Alef" panose="00000500000000000000" pitchFamily="2" charset="-79"/>
                <a:cs typeface="Alef" panose="00000500000000000000" pitchFamily="2" charset="-79"/>
              </a:rPr>
              <a:t>Dyslexia-control SL example: </a:t>
            </a:r>
          </a:p>
        </p:txBody>
      </p:sp>
      <p:sp>
        <p:nvSpPr>
          <p:cNvPr id="8" name="TextBox 7">
            <a:extLst>
              <a:ext uri="{FF2B5EF4-FFF2-40B4-BE49-F238E27FC236}">
                <a16:creationId xmlns:a16="http://schemas.microsoft.com/office/drawing/2014/main" id="{25822A53-9E36-84CC-6698-4A1A50ADDE1C}"/>
              </a:ext>
            </a:extLst>
          </p:cNvPr>
          <p:cNvSpPr txBox="1"/>
          <p:nvPr/>
        </p:nvSpPr>
        <p:spPr>
          <a:xfrm>
            <a:off x="9087062" y="4719231"/>
            <a:ext cx="2982821" cy="923330"/>
          </a:xfrm>
          <a:prstGeom prst="rect">
            <a:avLst/>
          </a:prstGeom>
          <a:noFill/>
        </p:spPr>
        <p:txBody>
          <a:bodyPr wrap="square" rtlCol="0">
            <a:spAutoFit/>
          </a:bodyPr>
          <a:lstStyle/>
          <a:p>
            <a:pPr algn="l" rtl="0"/>
            <a:r>
              <a:rPr lang="en-US" dirty="0">
                <a:latin typeface="Alef" panose="00000500000000000000" pitchFamily="2" charset="-79"/>
                <a:cs typeface="Alef" panose="00000500000000000000" pitchFamily="2" charset="-79"/>
              </a:rPr>
              <a:t>Created using </a:t>
            </a:r>
            <a:r>
              <a:rPr lang="en-US" i="1" dirty="0" err="1">
                <a:latin typeface="Alef" panose="00000500000000000000" pitchFamily="2" charset="-79"/>
                <a:cs typeface="Alef" panose="00000500000000000000" pitchFamily="2" charset="-79"/>
              </a:rPr>
              <a:t>ggbarplot</a:t>
            </a:r>
            <a:r>
              <a:rPr lang="en-US" i="1" dirty="0">
                <a:latin typeface="Alef" panose="00000500000000000000" pitchFamily="2" charset="-79"/>
                <a:cs typeface="Alef" panose="00000500000000000000" pitchFamily="2" charset="-79"/>
              </a:rPr>
              <a:t>() </a:t>
            </a:r>
            <a:r>
              <a:rPr lang="en-US" dirty="0">
                <a:latin typeface="Alef" panose="00000500000000000000" pitchFamily="2" charset="-79"/>
                <a:cs typeface="Alef" panose="00000500000000000000" pitchFamily="2" charset="-79"/>
              </a:rPr>
              <a:t>from the </a:t>
            </a:r>
            <a:r>
              <a:rPr lang="en-US" i="1" dirty="0" err="1">
                <a:latin typeface="Alef" panose="00000500000000000000" pitchFamily="2" charset="-79"/>
                <a:cs typeface="Alef" panose="00000500000000000000" pitchFamily="2" charset="-79"/>
              </a:rPr>
              <a:t>ggpubr</a:t>
            </a:r>
            <a:r>
              <a:rPr lang="en-US" dirty="0">
                <a:latin typeface="Alef" panose="00000500000000000000" pitchFamily="2" charset="-79"/>
                <a:cs typeface="Alef" panose="00000500000000000000" pitchFamily="2" charset="-79"/>
              </a:rPr>
              <a:t> package. </a:t>
            </a:r>
          </a:p>
          <a:p>
            <a:pPr algn="l" rtl="0"/>
            <a:r>
              <a:rPr lang="en-US" dirty="0">
                <a:latin typeface="Alef" panose="00000500000000000000" pitchFamily="2" charset="-79"/>
                <a:cs typeface="Alef" panose="00000500000000000000" pitchFamily="2" charset="-79"/>
              </a:rPr>
              <a:t> </a:t>
            </a:r>
          </a:p>
        </p:txBody>
      </p:sp>
    </p:spTree>
    <p:extLst>
      <p:ext uri="{BB962C8B-B14F-4D97-AF65-F5344CB8AC3E}">
        <p14:creationId xmlns:p14="http://schemas.microsoft.com/office/powerpoint/2010/main" val="4155939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D55BD71-DF74-706A-B5FE-3AD1E03F15F9}"/>
              </a:ext>
            </a:extLst>
          </p:cNvPr>
          <p:cNvSpPr>
            <a:spLocks noGrp="1"/>
          </p:cNvSpPr>
          <p:nvPr>
            <p:ph type="title"/>
          </p:nvPr>
        </p:nvSpPr>
        <p:spPr>
          <a:xfrm>
            <a:off x="293297" y="0"/>
            <a:ext cx="11566193" cy="1325563"/>
          </a:xfrm>
        </p:spPr>
        <p:txBody>
          <a:bodyPr>
            <a:normAutofit/>
          </a:bodyPr>
          <a:lstStyle/>
          <a:p>
            <a:pPr marL="0" indent="0" algn="l" rtl="0">
              <a:lnSpc>
                <a:spcPct val="100000"/>
              </a:lnSpc>
              <a:spcBef>
                <a:spcPts val="200"/>
              </a:spcBef>
              <a:spcAft>
                <a:spcPts val="200"/>
              </a:spcAft>
              <a:buNone/>
            </a:pPr>
            <a:r>
              <a:rPr lang="en-US" sz="3200" b="1" i="1" dirty="0">
                <a:latin typeface="Alef" panose="00000500000000000000" pitchFamily="2" charset="-79"/>
                <a:ea typeface="Cambria Math" panose="02040503050406030204" pitchFamily="18" charset="0"/>
                <a:cs typeface="Alef" panose="00000500000000000000" pitchFamily="2" charset="-79"/>
              </a:rPr>
              <a:t>Cumming, 2014: An eight-step new-statistics strategy for research with integrity</a:t>
            </a:r>
          </a:p>
        </p:txBody>
      </p:sp>
      <p:sp>
        <p:nvSpPr>
          <p:cNvPr id="19" name="Content Placeholder 2">
            <a:extLst>
              <a:ext uri="{FF2B5EF4-FFF2-40B4-BE49-F238E27FC236}">
                <a16:creationId xmlns:a16="http://schemas.microsoft.com/office/drawing/2014/main" id="{6953C937-5236-FD3A-4300-3EF8952CAB77}"/>
              </a:ext>
            </a:extLst>
          </p:cNvPr>
          <p:cNvSpPr>
            <a:spLocks noGrp="1"/>
          </p:cNvSpPr>
          <p:nvPr>
            <p:ph idx="1"/>
          </p:nvPr>
        </p:nvSpPr>
        <p:spPr>
          <a:xfrm>
            <a:off x="276502" y="1325563"/>
            <a:ext cx="11749243" cy="5192757"/>
          </a:xfrm>
        </p:spPr>
        <p:txBody>
          <a:bodyPr>
            <a:normAutofit/>
          </a:bodyPr>
          <a:lstStyle/>
          <a:p>
            <a:pPr algn="l" rtl="0">
              <a:buFont typeface="+mj-lt"/>
              <a:buAutoNum type="arabicPeriod"/>
            </a:pPr>
            <a:r>
              <a:rPr lang="en-US" sz="1600" b="1" i="1" dirty="0"/>
              <a:t>Formulate research questions in estimation terms.</a:t>
            </a:r>
            <a:r>
              <a:rPr lang="en-US" sz="1600" i="1" dirty="0"/>
              <a:t> To use estimation thinking, ask “How large is the effect?” or “To what extent . . . ?” Avoid dichotomous expressions such as “test the hypothesis of no difference” or “Is this treatment better?”</a:t>
            </a:r>
          </a:p>
          <a:p>
            <a:pPr algn="l" rtl="0">
              <a:buFont typeface="+mj-lt"/>
              <a:buAutoNum type="arabicPeriod"/>
            </a:pPr>
            <a:r>
              <a:rPr lang="en-US" sz="1600" b="1" i="1" dirty="0"/>
              <a:t>Identify the ESs that will best answer the research questions.</a:t>
            </a:r>
            <a:r>
              <a:rPr lang="en-US" sz="1600" i="1" dirty="0"/>
              <a:t> If, for example, the question asks about the difference between two means, then that difference is the required ES […]. If the question asks how well a model describes some data, then the ES is a measure of goodness of fit.</a:t>
            </a:r>
          </a:p>
          <a:p>
            <a:pPr algn="l" rtl="0">
              <a:buFont typeface="+mj-lt"/>
              <a:buAutoNum type="arabicPeriod"/>
            </a:pPr>
            <a:r>
              <a:rPr lang="en-US" sz="1600" b="1" i="1" dirty="0"/>
              <a:t>Declare full details of the intended procedure and data analysis.</a:t>
            </a:r>
            <a:r>
              <a:rPr lang="en-US" sz="1600" i="1" dirty="0"/>
              <a:t> Prespecify as many aspects of your intended study as you can, including sample sizes. A fully prespecified study is best.</a:t>
            </a:r>
          </a:p>
          <a:p>
            <a:pPr algn="l" rtl="0">
              <a:buFont typeface="+mj-lt"/>
              <a:buAutoNum type="arabicPeriod"/>
            </a:pPr>
            <a:r>
              <a:rPr lang="en-US" sz="1600" b="1" i="1" dirty="0"/>
              <a:t>After running the study, calculate point estimates and CIs for the chosen ESs.</a:t>
            </a:r>
            <a:r>
              <a:rPr lang="en-US" sz="1600" i="1" dirty="0"/>
              <a:t> [E.g.], For Experiment 1 […] the estimated difference between the means is 16.9, 95% CI [6.1, 27.7]. </a:t>
            </a:r>
          </a:p>
          <a:p>
            <a:pPr algn="l" rtl="0">
              <a:buFont typeface="+mj-lt"/>
              <a:buAutoNum type="arabicPeriod"/>
            </a:pPr>
            <a:r>
              <a:rPr lang="en-US" sz="1600" b="1" i="1" dirty="0"/>
              <a:t>Make one or more figures, including CIs.</a:t>
            </a:r>
            <a:r>
              <a:rPr lang="en-US" sz="1600" i="1" dirty="0"/>
              <a:t> […] use error bars to depict 95% CIs.</a:t>
            </a:r>
          </a:p>
          <a:p>
            <a:pPr algn="l" rtl="0">
              <a:buFont typeface="+mj-lt"/>
              <a:buAutoNum type="arabicPeriod"/>
            </a:pPr>
            <a:r>
              <a:rPr lang="en-US" sz="1600" b="1" i="1" dirty="0"/>
              <a:t>Interpret the ESs and CIs.</a:t>
            </a:r>
            <a:r>
              <a:rPr lang="en-US" sz="1600" i="1" dirty="0"/>
              <a:t> In writing up results, discuss the ES estimates, which are the main research outcome, and the CI lengths, which indicate precision. Consider theoretical and practical implications, in accord with the research aims.</a:t>
            </a:r>
          </a:p>
          <a:p>
            <a:pPr algn="l" rtl="0">
              <a:buFont typeface="+mj-lt"/>
              <a:buAutoNum type="arabicPeriod"/>
            </a:pPr>
            <a:r>
              <a:rPr lang="en-US" sz="1600" b="1" i="1" dirty="0"/>
              <a:t>Use meta-analytic thinking throughout.</a:t>
            </a:r>
            <a:r>
              <a:rPr lang="en-US" sz="1600" i="1" dirty="0"/>
              <a:t> Think of any single study as building on past studies and leading to future studies. Present results to facilitate their inclusion in future meta-analyses. Use meta-analysis to integrate findings whenever appropriate.</a:t>
            </a:r>
          </a:p>
          <a:p>
            <a:pPr algn="l" rtl="0">
              <a:buFont typeface="+mj-lt"/>
              <a:buAutoNum type="arabicPeriod"/>
            </a:pPr>
            <a:r>
              <a:rPr lang="en-US" sz="1600" b="1" i="1" dirty="0"/>
              <a:t>Report.</a:t>
            </a:r>
            <a:r>
              <a:rPr lang="en-US" sz="1600" i="1" dirty="0"/>
              <a:t> Make a full description of the research, preferably including the raw data, available to other researchers. […] Be fully transparent about every step, including data analysis—and especially about any exploration or selection, which requires the corresponding results to be identified as speculative.</a:t>
            </a:r>
            <a:endParaRPr lang="en-US" sz="1600" i="1" dirty="0">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None/>
            </a:pPr>
            <a:endParaRPr lang="en-US" sz="2000" i="1" dirty="0">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None/>
            </a:pPr>
            <a:endParaRPr lang="en-US" sz="2000" i="1" dirty="0">
              <a:latin typeface="Alef" panose="00000500000000000000" pitchFamily="2" charset="-79"/>
              <a:ea typeface="Cambria Math" panose="02040503050406030204" pitchFamily="18" charset="0"/>
              <a:cs typeface="Alef" panose="00000500000000000000" pitchFamily="2" charset="-79"/>
            </a:endParaRPr>
          </a:p>
        </p:txBody>
      </p:sp>
      <p:sp>
        <p:nvSpPr>
          <p:cNvPr id="2" name="Rectangle 2">
            <a:extLst>
              <a:ext uri="{FF2B5EF4-FFF2-40B4-BE49-F238E27FC236}">
                <a16:creationId xmlns:a16="http://schemas.microsoft.com/office/drawing/2014/main" id="{597518CC-2018-5EC9-123C-7E7E3DB5E9B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761081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D55BD71-DF74-706A-B5FE-3AD1E03F15F9}"/>
              </a:ext>
            </a:extLst>
          </p:cNvPr>
          <p:cNvSpPr>
            <a:spLocks noGrp="1"/>
          </p:cNvSpPr>
          <p:nvPr>
            <p:ph type="title"/>
          </p:nvPr>
        </p:nvSpPr>
        <p:spPr>
          <a:xfrm>
            <a:off x="293297" y="0"/>
            <a:ext cx="11566193" cy="1325563"/>
          </a:xfrm>
        </p:spPr>
        <p:txBody>
          <a:bodyPr>
            <a:normAutofit/>
          </a:bodyPr>
          <a:lstStyle/>
          <a:p>
            <a:pPr marL="0" indent="0" algn="l" rtl="0">
              <a:lnSpc>
                <a:spcPct val="100000"/>
              </a:lnSpc>
              <a:spcBef>
                <a:spcPts val="200"/>
              </a:spcBef>
              <a:spcAft>
                <a:spcPts val="200"/>
              </a:spcAft>
              <a:buNone/>
            </a:pPr>
            <a:r>
              <a:rPr lang="en-US" sz="3200" b="1" i="1" dirty="0">
                <a:latin typeface="Alef" panose="00000500000000000000" pitchFamily="2" charset="-79"/>
                <a:ea typeface="Cambria Math" panose="02040503050406030204" pitchFamily="18" charset="0"/>
                <a:cs typeface="Alef" panose="00000500000000000000" pitchFamily="2" charset="-79"/>
              </a:rPr>
              <a:t>Cumming, 2014: An eight-step new-statistics strategy for research with integrity</a:t>
            </a:r>
          </a:p>
        </p:txBody>
      </p:sp>
      <p:sp>
        <p:nvSpPr>
          <p:cNvPr id="19" name="Content Placeholder 2">
            <a:extLst>
              <a:ext uri="{FF2B5EF4-FFF2-40B4-BE49-F238E27FC236}">
                <a16:creationId xmlns:a16="http://schemas.microsoft.com/office/drawing/2014/main" id="{6953C937-5236-FD3A-4300-3EF8952CAB77}"/>
              </a:ext>
            </a:extLst>
          </p:cNvPr>
          <p:cNvSpPr>
            <a:spLocks noGrp="1"/>
          </p:cNvSpPr>
          <p:nvPr>
            <p:ph idx="1"/>
          </p:nvPr>
        </p:nvSpPr>
        <p:spPr>
          <a:xfrm>
            <a:off x="276502" y="1325563"/>
            <a:ext cx="11749243" cy="5192757"/>
          </a:xfrm>
        </p:spPr>
        <p:txBody>
          <a:bodyPr>
            <a:normAutofit/>
          </a:bodyPr>
          <a:lstStyle/>
          <a:p>
            <a:pPr algn="l" rtl="0">
              <a:buFont typeface="+mj-lt"/>
              <a:buAutoNum type="arabicPeriod"/>
            </a:pPr>
            <a:r>
              <a:rPr lang="en-US" sz="1600" b="1" i="1" dirty="0">
                <a:highlight>
                  <a:srgbClr val="FF00FF"/>
                </a:highlight>
              </a:rPr>
              <a:t>Formulate research questions in estimation terms.</a:t>
            </a:r>
            <a:r>
              <a:rPr lang="en-US" sz="1600" i="1" dirty="0">
                <a:highlight>
                  <a:srgbClr val="FF00FF"/>
                </a:highlight>
              </a:rPr>
              <a:t> To use estimation thinking, ask “How large is the effect?” or “To what extent . . . ?” Avoid dichotomous expressions such as “test the hypothesis of no difference” or “Is this treatment better?”</a:t>
            </a:r>
          </a:p>
          <a:p>
            <a:pPr algn="l" rtl="0">
              <a:buFont typeface="+mj-lt"/>
              <a:buAutoNum type="arabicPeriod"/>
            </a:pPr>
            <a:r>
              <a:rPr lang="en-US" sz="1600" b="1" i="1" dirty="0">
                <a:highlight>
                  <a:srgbClr val="F79544"/>
                </a:highlight>
              </a:rPr>
              <a:t>Identify the ESs that will best answer the research questions.</a:t>
            </a:r>
            <a:r>
              <a:rPr lang="en-US" sz="1600" i="1" dirty="0">
                <a:highlight>
                  <a:srgbClr val="F79544"/>
                </a:highlight>
              </a:rPr>
              <a:t> If, for example, the question asks about the difference between two means, then that difference is the required ES […]. If the question asks how well a model describes some data, then the ES is a measure of goodness of fit.</a:t>
            </a:r>
          </a:p>
          <a:p>
            <a:pPr algn="l" rtl="0">
              <a:buFont typeface="+mj-lt"/>
              <a:buAutoNum type="arabicPeriod"/>
            </a:pPr>
            <a:r>
              <a:rPr lang="en-US" sz="1600" b="1" i="1" dirty="0">
                <a:highlight>
                  <a:srgbClr val="F79544"/>
                </a:highlight>
              </a:rPr>
              <a:t>Declare full details of the intended procedure and data analysis.</a:t>
            </a:r>
            <a:r>
              <a:rPr lang="en-US" sz="1600" i="1" dirty="0">
                <a:highlight>
                  <a:srgbClr val="F79544"/>
                </a:highlight>
              </a:rPr>
              <a:t> Prespecify as many aspects of your intended study as you can, including sample sizes. A fully prespecified study is best.</a:t>
            </a:r>
          </a:p>
          <a:p>
            <a:pPr algn="l" rtl="0">
              <a:buFont typeface="+mj-lt"/>
              <a:buAutoNum type="arabicPeriod"/>
            </a:pPr>
            <a:r>
              <a:rPr lang="en-US" sz="1600" b="1" i="1" dirty="0">
                <a:highlight>
                  <a:srgbClr val="00FF00"/>
                </a:highlight>
              </a:rPr>
              <a:t>After running the study, calculate point estimates and CIs for the chosen ESs.</a:t>
            </a:r>
            <a:r>
              <a:rPr lang="en-US" sz="1600" i="1" dirty="0">
                <a:highlight>
                  <a:srgbClr val="00FF00"/>
                </a:highlight>
              </a:rPr>
              <a:t> [E.g.], For Experiment 1 […] the estimated difference between the means is 16.9, 95% CI [6.1, 27.7]. </a:t>
            </a:r>
          </a:p>
          <a:p>
            <a:pPr algn="l" rtl="0">
              <a:buFont typeface="+mj-lt"/>
              <a:buAutoNum type="arabicPeriod"/>
            </a:pPr>
            <a:r>
              <a:rPr lang="en-US" sz="1600" b="1" i="1" dirty="0">
                <a:highlight>
                  <a:srgbClr val="00FF00"/>
                </a:highlight>
              </a:rPr>
              <a:t>Make one or more figures, including CIs.</a:t>
            </a:r>
            <a:r>
              <a:rPr lang="en-US" sz="1600" i="1" dirty="0">
                <a:highlight>
                  <a:srgbClr val="00FF00"/>
                </a:highlight>
              </a:rPr>
              <a:t> […] use error bars to depict 95% CIs.</a:t>
            </a:r>
          </a:p>
          <a:p>
            <a:pPr algn="l" rtl="0">
              <a:buFont typeface="+mj-lt"/>
              <a:buAutoNum type="arabicPeriod"/>
            </a:pPr>
            <a:r>
              <a:rPr lang="en-US" sz="1600" b="1" i="1" dirty="0">
                <a:highlight>
                  <a:srgbClr val="00FF00"/>
                </a:highlight>
              </a:rPr>
              <a:t>Interpret the ESs and CIs.</a:t>
            </a:r>
            <a:r>
              <a:rPr lang="en-US" sz="1600" i="1" dirty="0">
                <a:highlight>
                  <a:srgbClr val="00FF00"/>
                </a:highlight>
              </a:rPr>
              <a:t> In writing up results, discuss the ES estimates, which are the main research outcome, and the CI lengths, which indicate precision. Consider theoretical and practical implications, in accord with the research aims.</a:t>
            </a:r>
          </a:p>
          <a:p>
            <a:pPr algn="l" rtl="0">
              <a:buFont typeface="+mj-lt"/>
              <a:buAutoNum type="arabicPeriod"/>
            </a:pPr>
            <a:r>
              <a:rPr lang="en-US" sz="1600" b="1" i="1" dirty="0">
                <a:highlight>
                  <a:srgbClr val="FF00FF"/>
                </a:highlight>
              </a:rPr>
              <a:t>Use meta-analytic thinking throughout.</a:t>
            </a:r>
            <a:r>
              <a:rPr lang="en-US" sz="1600" i="1" dirty="0">
                <a:highlight>
                  <a:srgbClr val="FF00FF"/>
                </a:highlight>
              </a:rPr>
              <a:t> Think of any single study as building on past studies and leading to future studies. Present results to facilitate their inclusion in future meta-analyses. Use meta-analysis to integrate findings whenever appropriate.</a:t>
            </a:r>
          </a:p>
          <a:p>
            <a:pPr algn="l" rtl="0">
              <a:buFont typeface="+mj-lt"/>
              <a:buAutoNum type="arabicPeriod"/>
            </a:pPr>
            <a:r>
              <a:rPr lang="en-US" sz="1600" b="1" i="1" dirty="0">
                <a:highlight>
                  <a:srgbClr val="F79544"/>
                </a:highlight>
              </a:rPr>
              <a:t>Report.</a:t>
            </a:r>
            <a:r>
              <a:rPr lang="en-US" sz="1600" i="1" dirty="0">
                <a:highlight>
                  <a:srgbClr val="F79544"/>
                </a:highlight>
              </a:rPr>
              <a:t> Make a full description of the research, preferably including the raw data, available to other researchers. […] Be fully transparent about every step, including data analysis—and especially about any exploration or selection, which requires the corresponding results to be identified as speculative.</a:t>
            </a:r>
            <a:endParaRPr lang="en-US" sz="1600" i="1" dirty="0">
              <a:highlight>
                <a:srgbClr val="F79544"/>
              </a:highlight>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None/>
            </a:pPr>
            <a:endParaRPr lang="en-US" sz="2000" i="1" dirty="0">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None/>
            </a:pPr>
            <a:endParaRPr lang="en-US" sz="2000" i="1" dirty="0">
              <a:latin typeface="Alef" panose="00000500000000000000" pitchFamily="2" charset="-79"/>
              <a:ea typeface="Cambria Math" panose="02040503050406030204" pitchFamily="18" charset="0"/>
              <a:cs typeface="Alef" panose="00000500000000000000" pitchFamily="2" charset="-79"/>
            </a:endParaRPr>
          </a:p>
        </p:txBody>
      </p:sp>
      <p:sp>
        <p:nvSpPr>
          <p:cNvPr id="2" name="Rectangle 2">
            <a:extLst>
              <a:ext uri="{FF2B5EF4-FFF2-40B4-BE49-F238E27FC236}">
                <a16:creationId xmlns:a16="http://schemas.microsoft.com/office/drawing/2014/main" id="{597518CC-2018-5EC9-123C-7E7E3DB5E9B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42685351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D55BD71-DF74-706A-B5FE-3AD1E03F15F9}"/>
              </a:ext>
            </a:extLst>
          </p:cNvPr>
          <p:cNvSpPr>
            <a:spLocks noGrp="1"/>
          </p:cNvSpPr>
          <p:nvPr>
            <p:ph type="title"/>
          </p:nvPr>
        </p:nvSpPr>
        <p:spPr>
          <a:xfrm>
            <a:off x="293297" y="0"/>
            <a:ext cx="11566193" cy="1325563"/>
          </a:xfrm>
        </p:spPr>
        <p:txBody>
          <a:bodyPr>
            <a:normAutofit/>
          </a:bodyPr>
          <a:lstStyle/>
          <a:p>
            <a:pPr algn="l" rtl="0"/>
            <a:r>
              <a:rPr lang="en-US" sz="3600" dirty="0">
                <a:latin typeface="Alef" panose="00000500000000000000" pitchFamily="2" charset="-79"/>
                <a:cs typeface="Alef" panose="00000500000000000000" pitchFamily="2" charset="-79"/>
              </a:rPr>
              <a:t>More on the new(er </a:t>
            </a:r>
            <a:r>
              <a:rPr lang="en-US" sz="3600" dirty="0">
                <a:latin typeface="Alef" panose="00000500000000000000" pitchFamily="2" charset="-79"/>
                <a:cs typeface="Alef" panose="00000500000000000000" pitchFamily="2" charset="-79"/>
                <a:sym typeface="Wingdings" panose="05000000000000000000" pitchFamily="2" charset="2"/>
              </a:rPr>
              <a:t>) </a:t>
            </a:r>
            <a:r>
              <a:rPr lang="en-US" sz="3600" dirty="0">
                <a:latin typeface="Alef" panose="00000500000000000000" pitchFamily="2" charset="-79"/>
                <a:cs typeface="Alef" panose="00000500000000000000" pitchFamily="2" charset="-79"/>
              </a:rPr>
              <a:t>statistics</a:t>
            </a:r>
            <a:endParaRPr lang="he-IL" sz="3600" dirty="0">
              <a:latin typeface="Alef" panose="00000500000000000000" pitchFamily="2" charset="-79"/>
              <a:cs typeface="Alef" panose="00000500000000000000" pitchFamily="2" charset="-79"/>
            </a:endParaRPr>
          </a:p>
        </p:txBody>
      </p:sp>
      <p:sp>
        <p:nvSpPr>
          <p:cNvPr id="19" name="Content Placeholder 2">
            <a:extLst>
              <a:ext uri="{FF2B5EF4-FFF2-40B4-BE49-F238E27FC236}">
                <a16:creationId xmlns:a16="http://schemas.microsoft.com/office/drawing/2014/main" id="{6953C937-5236-FD3A-4300-3EF8952CAB77}"/>
              </a:ext>
            </a:extLst>
          </p:cNvPr>
          <p:cNvSpPr>
            <a:spLocks noGrp="1"/>
          </p:cNvSpPr>
          <p:nvPr>
            <p:ph idx="1"/>
          </p:nvPr>
        </p:nvSpPr>
        <p:spPr>
          <a:xfrm>
            <a:off x="332510" y="1257301"/>
            <a:ext cx="11749243" cy="5122231"/>
          </a:xfrm>
        </p:spPr>
        <p:txBody>
          <a:bodyPr>
            <a:normAutofit/>
          </a:bodyPr>
          <a:lstStyle/>
          <a:p>
            <a:pPr marL="0" indent="0" algn="l" rtl="0">
              <a:lnSpc>
                <a:spcPct val="100000"/>
              </a:lnSpc>
              <a:spcBef>
                <a:spcPts val="200"/>
              </a:spcBef>
              <a:spcAft>
                <a:spcPts val="200"/>
              </a:spcAft>
              <a:buNone/>
            </a:pPr>
            <a:r>
              <a:rPr lang="en-US" sz="2000" b="1" dirty="0">
                <a:latin typeface="Alef" panose="00000500000000000000" pitchFamily="2" charset="-79"/>
                <a:ea typeface="Cambria Math" panose="02040503050406030204" pitchFamily="18" charset="0"/>
                <a:cs typeface="Alef" panose="00000500000000000000" pitchFamily="2" charset="-79"/>
              </a:rPr>
              <a:t>How common “new statistics” practices actually are? (2017 paper, 2020 update).</a:t>
            </a:r>
          </a:p>
          <a:p>
            <a:pPr marL="0" indent="0" algn="l" rtl="0">
              <a:lnSpc>
                <a:spcPct val="100000"/>
              </a:lnSpc>
              <a:spcBef>
                <a:spcPts val="200"/>
              </a:spcBef>
              <a:spcAft>
                <a:spcPts val="200"/>
              </a:spcAft>
              <a:buNone/>
            </a:pPr>
            <a:r>
              <a:rPr lang="en-US" sz="2000" dirty="0">
                <a:latin typeface="Alef" panose="00000500000000000000" pitchFamily="2" charset="-79"/>
                <a:ea typeface="Cambria Math" panose="02040503050406030204" pitchFamily="18" charset="0"/>
                <a:cs typeface="Alef" panose="00000500000000000000" pitchFamily="2" charset="-79"/>
                <a:hlinkClick r:id="rId3"/>
              </a:rPr>
              <a:t>https://thenewstatistics.com/itns/2022/03/17/open-science-practices-patchy-progress-in-two-psychology-journals/</a:t>
            </a:r>
            <a:endParaRPr lang="en-US" sz="2000" b="1" dirty="0">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None/>
            </a:pPr>
            <a:endParaRPr lang="en-US" sz="2000" b="1" dirty="0">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None/>
            </a:pPr>
            <a:r>
              <a:rPr lang="en-US" sz="2000" b="1" dirty="0">
                <a:latin typeface="Alef" panose="00000500000000000000" pitchFamily="2" charset="-79"/>
                <a:ea typeface="Cambria Math" panose="02040503050406030204" pitchFamily="18" charset="0"/>
                <a:cs typeface="Alef" panose="00000500000000000000" pitchFamily="2" charset="-79"/>
              </a:rPr>
              <a:t>From new statistics to better science: A simple and easy-to-read paper with additional practical lessons (2019).</a:t>
            </a:r>
          </a:p>
          <a:p>
            <a:pPr marL="0" indent="0" algn="l" rtl="0">
              <a:lnSpc>
                <a:spcPct val="100000"/>
              </a:lnSpc>
              <a:spcBef>
                <a:spcPts val="200"/>
              </a:spcBef>
              <a:spcAft>
                <a:spcPts val="200"/>
              </a:spcAft>
              <a:buNone/>
            </a:pPr>
            <a:r>
              <a:rPr lang="en-US" sz="2000" dirty="0">
                <a:latin typeface="Alef" panose="00000500000000000000" pitchFamily="2" charset="-79"/>
                <a:ea typeface="Cambria Math" panose="02040503050406030204" pitchFamily="18" charset="0"/>
                <a:cs typeface="Alef" panose="00000500000000000000" pitchFamily="2" charset="-79"/>
                <a:hlinkClick r:id="rId4"/>
              </a:rPr>
              <a:t>https://www.ncbi.nlm.nih.gov/pmc/articles/PMC6874217/</a:t>
            </a:r>
            <a:r>
              <a:rPr lang="en-US" sz="2000" b="1" dirty="0">
                <a:latin typeface="Alef" panose="00000500000000000000" pitchFamily="2" charset="-79"/>
                <a:ea typeface="Cambria Math" panose="02040503050406030204" pitchFamily="18" charset="0"/>
                <a:cs typeface="Alef" panose="00000500000000000000" pitchFamily="2" charset="-79"/>
              </a:rPr>
              <a:t> </a:t>
            </a:r>
          </a:p>
          <a:p>
            <a:pPr marL="0" indent="0" algn="l" rtl="0">
              <a:lnSpc>
                <a:spcPct val="100000"/>
              </a:lnSpc>
              <a:spcBef>
                <a:spcPts val="200"/>
              </a:spcBef>
              <a:spcAft>
                <a:spcPts val="200"/>
              </a:spcAft>
              <a:buNone/>
            </a:pPr>
            <a:endParaRPr lang="en-US" sz="2000" b="1" dirty="0">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None/>
            </a:pPr>
            <a:r>
              <a:rPr lang="en-US" sz="2000" b="1" dirty="0">
                <a:latin typeface="Alef" panose="00000500000000000000" pitchFamily="2" charset="-79"/>
                <a:ea typeface="Cambria Math" panose="02040503050406030204" pitchFamily="18" charset="0"/>
                <a:cs typeface="Alef" panose="00000500000000000000" pitchFamily="2" charset="-79"/>
              </a:rPr>
              <a:t>Post p-value education in graduate statistics: How to </a:t>
            </a:r>
            <a:r>
              <a:rPr lang="en-US" sz="2000" b="1" i="1" dirty="0">
                <a:latin typeface="Alef" panose="00000500000000000000" pitchFamily="2" charset="-79"/>
                <a:ea typeface="Cambria Math" panose="02040503050406030204" pitchFamily="18" charset="0"/>
                <a:cs typeface="Alef" panose="00000500000000000000" pitchFamily="2" charset="-79"/>
              </a:rPr>
              <a:t>teach </a:t>
            </a:r>
            <a:r>
              <a:rPr lang="en-US" sz="2000" b="1" dirty="0">
                <a:latin typeface="Alef" panose="00000500000000000000" pitchFamily="2" charset="-79"/>
                <a:ea typeface="Cambria Math" panose="02040503050406030204" pitchFamily="18" charset="0"/>
                <a:cs typeface="Alef" panose="00000500000000000000" pitchFamily="2" charset="-79"/>
              </a:rPr>
              <a:t>stats in our time.</a:t>
            </a:r>
          </a:p>
          <a:p>
            <a:pPr marL="0" indent="0" algn="l" rtl="0">
              <a:lnSpc>
                <a:spcPct val="100000"/>
              </a:lnSpc>
              <a:spcBef>
                <a:spcPts val="200"/>
              </a:spcBef>
              <a:spcAft>
                <a:spcPts val="200"/>
              </a:spcAft>
              <a:buNone/>
            </a:pPr>
            <a:r>
              <a:rPr lang="en-US" sz="2000" dirty="0">
                <a:latin typeface="Alef" panose="00000500000000000000" pitchFamily="2" charset="-79"/>
                <a:ea typeface="Cambria Math" panose="02040503050406030204" pitchFamily="18" charset="0"/>
                <a:cs typeface="Alef" panose="00000500000000000000" pitchFamily="2" charset="-79"/>
                <a:hlinkClick r:id="rId5"/>
              </a:rPr>
              <a:t>https://psycnet.apa.org/record/2020-58797-001</a:t>
            </a:r>
            <a:r>
              <a:rPr lang="en-US" sz="2000" b="1" dirty="0">
                <a:latin typeface="Alef" panose="00000500000000000000" pitchFamily="2" charset="-79"/>
                <a:ea typeface="Cambria Math" panose="02040503050406030204" pitchFamily="18" charset="0"/>
                <a:cs typeface="Alef" panose="00000500000000000000" pitchFamily="2" charset="-79"/>
              </a:rPr>
              <a:t> </a:t>
            </a:r>
            <a:endParaRPr lang="en-US" sz="2000" dirty="0">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None/>
            </a:pPr>
            <a:endParaRPr lang="en-US" sz="2000" i="1" dirty="0">
              <a:latin typeface="Alef" panose="00000500000000000000" pitchFamily="2" charset="-79"/>
              <a:ea typeface="Cambria Math" panose="02040503050406030204" pitchFamily="18" charset="0"/>
              <a:cs typeface="Alef" panose="00000500000000000000" pitchFamily="2" charset="-79"/>
            </a:endParaRPr>
          </a:p>
          <a:p>
            <a:pPr marL="0" indent="0" algn="l" rtl="0">
              <a:lnSpc>
                <a:spcPct val="100000"/>
              </a:lnSpc>
              <a:spcBef>
                <a:spcPts val="200"/>
              </a:spcBef>
              <a:spcAft>
                <a:spcPts val="200"/>
              </a:spcAft>
              <a:buNone/>
            </a:pPr>
            <a:r>
              <a:rPr lang="en-US" sz="2000" b="1" dirty="0">
                <a:latin typeface="Alef" panose="00000500000000000000" pitchFamily="2" charset="-79"/>
                <a:ea typeface="Cambria Math" panose="02040503050406030204" pitchFamily="18" charset="0"/>
                <a:cs typeface="Alef" panose="00000500000000000000" pitchFamily="2" charset="-79"/>
              </a:rPr>
              <a:t>Andrew Gelman’s blog: Many things re stats in psychology, inc. best practices.</a:t>
            </a:r>
          </a:p>
          <a:p>
            <a:pPr marL="0" indent="0" algn="l" rtl="0">
              <a:lnSpc>
                <a:spcPct val="100000"/>
              </a:lnSpc>
              <a:spcBef>
                <a:spcPts val="200"/>
              </a:spcBef>
              <a:spcAft>
                <a:spcPts val="200"/>
              </a:spcAft>
              <a:buNone/>
            </a:pPr>
            <a:r>
              <a:rPr lang="en-US" sz="2000" b="1" dirty="0">
                <a:latin typeface="Alef" panose="00000500000000000000" pitchFamily="2" charset="-79"/>
                <a:ea typeface="Cambria Math" panose="02040503050406030204" pitchFamily="18" charset="0"/>
                <a:cs typeface="Alef" panose="00000500000000000000" pitchFamily="2" charset="-79"/>
                <a:hlinkClick r:id="rId6"/>
              </a:rPr>
              <a:t>https://statmodeling.stat.columbia.edu/</a:t>
            </a:r>
            <a:r>
              <a:rPr lang="en-US" sz="2000" b="1" dirty="0">
                <a:latin typeface="Alef" panose="00000500000000000000" pitchFamily="2" charset="-79"/>
                <a:ea typeface="Cambria Math" panose="02040503050406030204" pitchFamily="18" charset="0"/>
                <a:cs typeface="Alef" panose="00000500000000000000" pitchFamily="2" charset="-79"/>
              </a:rPr>
              <a:t> </a:t>
            </a:r>
          </a:p>
        </p:txBody>
      </p:sp>
      <p:sp>
        <p:nvSpPr>
          <p:cNvPr id="2" name="Rectangle 2">
            <a:extLst>
              <a:ext uri="{FF2B5EF4-FFF2-40B4-BE49-F238E27FC236}">
                <a16:creationId xmlns:a16="http://schemas.microsoft.com/office/drawing/2014/main" id="{597518CC-2018-5EC9-123C-7E7E3DB5E9B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677478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 y="365125"/>
            <a:ext cx="11211560" cy="1325563"/>
          </a:xfrm>
        </p:spPr>
        <p:txBody>
          <a:bodyPr/>
          <a:lstStyle/>
          <a:p>
            <a:pPr algn="l" rtl="0"/>
            <a:r>
              <a:rPr lang="en-US" sz="4000" dirty="0">
                <a:latin typeface="Alef" panose="00000500000000000000" pitchFamily="2" charset="-79"/>
                <a:cs typeface="Alef" panose="00000500000000000000" pitchFamily="2" charset="-79"/>
              </a:rPr>
              <a:t>Inference errors</a:t>
            </a:r>
            <a:endParaRPr lang="he-IL" sz="4000" dirty="0">
              <a:latin typeface="Alef" panose="00000500000000000000" pitchFamily="2" charset="-79"/>
              <a:cs typeface="Alef" panose="00000500000000000000" pitchFamily="2" charset="-79"/>
            </a:endParaRP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3267F08A-9308-44AF-A790-6EF9FC04095A}"/>
                  </a:ext>
                </a:extLst>
              </p:cNvPr>
              <p:cNvGraphicFramePr>
                <a:graphicFrameLocks noGrp="1"/>
              </p:cNvGraphicFramePr>
              <p:nvPr/>
            </p:nvGraphicFramePr>
            <p:xfrm>
              <a:off x="2380138" y="1690688"/>
              <a:ext cx="7495381" cy="4652962"/>
            </p:xfrm>
            <a:graphic>
              <a:graphicData uri="http://schemas.openxmlformats.org/drawingml/2006/table">
                <a:tbl>
                  <a:tblPr rtl="1">
                    <a:tableStyleId>{5940675A-B579-460E-94D1-54222C63F5DA}</a:tableStyleId>
                  </a:tblPr>
                  <a:tblGrid>
                    <a:gridCol w="2505305">
                      <a:extLst>
                        <a:ext uri="{9D8B030D-6E8A-4147-A177-3AD203B41FA5}">
                          <a16:colId xmlns:a16="http://schemas.microsoft.com/office/drawing/2014/main" val="2418493807"/>
                        </a:ext>
                      </a:extLst>
                    </a:gridCol>
                    <a:gridCol w="2505305">
                      <a:extLst>
                        <a:ext uri="{9D8B030D-6E8A-4147-A177-3AD203B41FA5}">
                          <a16:colId xmlns:a16="http://schemas.microsoft.com/office/drawing/2014/main" val="2141619460"/>
                        </a:ext>
                      </a:extLst>
                    </a:gridCol>
                    <a:gridCol w="1775369">
                      <a:extLst>
                        <a:ext uri="{9D8B030D-6E8A-4147-A177-3AD203B41FA5}">
                          <a16:colId xmlns:a16="http://schemas.microsoft.com/office/drawing/2014/main" val="1588376305"/>
                        </a:ext>
                      </a:extLst>
                    </a:gridCol>
                    <a:gridCol w="709402">
                      <a:extLst>
                        <a:ext uri="{9D8B030D-6E8A-4147-A177-3AD203B41FA5}">
                          <a16:colId xmlns:a16="http://schemas.microsoft.com/office/drawing/2014/main" val="1324865303"/>
                        </a:ext>
                      </a:extLst>
                    </a:gridCol>
                  </a:tblGrid>
                  <a:tr h="562248">
                    <a:tc gridSpan="2">
                      <a:txBody>
                        <a:bodyPr/>
                        <a:lstStyle/>
                        <a:p>
                          <a:pPr algn="ctr" rtl="0">
                            <a:lnSpc>
                              <a:spcPct val="107000"/>
                            </a:lnSpc>
                            <a:spcAft>
                              <a:spcPts val="800"/>
                            </a:spcAft>
                          </a:pPr>
                          <a:r>
                            <a:rPr lang="en-US" sz="2000" b="1" dirty="0">
                              <a:effectLst/>
                            </a:rPr>
                            <a:t>The state of the world</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pPr rtl="1"/>
                          <a:endParaRPr lang="he-IL"/>
                        </a:p>
                      </a:txBody>
                      <a:tcPr/>
                    </a:tc>
                    <a:tc rowSpan="2" gridSpan="2">
                      <a:txBody>
                        <a:bodyPr/>
                        <a:lstStyle/>
                        <a:p>
                          <a:pPr algn="ctr" rtl="0">
                            <a:lnSpc>
                              <a:spcPct val="107000"/>
                            </a:lnSpc>
                            <a:spcAft>
                              <a:spcPts val="800"/>
                            </a:spcAft>
                          </a:pPr>
                          <a:r>
                            <a:rPr lang="en-US" sz="2000" dirty="0">
                              <a:effectLst/>
                            </a:rPr>
                            <a:t>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rowSpan="2" hMerge="1">
                      <a:txBody>
                        <a:bodyPr/>
                        <a:lstStyle/>
                        <a:p>
                          <a:pPr rtl="1"/>
                          <a:endParaRPr lang="he-IL"/>
                        </a:p>
                      </a:txBody>
                      <a:tcPr/>
                    </a:tc>
                    <a:extLst>
                      <a:ext uri="{0D108BD9-81ED-4DB2-BD59-A6C34878D82A}">
                        <a16:rowId xmlns:a16="http://schemas.microsoft.com/office/drawing/2014/main" val="3524528552"/>
                      </a:ext>
                    </a:extLst>
                  </a:tr>
                  <a:tr h="562248">
                    <a:tc>
                      <a:txBody>
                        <a:bodyPr/>
                        <a:lstStyle/>
                        <a:p>
                          <a:pPr algn="ctr" rtl="0">
                            <a:lnSpc>
                              <a:spcPct val="107000"/>
                            </a:lnSpc>
                            <a:spcAft>
                              <a:spcPts val="800"/>
                            </a:spcAft>
                          </a:pPr>
                          <a:r>
                            <a:rPr lang="he-IL" sz="2000" i="1" dirty="0">
                              <a:effectLst/>
                            </a:rPr>
                            <a:t> </a:t>
                          </a:r>
                          <a:r>
                            <a:rPr lang="en-US" sz="2000" i="1" dirty="0">
                              <a:effectLst/>
                            </a:rPr>
                            <a:t>H1 correct</a:t>
                          </a:r>
                          <a:endParaRPr lang="en-US" sz="2000" i="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07000"/>
                            </a:lnSpc>
                            <a:spcAft>
                              <a:spcPts val="800"/>
                            </a:spcAft>
                          </a:pPr>
                          <a:r>
                            <a:rPr lang="he-IL" sz="2000" i="1" dirty="0">
                              <a:effectLst/>
                            </a:rPr>
                            <a:t> </a:t>
                          </a:r>
                          <a:r>
                            <a:rPr lang="en-US" sz="2000" i="1" dirty="0">
                              <a:effectLst/>
                            </a:rPr>
                            <a:t>H0 correct</a:t>
                          </a:r>
                          <a:endParaRPr lang="en-US" sz="2000" i="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gridSpan="2" vMerge="1">
                      <a:txBody>
                        <a:bodyPr/>
                        <a:lstStyle/>
                        <a:p>
                          <a:pPr rtl="1"/>
                          <a:endParaRPr lang="he-IL"/>
                        </a:p>
                      </a:txBody>
                      <a:tcPr/>
                    </a:tc>
                    <a:tc hMerge="1" vMerge="1">
                      <a:txBody>
                        <a:bodyPr/>
                        <a:lstStyle/>
                        <a:p>
                          <a:pPr rtl="1"/>
                          <a:endParaRPr lang="he-IL"/>
                        </a:p>
                      </a:txBody>
                      <a:tcPr/>
                    </a:tc>
                    <a:extLst>
                      <a:ext uri="{0D108BD9-81ED-4DB2-BD59-A6C34878D82A}">
                        <a16:rowId xmlns:a16="http://schemas.microsoft.com/office/drawing/2014/main" val="2286491348"/>
                      </a:ext>
                    </a:extLst>
                  </a:tr>
                  <a:tr h="1764233">
                    <a:tc>
                      <a:txBody>
                        <a:bodyPr/>
                        <a:lstStyle/>
                        <a:p>
                          <a:pPr algn="ctr" rtl="0">
                            <a:lnSpc>
                              <a:spcPct val="107000"/>
                            </a:lnSpc>
                            <a:spcAft>
                              <a:spcPts val="800"/>
                            </a:spcAft>
                          </a:pPr>
                          <a:r>
                            <a:rPr lang="en-US" sz="2000" b="1" dirty="0">
                              <a:effectLst/>
                            </a:rPr>
                            <a:t>Statistical Power</a:t>
                          </a:r>
                          <a:r>
                            <a:rPr lang="en-US" sz="2000" b="1" dirty="0">
                              <a:effectLst/>
                              <a:latin typeface="Calibri" panose="020F0502020204030204" pitchFamily="34" charset="0"/>
                              <a:cs typeface="Arial" panose="020B0604020202020204" pitchFamily="34" charset="0"/>
                            </a:rPr>
                            <a:t> </a:t>
                          </a:r>
                        </a:p>
                        <a:p>
                          <a:pPr algn="ctr" rtl="0">
                            <a:lnSpc>
                              <a:spcPct val="107000"/>
                            </a:lnSpc>
                            <a:spcAft>
                              <a:spcPts val="800"/>
                            </a:spcAft>
                          </a:pPr>
                          <a:r>
                            <a:rPr lang="en-US" sz="2000" b="0" dirty="0">
                              <a:effectLst/>
                              <a:latin typeface="Calibri" panose="020F0502020204030204" pitchFamily="34" charset="0"/>
                              <a:cs typeface="Arial" panose="020B0604020202020204" pitchFamily="34" charset="0"/>
                            </a:rPr>
                            <a:t>(</a:t>
                          </a:r>
                          <a14:m>
                            <m:oMath xmlns:m="http://schemas.openxmlformats.org/officeDocument/2006/math">
                              <m:r>
                                <a:rPr lang="en-US" sz="2000" b="0" i="0" smtClean="0">
                                  <a:latin typeface="Cambria Math" panose="02040503050406030204" pitchFamily="18" charset="0"/>
                                  <a:ea typeface="Cambria Math" panose="02040503050406030204" pitchFamily="18" charset="0"/>
                                </a:rPr>
                                <m:t>1</m:t>
                              </m:r>
                              <m:r>
                                <a:rPr lang="en-US" sz="2000" b="0" i="0" smtClean="0">
                                  <a:latin typeface="Cambria Math" panose="02040503050406030204" pitchFamily="18" charset="0"/>
                                  <a:ea typeface="Cambria Math" panose="02040503050406030204" pitchFamily="18" charset="0"/>
                                </a:rPr>
                                <m:t>−</m:t>
                              </m:r>
                              <m:r>
                                <a:rPr lang="el-GR" sz="2000" b="0" i="1" smtClean="0">
                                  <a:latin typeface="Cambria Math" panose="02040503050406030204" pitchFamily="18" charset="0"/>
                                  <a:ea typeface="Cambria Math" panose="02040503050406030204" pitchFamily="18" charset="0"/>
                                </a:rPr>
                                <m:t>𝛽</m:t>
                              </m:r>
                            </m:oMath>
                          </a14:m>
                          <a:r>
                            <a:rPr lang="en-US" sz="2000" b="0" dirty="0">
                              <a:effectLst/>
                            </a:rPr>
                            <a:t>)</a:t>
                          </a:r>
                        </a:p>
                      </a:txBody>
                      <a:tcPr marL="68580" marR="68580" marT="0" marB="0" anchor="ctr"/>
                    </a:tc>
                    <a:tc>
                      <a:txBody>
                        <a:bodyPr/>
                        <a:lstStyle/>
                        <a:p>
                          <a:pPr algn="ctr" rtl="0">
                            <a:lnSpc>
                              <a:spcPct val="107000"/>
                            </a:lnSpc>
                            <a:spcAft>
                              <a:spcPts val="800"/>
                            </a:spcAft>
                          </a:pPr>
                          <a:r>
                            <a:rPr lang="en-US" sz="2000" b="1" dirty="0">
                              <a:effectLst/>
                            </a:rPr>
                            <a:t>Type I error </a:t>
                          </a:r>
                          <a14:m>
                            <m:oMath xmlns:m="http://schemas.openxmlformats.org/officeDocument/2006/math">
                              <m:r>
                                <a:rPr lang="en-US" sz="2000" b="0" smtClean="0">
                                  <a:latin typeface="Cambria Math" panose="02040503050406030204" pitchFamily="18" charset="0"/>
                                </a:rPr>
                                <m:t>(</m:t>
                              </m:r>
                              <m:r>
                                <a:rPr lang="en-US" sz="2000" smtClean="0">
                                  <a:latin typeface="Cambria Math" panose="02040503050406030204" pitchFamily="18" charset="0"/>
                                </a:rPr>
                                <m:t>𝛼</m:t>
                              </m:r>
                              <m:r>
                                <a:rPr lang="en-US" sz="2000" b="0" smtClean="0">
                                  <a:latin typeface="Cambria Math" panose="02040503050406030204" pitchFamily="18" charset="0"/>
                                </a:rPr>
                                <m:t>)</m:t>
                              </m:r>
                            </m:oMath>
                          </a14:m>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algn="ctr" rtl="0">
                            <a:lnSpc>
                              <a:spcPct val="107000"/>
                            </a:lnSpc>
                            <a:spcAft>
                              <a:spcPts val="800"/>
                            </a:spcAft>
                          </a:pPr>
                          <a:r>
                            <a:rPr lang="en-US" sz="1600" dirty="0">
                              <a:effectLst/>
                              <a:latin typeface="Calibri" panose="020F0502020204030204" pitchFamily="34" charset="0"/>
                              <a:ea typeface="Calibri" panose="020F0502020204030204" pitchFamily="34" charset="0"/>
                              <a:cs typeface="Arial" panose="020B0604020202020204" pitchFamily="34" charset="0"/>
                            </a:rPr>
                            <a:t>False-positive, false alarm</a:t>
                          </a:r>
                        </a:p>
                      </a:txBody>
                      <a:tcPr marL="68580" marR="68580" marT="0" marB="0" anchor="ctr"/>
                    </a:tc>
                    <a:tc>
                      <a:txBody>
                        <a:bodyPr/>
                        <a:lstStyle/>
                        <a:p>
                          <a:pPr algn="ctr" rtl="0">
                            <a:lnSpc>
                              <a:spcPct val="107000"/>
                            </a:lnSpc>
                            <a:spcAft>
                              <a:spcPts val="800"/>
                            </a:spcAft>
                          </a:pPr>
                          <a:r>
                            <a:rPr lang="en-US" sz="2000" i="1" dirty="0">
                              <a:effectLst/>
                            </a:rPr>
                            <a:t>Reject H0</a:t>
                          </a:r>
                          <a:r>
                            <a:rPr lang="he-IL" sz="2000" i="1" dirty="0">
                              <a:effectLst/>
                            </a:rPr>
                            <a:t> </a:t>
                          </a:r>
                          <a:endParaRPr lang="en-US" sz="2000" i="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rowSpan="2">
                      <a:txBody>
                        <a:bodyPr/>
                        <a:lstStyle/>
                        <a:p>
                          <a:pPr algn="ctr" rtl="0">
                            <a:lnSpc>
                              <a:spcPct val="107000"/>
                            </a:lnSpc>
                            <a:spcAft>
                              <a:spcPts val="800"/>
                            </a:spcAft>
                          </a:pPr>
                          <a:r>
                            <a:rPr lang="en-US" sz="2000" b="1" dirty="0">
                              <a:effectLst/>
                            </a:rPr>
                            <a:t>The Researcher’s decision</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vert="vert270" anchor="ctr"/>
                    </a:tc>
                    <a:extLst>
                      <a:ext uri="{0D108BD9-81ED-4DB2-BD59-A6C34878D82A}">
                        <a16:rowId xmlns:a16="http://schemas.microsoft.com/office/drawing/2014/main" val="3978562850"/>
                      </a:ext>
                    </a:extLst>
                  </a:tr>
                  <a:tr h="1764233">
                    <a:tc>
                      <a:txBody>
                        <a:bodyPr/>
                        <a:lstStyle/>
                        <a:p>
                          <a:pPr algn="ctr" rtl="0">
                            <a:lnSpc>
                              <a:spcPct val="107000"/>
                            </a:lnSpc>
                            <a:spcAft>
                              <a:spcPts val="800"/>
                            </a:spcAft>
                          </a:pPr>
                          <a:r>
                            <a:rPr lang="en-US" sz="2000" b="1" dirty="0">
                              <a:effectLst/>
                            </a:rPr>
                            <a:t>Type II error</a:t>
                          </a:r>
                          <a:r>
                            <a:rPr lang="en-US" sz="2000" b="1" baseline="0" dirty="0">
                              <a:effectLst/>
                              <a:latin typeface="Calibri" panose="020F0502020204030204" pitchFamily="34" charset="0"/>
                              <a:cs typeface="Arial" panose="020B0604020202020204" pitchFamily="34" charset="0"/>
                            </a:rPr>
                            <a:t> </a:t>
                          </a:r>
                          <a:r>
                            <a:rPr lang="en-US" sz="2000" dirty="0">
                              <a:effectLst/>
                              <a:latin typeface="Calibri" panose="020F0502020204030204" pitchFamily="34" charset="0"/>
                              <a:cs typeface="Arial" panose="020B0604020202020204" pitchFamily="34" charset="0"/>
                            </a:rPr>
                            <a:t>(</a:t>
                          </a:r>
                          <a14:m>
                            <m:oMath xmlns:m="http://schemas.openxmlformats.org/officeDocument/2006/math">
                              <m:r>
                                <a:rPr lang="el-GR" sz="2000" i="1" smtClean="0">
                                  <a:latin typeface="Cambria Math" panose="02040503050406030204" pitchFamily="18" charset="0"/>
                                  <a:ea typeface="Cambria Math" panose="02040503050406030204" pitchFamily="18" charset="0"/>
                                </a:rPr>
                                <m:t>𝛽</m:t>
                              </m:r>
                            </m:oMath>
                          </a14:m>
                          <a:r>
                            <a:rPr lang="en-US" sz="2000" dirty="0">
                              <a:effectLst/>
                              <a:latin typeface="Calibri" panose="020F0502020204030204" pitchFamily="34" charset="0"/>
                              <a:cs typeface="Arial" panose="020B0604020202020204" pitchFamily="34" charset="0"/>
                            </a:rPr>
                            <a:t>)</a:t>
                          </a:r>
                        </a:p>
                        <a:p>
                          <a:pPr marL="0" marR="0" lvl="0" indent="0" algn="ctr" defTabSz="914400" rtl="0" eaLnBrk="1" fontAlgn="auto" latinLnBrk="0" hangingPunct="1">
                            <a:lnSpc>
                              <a:spcPct val="107000"/>
                            </a:lnSpc>
                            <a:spcBef>
                              <a:spcPts val="0"/>
                            </a:spcBef>
                            <a:spcAft>
                              <a:spcPts val="800"/>
                            </a:spcAft>
                            <a:buClrTx/>
                            <a:buSzTx/>
                            <a:buFontTx/>
                            <a:buNone/>
                            <a:tabLst/>
                            <a:defRPr/>
                          </a:pPr>
                          <a:r>
                            <a:rPr lang="en-US" sz="1600" dirty="0">
                              <a:effectLst/>
                              <a:latin typeface="Calibri" panose="020F0502020204030204" pitchFamily="34" charset="0"/>
                              <a:ea typeface="Calibri" panose="020F0502020204030204" pitchFamily="34" charset="0"/>
                              <a:cs typeface="Arial" panose="020B0604020202020204" pitchFamily="34" charset="0"/>
                            </a:rPr>
                            <a:t>False-negative, miss</a:t>
                          </a:r>
                        </a:p>
                      </a:txBody>
                      <a:tcPr marL="68580" marR="68580" marT="0" marB="0" anchor="ctr"/>
                    </a:tc>
                    <a:tc>
                      <a:txBody>
                        <a:bodyPr/>
                        <a:lstStyle/>
                        <a:p>
                          <a:pPr algn="ctr" rtl="0">
                            <a:lnSpc>
                              <a:spcPct val="107000"/>
                            </a:lnSpc>
                            <a:spcAft>
                              <a:spcPts val="800"/>
                            </a:spcAft>
                          </a:pPr>
                          <a:r>
                            <a:rPr lang="en-US" sz="2000" b="1" dirty="0">
                              <a:effectLst/>
                            </a:rPr>
                            <a:t>Confidence Level</a:t>
                          </a:r>
                        </a:p>
                        <a:p>
                          <a:pPr algn="ctr" rtl="0">
                            <a:lnSpc>
                              <a:spcPct val="107000"/>
                            </a:lnSpc>
                            <a:spcAft>
                              <a:spcPts val="800"/>
                            </a:spcAft>
                          </a:pPr>
                          <a14:m>
                            <m:oMathPara xmlns:m="http://schemas.openxmlformats.org/officeDocument/2006/math">
                              <m:oMathParaPr>
                                <m:jc m:val="centerGroup"/>
                              </m:oMathParaPr>
                              <m:oMath xmlns:m="http://schemas.openxmlformats.org/officeDocument/2006/math">
                                <m:r>
                                  <a:rPr lang="en-US" sz="2000" b="0" smtClean="0">
                                    <a:latin typeface="Cambria Math" panose="02040503050406030204" pitchFamily="18" charset="0"/>
                                  </a:rPr>
                                  <m:t>(</m:t>
                                </m:r>
                                <m:r>
                                  <a:rPr lang="en-US" sz="2000" b="0" smtClean="0">
                                    <a:latin typeface="Cambria Math" panose="02040503050406030204" pitchFamily="18" charset="0"/>
                                  </a:rPr>
                                  <m:t>1</m:t>
                                </m:r>
                                <m:r>
                                  <a:rPr lang="en-US" sz="2000" b="0" smtClean="0">
                                    <a:latin typeface="Cambria Math" panose="02040503050406030204" pitchFamily="18" charset="0"/>
                                  </a:rPr>
                                  <m:t>−</m:t>
                                </m:r>
                                <m:r>
                                  <a:rPr lang="en-US" sz="2000" smtClean="0">
                                    <a:latin typeface="Cambria Math" panose="02040503050406030204" pitchFamily="18" charset="0"/>
                                  </a:rPr>
                                  <m:t>𝛼</m:t>
                                </m:r>
                                <m:r>
                                  <a:rPr lang="en-US" sz="2000" b="0" smtClean="0">
                                    <a:latin typeface="Cambria Math" panose="02040503050406030204" pitchFamily="18" charset="0"/>
                                  </a:rPr>
                                  <m:t>)</m:t>
                                </m:r>
                              </m:oMath>
                            </m:oMathPara>
                          </a14:m>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07000"/>
                            </a:lnSpc>
                            <a:spcAft>
                              <a:spcPts val="800"/>
                            </a:spcAft>
                          </a:pPr>
                          <a:r>
                            <a:rPr lang="en-US" sz="2000" i="1" dirty="0">
                              <a:effectLst/>
                            </a:rPr>
                            <a:t>Do not reject H0</a:t>
                          </a:r>
                          <a:endParaRPr lang="en-US" sz="2000" i="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vMerge="1">
                      <a:txBody>
                        <a:bodyPr/>
                        <a:lstStyle/>
                        <a:p>
                          <a:pPr rtl="1"/>
                          <a:endParaRPr lang="he-IL"/>
                        </a:p>
                      </a:txBody>
                      <a:tcPr/>
                    </a:tc>
                    <a:extLst>
                      <a:ext uri="{0D108BD9-81ED-4DB2-BD59-A6C34878D82A}">
                        <a16:rowId xmlns:a16="http://schemas.microsoft.com/office/drawing/2014/main" val="267828917"/>
                      </a:ext>
                    </a:extLst>
                  </a:tr>
                </a:tbl>
              </a:graphicData>
            </a:graphic>
          </p:graphicFrame>
        </mc:Choice>
        <mc:Fallback xmlns="">
          <p:graphicFrame>
            <p:nvGraphicFramePr>
              <p:cNvPr id="6" name="Table 5">
                <a:extLst>
                  <a:ext uri="{FF2B5EF4-FFF2-40B4-BE49-F238E27FC236}">
                    <a16:creationId xmlns:a16="http://schemas.microsoft.com/office/drawing/2014/main" id="{3267F08A-9308-44AF-A790-6EF9FC04095A}"/>
                  </a:ext>
                </a:extLst>
              </p:cNvPr>
              <p:cNvGraphicFramePr>
                <a:graphicFrameLocks noGrp="1"/>
              </p:cNvGraphicFramePr>
              <p:nvPr>
                <p:extLst>
                  <p:ext uri="{D42A27DB-BD31-4B8C-83A1-F6EECF244321}">
                    <p14:modId xmlns:p14="http://schemas.microsoft.com/office/powerpoint/2010/main" val="7398534"/>
                  </p:ext>
                </p:extLst>
              </p:nvPr>
            </p:nvGraphicFramePr>
            <p:xfrm>
              <a:off x="2380138" y="1690688"/>
              <a:ext cx="7495381" cy="4652962"/>
            </p:xfrm>
            <a:graphic>
              <a:graphicData uri="http://schemas.openxmlformats.org/drawingml/2006/table">
                <a:tbl>
                  <a:tblPr rtl="1">
                    <a:tableStyleId>{5940675A-B579-460E-94D1-54222C63F5DA}</a:tableStyleId>
                  </a:tblPr>
                  <a:tblGrid>
                    <a:gridCol w="2505305">
                      <a:extLst>
                        <a:ext uri="{9D8B030D-6E8A-4147-A177-3AD203B41FA5}">
                          <a16:colId xmlns:a16="http://schemas.microsoft.com/office/drawing/2014/main" val="2418493807"/>
                        </a:ext>
                      </a:extLst>
                    </a:gridCol>
                    <a:gridCol w="2505305">
                      <a:extLst>
                        <a:ext uri="{9D8B030D-6E8A-4147-A177-3AD203B41FA5}">
                          <a16:colId xmlns:a16="http://schemas.microsoft.com/office/drawing/2014/main" val="2141619460"/>
                        </a:ext>
                      </a:extLst>
                    </a:gridCol>
                    <a:gridCol w="1775369">
                      <a:extLst>
                        <a:ext uri="{9D8B030D-6E8A-4147-A177-3AD203B41FA5}">
                          <a16:colId xmlns:a16="http://schemas.microsoft.com/office/drawing/2014/main" val="1588376305"/>
                        </a:ext>
                      </a:extLst>
                    </a:gridCol>
                    <a:gridCol w="709402">
                      <a:extLst>
                        <a:ext uri="{9D8B030D-6E8A-4147-A177-3AD203B41FA5}">
                          <a16:colId xmlns:a16="http://schemas.microsoft.com/office/drawing/2014/main" val="1324865303"/>
                        </a:ext>
                      </a:extLst>
                    </a:gridCol>
                  </a:tblGrid>
                  <a:tr h="562248">
                    <a:tc gridSpan="2">
                      <a:txBody>
                        <a:bodyPr/>
                        <a:lstStyle/>
                        <a:p>
                          <a:pPr algn="ctr" rtl="0">
                            <a:lnSpc>
                              <a:spcPct val="107000"/>
                            </a:lnSpc>
                            <a:spcAft>
                              <a:spcPts val="800"/>
                            </a:spcAft>
                          </a:pPr>
                          <a:r>
                            <a:rPr lang="en-US" sz="2000" b="1" dirty="0">
                              <a:effectLst/>
                            </a:rPr>
                            <a:t>The state of the world</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pPr rtl="1"/>
                          <a:endParaRPr lang="he-IL"/>
                        </a:p>
                      </a:txBody>
                      <a:tcPr/>
                    </a:tc>
                    <a:tc rowSpan="2" gridSpan="2">
                      <a:txBody>
                        <a:bodyPr/>
                        <a:lstStyle/>
                        <a:p>
                          <a:pPr algn="ctr" rtl="0">
                            <a:lnSpc>
                              <a:spcPct val="107000"/>
                            </a:lnSpc>
                            <a:spcAft>
                              <a:spcPts val="800"/>
                            </a:spcAft>
                          </a:pPr>
                          <a:r>
                            <a:rPr lang="en-US" sz="2000" dirty="0">
                              <a:effectLst/>
                            </a:rPr>
                            <a:t>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rowSpan="2" hMerge="1">
                      <a:txBody>
                        <a:bodyPr/>
                        <a:lstStyle/>
                        <a:p>
                          <a:pPr rtl="1"/>
                          <a:endParaRPr lang="he-IL"/>
                        </a:p>
                      </a:txBody>
                      <a:tcPr/>
                    </a:tc>
                    <a:extLst>
                      <a:ext uri="{0D108BD9-81ED-4DB2-BD59-A6C34878D82A}">
                        <a16:rowId xmlns:a16="http://schemas.microsoft.com/office/drawing/2014/main" val="3524528552"/>
                      </a:ext>
                    </a:extLst>
                  </a:tr>
                  <a:tr h="562248">
                    <a:tc>
                      <a:txBody>
                        <a:bodyPr/>
                        <a:lstStyle/>
                        <a:p>
                          <a:pPr algn="ctr" rtl="0">
                            <a:lnSpc>
                              <a:spcPct val="107000"/>
                            </a:lnSpc>
                            <a:spcAft>
                              <a:spcPts val="800"/>
                            </a:spcAft>
                          </a:pPr>
                          <a:r>
                            <a:rPr lang="he-IL" sz="2000" i="1" dirty="0">
                              <a:effectLst/>
                            </a:rPr>
                            <a:t> </a:t>
                          </a:r>
                          <a:r>
                            <a:rPr lang="en-US" sz="2000" i="1" dirty="0">
                              <a:effectLst/>
                            </a:rPr>
                            <a:t>H1 correct</a:t>
                          </a:r>
                          <a:endParaRPr lang="en-US" sz="2000" i="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07000"/>
                            </a:lnSpc>
                            <a:spcAft>
                              <a:spcPts val="800"/>
                            </a:spcAft>
                          </a:pPr>
                          <a:r>
                            <a:rPr lang="he-IL" sz="2000" i="1" dirty="0">
                              <a:effectLst/>
                            </a:rPr>
                            <a:t> </a:t>
                          </a:r>
                          <a:r>
                            <a:rPr lang="en-US" sz="2000" i="1" dirty="0">
                              <a:effectLst/>
                            </a:rPr>
                            <a:t>H0 correct</a:t>
                          </a:r>
                          <a:endParaRPr lang="en-US" sz="2000" i="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gridSpan="2" vMerge="1">
                      <a:txBody>
                        <a:bodyPr/>
                        <a:lstStyle/>
                        <a:p>
                          <a:pPr rtl="1"/>
                          <a:endParaRPr lang="he-IL"/>
                        </a:p>
                      </a:txBody>
                      <a:tcPr/>
                    </a:tc>
                    <a:tc hMerge="1" vMerge="1">
                      <a:txBody>
                        <a:bodyPr/>
                        <a:lstStyle/>
                        <a:p>
                          <a:pPr rtl="1"/>
                          <a:endParaRPr lang="he-IL"/>
                        </a:p>
                      </a:txBody>
                      <a:tcPr/>
                    </a:tc>
                    <a:extLst>
                      <a:ext uri="{0D108BD9-81ED-4DB2-BD59-A6C34878D82A}">
                        <a16:rowId xmlns:a16="http://schemas.microsoft.com/office/drawing/2014/main" val="2286491348"/>
                      </a:ext>
                    </a:extLst>
                  </a:tr>
                  <a:tr h="1764233">
                    <a:tc>
                      <a:txBody>
                        <a:bodyPr/>
                        <a:lstStyle/>
                        <a:p>
                          <a:endParaRPr lang="he-IL"/>
                        </a:p>
                      </a:txBody>
                      <a:tcPr marL="68580" marR="68580" marT="0" marB="0" anchor="ctr">
                        <a:blipFill>
                          <a:blip r:embed="rId2"/>
                          <a:stretch>
                            <a:fillRect l="-243" t="-64360" r="-200000" b="-101038"/>
                          </a:stretch>
                        </a:blipFill>
                      </a:tcPr>
                    </a:tc>
                    <a:tc>
                      <a:txBody>
                        <a:bodyPr/>
                        <a:lstStyle/>
                        <a:p>
                          <a:endParaRPr lang="he-IL"/>
                        </a:p>
                      </a:txBody>
                      <a:tcPr marL="68580" marR="68580" marT="0" marB="0" anchor="ctr">
                        <a:blipFill>
                          <a:blip r:embed="rId2"/>
                          <a:stretch>
                            <a:fillRect l="-100243" t="-64360" r="-100000" b="-101038"/>
                          </a:stretch>
                        </a:blipFill>
                      </a:tcPr>
                    </a:tc>
                    <a:tc>
                      <a:txBody>
                        <a:bodyPr/>
                        <a:lstStyle/>
                        <a:p>
                          <a:pPr algn="ctr" rtl="0">
                            <a:lnSpc>
                              <a:spcPct val="107000"/>
                            </a:lnSpc>
                            <a:spcAft>
                              <a:spcPts val="800"/>
                            </a:spcAft>
                          </a:pPr>
                          <a:r>
                            <a:rPr lang="en-US" sz="2000" i="1" dirty="0">
                              <a:effectLst/>
                            </a:rPr>
                            <a:t>Reject H0</a:t>
                          </a:r>
                          <a:r>
                            <a:rPr lang="he-IL" sz="2000" i="1" dirty="0">
                              <a:effectLst/>
                            </a:rPr>
                            <a:t> </a:t>
                          </a:r>
                          <a:endParaRPr lang="en-US" sz="2000" i="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rowSpan="2">
                      <a:txBody>
                        <a:bodyPr/>
                        <a:lstStyle/>
                        <a:p>
                          <a:pPr algn="ctr" rtl="0">
                            <a:lnSpc>
                              <a:spcPct val="107000"/>
                            </a:lnSpc>
                            <a:spcAft>
                              <a:spcPts val="800"/>
                            </a:spcAft>
                          </a:pPr>
                          <a:r>
                            <a:rPr lang="en-US" sz="2000" b="1" dirty="0">
                              <a:effectLst/>
                            </a:rPr>
                            <a:t>The Researcher’s decision</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vert="vert270" anchor="ctr"/>
                    </a:tc>
                    <a:extLst>
                      <a:ext uri="{0D108BD9-81ED-4DB2-BD59-A6C34878D82A}">
                        <a16:rowId xmlns:a16="http://schemas.microsoft.com/office/drawing/2014/main" val="3978562850"/>
                      </a:ext>
                    </a:extLst>
                  </a:tr>
                  <a:tr h="1764233">
                    <a:tc>
                      <a:txBody>
                        <a:bodyPr/>
                        <a:lstStyle/>
                        <a:p>
                          <a:endParaRPr lang="he-IL"/>
                        </a:p>
                      </a:txBody>
                      <a:tcPr marL="68580" marR="68580" marT="0" marB="0" anchor="ctr">
                        <a:blipFill>
                          <a:blip r:embed="rId2"/>
                          <a:stretch>
                            <a:fillRect l="-243" t="-163793" r="-200000" b="-690"/>
                          </a:stretch>
                        </a:blipFill>
                      </a:tcPr>
                    </a:tc>
                    <a:tc>
                      <a:txBody>
                        <a:bodyPr/>
                        <a:lstStyle/>
                        <a:p>
                          <a:endParaRPr lang="he-IL"/>
                        </a:p>
                      </a:txBody>
                      <a:tcPr marL="68580" marR="68580" marT="0" marB="0" anchor="ctr">
                        <a:blipFill>
                          <a:blip r:embed="rId2"/>
                          <a:stretch>
                            <a:fillRect l="-100243" t="-163793" r="-100000" b="-690"/>
                          </a:stretch>
                        </a:blipFill>
                      </a:tcPr>
                    </a:tc>
                    <a:tc>
                      <a:txBody>
                        <a:bodyPr/>
                        <a:lstStyle/>
                        <a:p>
                          <a:pPr algn="ctr" rtl="0">
                            <a:lnSpc>
                              <a:spcPct val="107000"/>
                            </a:lnSpc>
                            <a:spcAft>
                              <a:spcPts val="800"/>
                            </a:spcAft>
                          </a:pPr>
                          <a:r>
                            <a:rPr lang="en-US" sz="2000" i="1" dirty="0">
                              <a:effectLst/>
                            </a:rPr>
                            <a:t>Do not reject H0</a:t>
                          </a:r>
                          <a:endParaRPr lang="en-US" sz="2000" i="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vMerge="1">
                      <a:txBody>
                        <a:bodyPr/>
                        <a:lstStyle/>
                        <a:p>
                          <a:pPr rtl="1"/>
                          <a:endParaRPr lang="he-IL"/>
                        </a:p>
                      </a:txBody>
                      <a:tcPr/>
                    </a:tc>
                    <a:extLst>
                      <a:ext uri="{0D108BD9-81ED-4DB2-BD59-A6C34878D82A}">
                        <a16:rowId xmlns:a16="http://schemas.microsoft.com/office/drawing/2014/main" val="267828917"/>
                      </a:ext>
                    </a:extLst>
                  </a:tr>
                </a:tbl>
              </a:graphicData>
            </a:graphic>
          </p:graphicFrame>
        </mc:Fallback>
      </mc:AlternateContent>
      <p:sp>
        <p:nvSpPr>
          <p:cNvPr id="3" name="Rectangle 2">
            <a:extLst>
              <a:ext uri="{FF2B5EF4-FFF2-40B4-BE49-F238E27FC236}">
                <a16:creationId xmlns:a16="http://schemas.microsoft.com/office/drawing/2014/main" id="{D7086823-3EA6-7E33-F7BD-53D6A8F66A2E}"/>
              </a:ext>
            </a:extLst>
          </p:cNvPr>
          <p:cNvSpPr/>
          <p:nvPr/>
        </p:nvSpPr>
        <p:spPr>
          <a:xfrm>
            <a:off x="4991100" y="3390900"/>
            <a:ext cx="2314575"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42FEF7-57D1-30A0-62A4-FE99362E961E}"/>
              </a:ext>
            </a:extLst>
          </p:cNvPr>
          <p:cNvSpPr/>
          <p:nvPr/>
        </p:nvSpPr>
        <p:spPr>
          <a:xfrm>
            <a:off x="4991099" y="5053012"/>
            <a:ext cx="2314575"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7AEA939-D571-7D7F-F661-67756958E108}"/>
              </a:ext>
            </a:extLst>
          </p:cNvPr>
          <p:cNvSpPr/>
          <p:nvPr/>
        </p:nvSpPr>
        <p:spPr>
          <a:xfrm>
            <a:off x="7497286" y="5133974"/>
            <a:ext cx="2314575"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9361885-4040-ADB3-3529-97782C44CC49}"/>
              </a:ext>
            </a:extLst>
          </p:cNvPr>
          <p:cNvSpPr/>
          <p:nvPr/>
        </p:nvSpPr>
        <p:spPr>
          <a:xfrm>
            <a:off x="7497285" y="3328193"/>
            <a:ext cx="2314575"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6501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 y="365125"/>
            <a:ext cx="11211560" cy="1325563"/>
          </a:xfrm>
        </p:spPr>
        <p:txBody>
          <a:bodyPr/>
          <a:lstStyle/>
          <a:p>
            <a:pPr algn="l" rtl="0"/>
            <a:r>
              <a:rPr lang="en-US" sz="4000" dirty="0">
                <a:latin typeface="Alef" panose="00000500000000000000" pitchFamily="2" charset="-79"/>
                <a:cs typeface="Alef" panose="00000500000000000000" pitchFamily="2" charset="-79"/>
              </a:rPr>
              <a:t>Inference errors</a:t>
            </a:r>
            <a:endParaRPr lang="he-IL" sz="4000" dirty="0">
              <a:latin typeface="Alef" panose="00000500000000000000" pitchFamily="2" charset="-79"/>
              <a:cs typeface="Alef" panose="00000500000000000000" pitchFamily="2" charset="-79"/>
            </a:endParaRP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3267F08A-9308-44AF-A790-6EF9FC04095A}"/>
                  </a:ext>
                </a:extLst>
              </p:cNvPr>
              <p:cNvGraphicFramePr>
                <a:graphicFrameLocks noGrp="1"/>
              </p:cNvGraphicFramePr>
              <p:nvPr>
                <p:extLst>
                  <p:ext uri="{D42A27DB-BD31-4B8C-83A1-F6EECF244321}">
                    <p14:modId xmlns:p14="http://schemas.microsoft.com/office/powerpoint/2010/main" val="7398534"/>
                  </p:ext>
                </p:extLst>
              </p:nvPr>
            </p:nvGraphicFramePr>
            <p:xfrm>
              <a:off x="2380138" y="1690688"/>
              <a:ext cx="7495381" cy="4652962"/>
            </p:xfrm>
            <a:graphic>
              <a:graphicData uri="http://schemas.openxmlformats.org/drawingml/2006/table">
                <a:tbl>
                  <a:tblPr rtl="1">
                    <a:tableStyleId>{5940675A-B579-460E-94D1-54222C63F5DA}</a:tableStyleId>
                  </a:tblPr>
                  <a:tblGrid>
                    <a:gridCol w="2505305">
                      <a:extLst>
                        <a:ext uri="{9D8B030D-6E8A-4147-A177-3AD203B41FA5}">
                          <a16:colId xmlns:a16="http://schemas.microsoft.com/office/drawing/2014/main" val="2418493807"/>
                        </a:ext>
                      </a:extLst>
                    </a:gridCol>
                    <a:gridCol w="2505305">
                      <a:extLst>
                        <a:ext uri="{9D8B030D-6E8A-4147-A177-3AD203B41FA5}">
                          <a16:colId xmlns:a16="http://schemas.microsoft.com/office/drawing/2014/main" val="2141619460"/>
                        </a:ext>
                      </a:extLst>
                    </a:gridCol>
                    <a:gridCol w="1775369">
                      <a:extLst>
                        <a:ext uri="{9D8B030D-6E8A-4147-A177-3AD203B41FA5}">
                          <a16:colId xmlns:a16="http://schemas.microsoft.com/office/drawing/2014/main" val="1588376305"/>
                        </a:ext>
                      </a:extLst>
                    </a:gridCol>
                    <a:gridCol w="709402">
                      <a:extLst>
                        <a:ext uri="{9D8B030D-6E8A-4147-A177-3AD203B41FA5}">
                          <a16:colId xmlns:a16="http://schemas.microsoft.com/office/drawing/2014/main" val="1324865303"/>
                        </a:ext>
                      </a:extLst>
                    </a:gridCol>
                  </a:tblGrid>
                  <a:tr h="562248">
                    <a:tc gridSpan="2">
                      <a:txBody>
                        <a:bodyPr/>
                        <a:lstStyle/>
                        <a:p>
                          <a:pPr algn="ctr" rtl="0">
                            <a:lnSpc>
                              <a:spcPct val="107000"/>
                            </a:lnSpc>
                            <a:spcAft>
                              <a:spcPts val="800"/>
                            </a:spcAft>
                          </a:pPr>
                          <a:r>
                            <a:rPr lang="en-US" sz="2000" b="1" dirty="0">
                              <a:effectLst/>
                            </a:rPr>
                            <a:t>The state of the world</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pPr rtl="1"/>
                          <a:endParaRPr lang="he-IL"/>
                        </a:p>
                      </a:txBody>
                      <a:tcPr/>
                    </a:tc>
                    <a:tc rowSpan="2" gridSpan="2">
                      <a:txBody>
                        <a:bodyPr/>
                        <a:lstStyle/>
                        <a:p>
                          <a:pPr algn="ctr" rtl="0">
                            <a:lnSpc>
                              <a:spcPct val="107000"/>
                            </a:lnSpc>
                            <a:spcAft>
                              <a:spcPts val="800"/>
                            </a:spcAft>
                          </a:pPr>
                          <a:r>
                            <a:rPr lang="en-US" sz="2000" dirty="0">
                              <a:effectLst/>
                            </a:rPr>
                            <a:t>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rowSpan="2" hMerge="1">
                      <a:txBody>
                        <a:bodyPr/>
                        <a:lstStyle/>
                        <a:p>
                          <a:pPr rtl="1"/>
                          <a:endParaRPr lang="he-IL"/>
                        </a:p>
                      </a:txBody>
                      <a:tcPr/>
                    </a:tc>
                    <a:extLst>
                      <a:ext uri="{0D108BD9-81ED-4DB2-BD59-A6C34878D82A}">
                        <a16:rowId xmlns:a16="http://schemas.microsoft.com/office/drawing/2014/main" val="3524528552"/>
                      </a:ext>
                    </a:extLst>
                  </a:tr>
                  <a:tr h="562248">
                    <a:tc>
                      <a:txBody>
                        <a:bodyPr/>
                        <a:lstStyle/>
                        <a:p>
                          <a:pPr algn="ctr" rtl="0">
                            <a:lnSpc>
                              <a:spcPct val="107000"/>
                            </a:lnSpc>
                            <a:spcAft>
                              <a:spcPts val="800"/>
                            </a:spcAft>
                          </a:pPr>
                          <a:r>
                            <a:rPr lang="he-IL" sz="2000" i="1" dirty="0">
                              <a:effectLst/>
                            </a:rPr>
                            <a:t> </a:t>
                          </a:r>
                          <a:r>
                            <a:rPr lang="en-US" sz="2000" i="1" dirty="0">
                              <a:effectLst/>
                            </a:rPr>
                            <a:t>H1 correct</a:t>
                          </a:r>
                          <a:endParaRPr lang="en-US" sz="2000" i="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07000"/>
                            </a:lnSpc>
                            <a:spcAft>
                              <a:spcPts val="800"/>
                            </a:spcAft>
                          </a:pPr>
                          <a:r>
                            <a:rPr lang="he-IL" sz="2000" i="1" dirty="0">
                              <a:effectLst/>
                            </a:rPr>
                            <a:t> </a:t>
                          </a:r>
                          <a:r>
                            <a:rPr lang="en-US" sz="2000" i="1" dirty="0">
                              <a:effectLst/>
                            </a:rPr>
                            <a:t>H0 correct</a:t>
                          </a:r>
                          <a:endParaRPr lang="en-US" sz="2000" i="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gridSpan="2" vMerge="1">
                      <a:txBody>
                        <a:bodyPr/>
                        <a:lstStyle/>
                        <a:p>
                          <a:pPr rtl="1"/>
                          <a:endParaRPr lang="he-IL"/>
                        </a:p>
                      </a:txBody>
                      <a:tcPr/>
                    </a:tc>
                    <a:tc hMerge="1" vMerge="1">
                      <a:txBody>
                        <a:bodyPr/>
                        <a:lstStyle/>
                        <a:p>
                          <a:pPr rtl="1"/>
                          <a:endParaRPr lang="he-IL"/>
                        </a:p>
                      </a:txBody>
                      <a:tcPr/>
                    </a:tc>
                    <a:extLst>
                      <a:ext uri="{0D108BD9-81ED-4DB2-BD59-A6C34878D82A}">
                        <a16:rowId xmlns:a16="http://schemas.microsoft.com/office/drawing/2014/main" val="2286491348"/>
                      </a:ext>
                    </a:extLst>
                  </a:tr>
                  <a:tr h="1764233">
                    <a:tc>
                      <a:txBody>
                        <a:bodyPr/>
                        <a:lstStyle/>
                        <a:p>
                          <a:pPr algn="ctr" rtl="0">
                            <a:lnSpc>
                              <a:spcPct val="107000"/>
                            </a:lnSpc>
                            <a:spcAft>
                              <a:spcPts val="800"/>
                            </a:spcAft>
                          </a:pPr>
                          <a:r>
                            <a:rPr lang="en-US" sz="2000" b="1" dirty="0">
                              <a:effectLst/>
                            </a:rPr>
                            <a:t>Statistical Power</a:t>
                          </a:r>
                          <a:r>
                            <a:rPr lang="en-US" sz="2000" b="1" dirty="0">
                              <a:effectLst/>
                              <a:latin typeface="Calibri" panose="020F0502020204030204" pitchFamily="34" charset="0"/>
                              <a:cs typeface="Arial" panose="020B0604020202020204" pitchFamily="34" charset="0"/>
                            </a:rPr>
                            <a:t> </a:t>
                          </a:r>
                        </a:p>
                        <a:p>
                          <a:pPr algn="ctr" rtl="0">
                            <a:lnSpc>
                              <a:spcPct val="107000"/>
                            </a:lnSpc>
                            <a:spcAft>
                              <a:spcPts val="800"/>
                            </a:spcAft>
                          </a:pPr>
                          <a:r>
                            <a:rPr lang="en-US" sz="2000" b="0" dirty="0">
                              <a:effectLst/>
                              <a:latin typeface="Calibri" panose="020F0502020204030204" pitchFamily="34" charset="0"/>
                              <a:cs typeface="Arial" panose="020B0604020202020204" pitchFamily="34" charset="0"/>
                            </a:rPr>
                            <a:t>(</a:t>
                          </a:r>
                          <a14:m>
                            <m:oMath xmlns:m="http://schemas.openxmlformats.org/officeDocument/2006/math">
                              <m:r>
                                <a:rPr lang="en-US" sz="2000" b="0" i="0" smtClean="0">
                                  <a:latin typeface="Cambria Math" panose="02040503050406030204" pitchFamily="18" charset="0"/>
                                  <a:ea typeface="Cambria Math" panose="02040503050406030204" pitchFamily="18" charset="0"/>
                                </a:rPr>
                                <m:t>1</m:t>
                              </m:r>
                              <m:r>
                                <a:rPr lang="en-US" sz="2000" b="0" i="0" smtClean="0">
                                  <a:latin typeface="Cambria Math" panose="02040503050406030204" pitchFamily="18" charset="0"/>
                                  <a:ea typeface="Cambria Math" panose="02040503050406030204" pitchFamily="18" charset="0"/>
                                </a:rPr>
                                <m:t>−</m:t>
                              </m:r>
                              <m:r>
                                <a:rPr lang="el-GR" sz="2000" b="0" i="1" smtClean="0">
                                  <a:latin typeface="Cambria Math" panose="02040503050406030204" pitchFamily="18" charset="0"/>
                                  <a:ea typeface="Cambria Math" panose="02040503050406030204" pitchFamily="18" charset="0"/>
                                </a:rPr>
                                <m:t>𝛽</m:t>
                              </m:r>
                            </m:oMath>
                          </a14:m>
                          <a:r>
                            <a:rPr lang="en-US" sz="2000" b="0" dirty="0">
                              <a:effectLst/>
                            </a:rPr>
                            <a:t>)</a:t>
                          </a:r>
                        </a:p>
                      </a:txBody>
                      <a:tcPr marL="68580" marR="68580" marT="0" marB="0" anchor="ctr"/>
                    </a:tc>
                    <a:tc>
                      <a:txBody>
                        <a:bodyPr/>
                        <a:lstStyle/>
                        <a:p>
                          <a:pPr algn="ctr" rtl="0">
                            <a:lnSpc>
                              <a:spcPct val="107000"/>
                            </a:lnSpc>
                            <a:spcAft>
                              <a:spcPts val="800"/>
                            </a:spcAft>
                          </a:pPr>
                          <a:r>
                            <a:rPr lang="en-US" sz="2000" b="1" dirty="0">
                              <a:effectLst/>
                            </a:rPr>
                            <a:t>Type I error </a:t>
                          </a:r>
                          <a14:m>
                            <m:oMath xmlns:m="http://schemas.openxmlformats.org/officeDocument/2006/math">
                              <m:r>
                                <a:rPr lang="en-US" sz="2000" b="0" smtClean="0">
                                  <a:latin typeface="Cambria Math" panose="02040503050406030204" pitchFamily="18" charset="0"/>
                                </a:rPr>
                                <m:t>(</m:t>
                              </m:r>
                              <m:r>
                                <a:rPr lang="en-US" sz="2000" smtClean="0">
                                  <a:latin typeface="Cambria Math" panose="02040503050406030204" pitchFamily="18" charset="0"/>
                                </a:rPr>
                                <m:t>𝛼</m:t>
                              </m:r>
                              <m:r>
                                <a:rPr lang="en-US" sz="2000" b="0" smtClean="0">
                                  <a:latin typeface="Cambria Math" panose="02040503050406030204" pitchFamily="18" charset="0"/>
                                </a:rPr>
                                <m:t>)</m:t>
                              </m:r>
                            </m:oMath>
                          </a14:m>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algn="ctr" rtl="0">
                            <a:lnSpc>
                              <a:spcPct val="107000"/>
                            </a:lnSpc>
                            <a:spcAft>
                              <a:spcPts val="800"/>
                            </a:spcAft>
                          </a:pPr>
                          <a:r>
                            <a:rPr lang="en-US" sz="1600" dirty="0">
                              <a:effectLst/>
                              <a:latin typeface="Calibri" panose="020F0502020204030204" pitchFamily="34" charset="0"/>
                              <a:ea typeface="Calibri" panose="020F0502020204030204" pitchFamily="34" charset="0"/>
                              <a:cs typeface="Arial" panose="020B0604020202020204" pitchFamily="34" charset="0"/>
                            </a:rPr>
                            <a:t>False-positive, false alarm</a:t>
                          </a:r>
                        </a:p>
                      </a:txBody>
                      <a:tcPr marL="68580" marR="68580" marT="0" marB="0" anchor="ctr"/>
                    </a:tc>
                    <a:tc>
                      <a:txBody>
                        <a:bodyPr/>
                        <a:lstStyle/>
                        <a:p>
                          <a:pPr algn="ctr" rtl="0">
                            <a:lnSpc>
                              <a:spcPct val="107000"/>
                            </a:lnSpc>
                            <a:spcAft>
                              <a:spcPts val="800"/>
                            </a:spcAft>
                          </a:pPr>
                          <a:r>
                            <a:rPr lang="en-US" sz="2000" i="1" dirty="0">
                              <a:effectLst/>
                            </a:rPr>
                            <a:t>Reject H0</a:t>
                          </a:r>
                          <a:r>
                            <a:rPr lang="he-IL" sz="2000" i="1" dirty="0">
                              <a:effectLst/>
                            </a:rPr>
                            <a:t> </a:t>
                          </a:r>
                          <a:endParaRPr lang="en-US" sz="2000" i="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rowSpan="2">
                      <a:txBody>
                        <a:bodyPr/>
                        <a:lstStyle/>
                        <a:p>
                          <a:pPr algn="ctr" rtl="0">
                            <a:lnSpc>
                              <a:spcPct val="107000"/>
                            </a:lnSpc>
                            <a:spcAft>
                              <a:spcPts val="800"/>
                            </a:spcAft>
                          </a:pPr>
                          <a:r>
                            <a:rPr lang="en-US" sz="2000" b="1" dirty="0">
                              <a:effectLst/>
                            </a:rPr>
                            <a:t>The Researcher’s decision</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vert="vert270" anchor="ctr"/>
                    </a:tc>
                    <a:extLst>
                      <a:ext uri="{0D108BD9-81ED-4DB2-BD59-A6C34878D82A}">
                        <a16:rowId xmlns:a16="http://schemas.microsoft.com/office/drawing/2014/main" val="3978562850"/>
                      </a:ext>
                    </a:extLst>
                  </a:tr>
                  <a:tr h="1764233">
                    <a:tc>
                      <a:txBody>
                        <a:bodyPr/>
                        <a:lstStyle/>
                        <a:p>
                          <a:pPr algn="ctr" rtl="0">
                            <a:lnSpc>
                              <a:spcPct val="107000"/>
                            </a:lnSpc>
                            <a:spcAft>
                              <a:spcPts val="800"/>
                            </a:spcAft>
                          </a:pPr>
                          <a:r>
                            <a:rPr lang="en-US" sz="2000" b="1" dirty="0">
                              <a:effectLst/>
                            </a:rPr>
                            <a:t>Type II error</a:t>
                          </a:r>
                          <a:r>
                            <a:rPr lang="en-US" sz="2000" b="1" baseline="0" dirty="0">
                              <a:effectLst/>
                              <a:latin typeface="Calibri" panose="020F0502020204030204" pitchFamily="34" charset="0"/>
                              <a:cs typeface="Arial" panose="020B0604020202020204" pitchFamily="34" charset="0"/>
                            </a:rPr>
                            <a:t> </a:t>
                          </a:r>
                          <a:r>
                            <a:rPr lang="en-US" sz="2000" dirty="0">
                              <a:effectLst/>
                              <a:latin typeface="Calibri" panose="020F0502020204030204" pitchFamily="34" charset="0"/>
                              <a:cs typeface="Arial" panose="020B0604020202020204" pitchFamily="34" charset="0"/>
                            </a:rPr>
                            <a:t>(</a:t>
                          </a:r>
                          <a14:m>
                            <m:oMath xmlns:m="http://schemas.openxmlformats.org/officeDocument/2006/math">
                              <m:r>
                                <a:rPr lang="el-GR" sz="2000" i="1" smtClean="0">
                                  <a:latin typeface="Cambria Math" panose="02040503050406030204" pitchFamily="18" charset="0"/>
                                  <a:ea typeface="Cambria Math" panose="02040503050406030204" pitchFamily="18" charset="0"/>
                                </a:rPr>
                                <m:t>𝛽</m:t>
                              </m:r>
                            </m:oMath>
                          </a14:m>
                          <a:r>
                            <a:rPr lang="en-US" sz="2000" dirty="0">
                              <a:effectLst/>
                              <a:latin typeface="Calibri" panose="020F0502020204030204" pitchFamily="34" charset="0"/>
                              <a:cs typeface="Arial" panose="020B0604020202020204" pitchFamily="34" charset="0"/>
                            </a:rPr>
                            <a:t>)</a:t>
                          </a:r>
                        </a:p>
                        <a:p>
                          <a:pPr marL="0" marR="0" lvl="0" indent="0" algn="ctr" defTabSz="914400" rtl="0" eaLnBrk="1" fontAlgn="auto" latinLnBrk="0" hangingPunct="1">
                            <a:lnSpc>
                              <a:spcPct val="107000"/>
                            </a:lnSpc>
                            <a:spcBef>
                              <a:spcPts val="0"/>
                            </a:spcBef>
                            <a:spcAft>
                              <a:spcPts val="800"/>
                            </a:spcAft>
                            <a:buClrTx/>
                            <a:buSzTx/>
                            <a:buFontTx/>
                            <a:buNone/>
                            <a:tabLst/>
                            <a:defRPr/>
                          </a:pPr>
                          <a:r>
                            <a:rPr lang="en-US" sz="1600" dirty="0">
                              <a:effectLst/>
                              <a:latin typeface="Calibri" panose="020F0502020204030204" pitchFamily="34" charset="0"/>
                              <a:ea typeface="Calibri" panose="020F0502020204030204" pitchFamily="34" charset="0"/>
                              <a:cs typeface="Arial" panose="020B0604020202020204" pitchFamily="34" charset="0"/>
                            </a:rPr>
                            <a:t>False-negative, miss</a:t>
                          </a:r>
                        </a:p>
                      </a:txBody>
                      <a:tcPr marL="68580" marR="68580" marT="0" marB="0" anchor="ctr"/>
                    </a:tc>
                    <a:tc>
                      <a:txBody>
                        <a:bodyPr/>
                        <a:lstStyle/>
                        <a:p>
                          <a:pPr algn="ctr" rtl="0">
                            <a:lnSpc>
                              <a:spcPct val="107000"/>
                            </a:lnSpc>
                            <a:spcAft>
                              <a:spcPts val="800"/>
                            </a:spcAft>
                          </a:pPr>
                          <a:r>
                            <a:rPr lang="en-US" sz="2000" b="1" dirty="0">
                              <a:effectLst/>
                            </a:rPr>
                            <a:t>Confidence Level</a:t>
                          </a:r>
                        </a:p>
                        <a:p>
                          <a:pPr algn="ctr" rtl="0">
                            <a:lnSpc>
                              <a:spcPct val="107000"/>
                            </a:lnSpc>
                            <a:spcAft>
                              <a:spcPts val="800"/>
                            </a:spcAft>
                          </a:pPr>
                          <a14:m>
                            <m:oMathPara xmlns:m="http://schemas.openxmlformats.org/officeDocument/2006/math">
                              <m:oMathParaPr>
                                <m:jc m:val="centerGroup"/>
                              </m:oMathParaPr>
                              <m:oMath xmlns:m="http://schemas.openxmlformats.org/officeDocument/2006/math">
                                <m:r>
                                  <a:rPr lang="en-US" sz="2000" b="0" smtClean="0">
                                    <a:latin typeface="Cambria Math" panose="02040503050406030204" pitchFamily="18" charset="0"/>
                                  </a:rPr>
                                  <m:t>(</m:t>
                                </m:r>
                                <m:r>
                                  <a:rPr lang="en-US" sz="2000" b="0" smtClean="0">
                                    <a:latin typeface="Cambria Math" panose="02040503050406030204" pitchFamily="18" charset="0"/>
                                  </a:rPr>
                                  <m:t>1</m:t>
                                </m:r>
                                <m:r>
                                  <a:rPr lang="en-US" sz="2000" b="0" smtClean="0">
                                    <a:latin typeface="Cambria Math" panose="02040503050406030204" pitchFamily="18" charset="0"/>
                                  </a:rPr>
                                  <m:t>−</m:t>
                                </m:r>
                                <m:r>
                                  <a:rPr lang="en-US" sz="2000" smtClean="0">
                                    <a:latin typeface="Cambria Math" panose="02040503050406030204" pitchFamily="18" charset="0"/>
                                  </a:rPr>
                                  <m:t>𝛼</m:t>
                                </m:r>
                                <m:r>
                                  <a:rPr lang="en-US" sz="2000" b="0" smtClean="0">
                                    <a:latin typeface="Cambria Math" panose="02040503050406030204" pitchFamily="18" charset="0"/>
                                  </a:rPr>
                                  <m:t>)</m:t>
                                </m:r>
                              </m:oMath>
                            </m:oMathPara>
                          </a14:m>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07000"/>
                            </a:lnSpc>
                            <a:spcAft>
                              <a:spcPts val="800"/>
                            </a:spcAft>
                          </a:pPr>
                          <a:r>
                            <a:rPr lang="en-US" sz="2000" i="1" dirty="0">
                              <a:effectLst/>
                            </a:rPr>
                            <a:t>Do not reject H0</a:t>
                          </a:r>
                          <a:endParaRPr lang="en-US" sz="2000" i="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vMerge="1">
                      <a:txBody>
                        <a:bodyPr/>
                        <a:lstStyle/>
                        <a:p>
                          <a:pPr rtl="1"/>
                          <a:endParaRPr lang="he-IL"/>
                        </a:p>
                      </a:txBody>
                      <a:tcPr/>
                    </a:tc>
                    <a:extLst>
                      <a:ext uri="{0D108BD9-81ED-4DB2-BD59-A6C34878D82A}">
                        <a16:rowId xmlns:a16="http://schemas.microsoft.com/office/drawing/2014/main" val="267828917"/>
                      </a:ext>
                    </a:extLst>
                  </a:tr>
                </a:tbl>
              </a:graphicData>
            </a:graphic>
          </p:graphicFrame>
        </mc:Choice>
        <mc:Fallback xmlns="">
          <p:graphicFrame>
            <p:nvGraphicFramePr>
              <p:cNvPr id="6" name="Table 5">
                <a:extLst>
                  <a:ext uri="{FF2B5EF4-FFF2-40B4-BE49-F238E27FC236}">
                    <a16:creationId xmlns:a16="http://schemas.microsoft.com/office/drawing/2014/main" id="{3267F08A-9308-44AF-A790-6EF9FC04095A}"/>
                  </a:ext>
                </a:extLst>
              </p:cNvPr>
              <p:cNvGraphicFramePr>
                <a:graphicFrameLocks noGrp="1"/>
              </p:cNvGraphicFramePr>
              <p:nvPr>
                <p:extLst>
                  <p:ext uri="{D42A27DB-BD31-4B8C-83A1-F6EECF244321}">
                    <p14:modId xmlns:p14="http://schemas.microsoft.com/office/powerpoint/2010/main" val="7398534"/>
                  </p:ext>
                </p:extLst>
              </p:nvPr>
            </p:nvGraphicFramePr>
            <p:xfrm>
              <a:off x="2380138" y="1690688"/>
              <a:ext cx="7495381" cy="4652962"/>
            </p:xfrm>
            <a:graphic>
              <a:graphicData uri="http://schemas.openxmlformats.org/drawingml/2006/table">
                <a:tbl>
                  <a:tblPr rtl="1">
                    <a:tableStyleId>{5940675A-B579-460E-94D1-54222C63F5DA}</a:tableStyleId>
                  </a:tblPr>
                  <a:tblGrid>
                    <a:gridCol w="2505305">
                      <a:extLst>
                        <a:ext uri="{9D8B030D-6E8A-4147-A177-3AD203B41FA5}">
                          <a16:colId xmlns:a16="http://schemas.microsoft.com/office/drawing/2014/main" val="2418493807"/>
                        </a:ext>
                      </a:extLst>
                    </a:gridCol>
                    <a:gridCol w="2505305">
                      <a:extLst>
                        <a:ext uri="{9D8B030D-6E8A-4147-A177-3AD203B41FA5}">
                          <a16:colId xmlns:a16="http://schemas.microsoft.com/office/drawing/2014/main" val="2141619460"/>
                        </a:ext>
                      </a:extLst>
                    </a:gridCol>
                    <a:gridCol w="1775369">
                      <a:extLst>
                        <a:ext uri="{9D8B030D-6E8A-4147-A177-3AD203B41FA5}">
                          <a16:colId xmlns:a16="http://schemas.microsoft.com/office/drawing/2014/main" val="1588376305"/>
                        </a:ext>
                      </a:extLst>
                    </a:gridCol>
                    <a:gridCol w="709402">
                      <a:extLst>
                        <a:ext uri="{9D8B030D-6E8A-4147-A177-3AD203B41FA5}">
                          <a16:colId xmlns:a16="http://schemas.microsoft.com/office/drawing/2014/main" val="1324865303"/>
                        </a:ext>
                      </a:extLst>
                    </a:gridCol>
                  </a:tblGrid>
                  <a:tr h="562248">
                    <a:tc gridSpan="2">
                      <a:txBody>
                        <a:bodyPr/>
                        <a:lstStyle/>
                        <a:p>
                          <a:pPr algn="ctr" rtl="0">
                            <a:lnSpc>
                              <a:spcPct val="107000"/>
                            </a:lnSpc>
                            <a:spcAft>
                              <a:spcPts val="800"/>
                            </a:spcAft>
                          </a:pPr>
                          <a:r>
                            <a:rPr lang="en-US" sz="2000" b="1" dirty="0">
                              <a:effectLst/>
                            </a:rPr>
                            <a:t>The state of the world</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hMerge="1">
                      <a:txBody>
                        <a:bodyPr/>
                        <a:lstStyle/>
                        <a:p>
                          <a:pPr rtl="1"/>
                          <a:endParaRPr lang="he-IL"/>
                        </a:p>
                      </a:txBody>
                      <a:tcPr/>
                    </a:tc>
                    <a:tc rowSpan="2" gridSpan="2">
                      <a:txBody>
                        <a:bodyPr/>
                        <a:lstStyle/>
                        <a:p>
                          <a:pPr algn="ctr" rtl="0">
                            <a:lnSpc>
                              <a:spcPct val="107000"/>
                            </a:lnSpc>
                            <a:spcAft>
                              <a:spcPts val="800"/>
                            </a:spcAft>
                          </a:pPr>
                          <a:r>
                            <a:rPr lang="en-US" sz="2000" dirty="0">
                              <a:effectLst/>
                            </a:rPr>
                            <a:t>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rowSpan="2" hMerge="1">
                      <a:txBody>
                        <a:bodyPr/>
                        <a:lstStyle/>
                        <a:p>
                          <a:pPr rtl="1"/>
                          <a:endParaRPr lang="he-IL"/>
                        </a:p>
                      </a:txBody>
                      <a:tcPr/>
                    </a:tc>
                    <a:extLst>
                      <a:ext uri="{0D108BD9-81ED-4DB2-BD59-A6C34878D82A}">
                        <a16:rowId xmlns:a16="http://schemas.microsoft.com/office/drawing/2014/main" val="3524528552"/>
                      </a:ext>
                    </a:extLst>
                  </a:tr>
                  <a:tr h="562248">
                    <a:tc>
                      <a:txBody>
                        <a:bodyPr/>
                        <a:lstStyle/>
                        <a:p>
                          <a:pPr algn="ctr" rtl="0">
                            <a:lnSpc>
                              <a:spcPct val="107000"/>
                            </a:lnSpc>
                            <a:spcAft>
                              <a:spcPts val="800"/>
                            </a:spcAft>
                          </a:pPr>
                          <a:r>
                            <a:rPr lang="he-IL" sz="2000" i="1" dirty="0">
                              <a:effectLst/>
                            </a:rPr>
                            <a:t> </a:t>
                          </a:r>
                          <a:r>
                            <a:rPr lang="en-US" sz="2000" i="1" dirty="0">
                              <a:effectLst/>
                            </a:rPr>
                            <a:t>H1 correct</a:t>
                          </a:r>
                          <a:endParaRPr lang="en-US" sz="2000" i="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07000"/>
                            </a:lnSpc>
                            <a:spcAft>
                              <a:spcPts val="800"/>
                            </a:spcAft>
                          </a:pPr>
                          <a:r>
                            <a:rPr lang="he-IL" sz="2000" i="1" dirty="0">
                              <a:effectLst/>
                            </a:rPr>
                            <a:t> </a:t>
                          </a:r>
                          <a:r>
                            <a:rPr lang="en-US" sz="2000" i="1" dirty="0">
                              <a:effectLst/>
                            </a:rPr>
                            <a:t>H0 correct</a:t>
                          </a:r>
                          <a:endParaRPr lang="en-US" sz="2000" i="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gridSpan="2" vMerge="1">
                      <a:txBody>
                        <a:bodyPr/>
                        <a:lstStyle/>
                        <a:p>
                          <a:pPr rtl="1"/>
                          <a:endParaRPr lang="he-IL"/>
                        </a:p>
                      </a:txBody>
                      <a:tcPr/>
                    </a:tc>
                    <a:tc hMerge="1" vMerge="1">
                      <a:txBody>
                        <a:bodyPr/>
                        <a:lstStyle/>
                        <a:p>
                          <a:pPr rtl="1"/>
                          <a:endParaRPr lang="he-IL"/>
                        </a:p>
                      </a:txBody>
                      <a:tcPr/>
                    </a:tc>
                    <a:extLst>
                      <a:ext uri="{0D108BD9-81ED-4DB2-BD59-A6C34878D82A}">
                        <a16:rowId xmlns:a16="http://schemas.microsoft.com/office/drawing/2014/main" val="2286491348"/>
                      </a:ext>
                    </a:extLst>
                  </a:tr>
                  <a:tr h="1764233">
                    <a:tc>
                      <a:txBody>
                        <a:bodyPr/>
                        <a:lstStyle/>
                        <a:p>
                          <a:endParaRPr lang="he-IL"/>
                        </a:p>
                      </a:txBody>
                      <a:tcPr marL="68580" marR="68580" marT="0" marB="0" anchor="ctr">
                        <a:blipFill>
                          <a:blip r:embed="rId2"/>
                          <a:stretch>
                            <a:fillRect l="-243" t="-64360" r="-200000" b="-101038"/>
                          </a:stretch>
                        </a:blipFill>
                      </a:tcPr>
                    </a:tc>
                    <a:tc>
                      <a:txBody>
                        <a:bodyPr/>
                        <a:lstStyle/>
                        <a:p>
                          <a:endParaRPr lang="he-IL"/>
                        </a:p>
                      </a:txBody>
                      <a:tcPr marL="68580" marR="68580" marT="0" marB="0" anchor="ctr">
                        <a:blipFill>
                          <a:blip r:embed="rId2"/>
                          <a:stretch>
                            <a:fillRect l="-100243" t="-64360" r="-100000" b="-101038"/>
                          </a:stretch>
                        </a:blipFill>
                      </a:tcPr>
                    </a:tc>
                    <a:tc>
                      <a:txBody>
                        <a:bodyPr/>
                        <a:lstStyle/>
                        <a:p>
                          <a:pPr algn="ctr" rtl="0">
                            <a:lnSpc>
                              <a:spcPct val="107000"/>
                            </a:lnSpc>
                            <a:spcAft>
                              <a:spcPts val="800"/>
                            </a:spcAft>
                          </a:pPr>
                          <a:r>
                            <a:rPr lang="en-US" sz="2000" i="1" dirty="0">
                              <a:effectLst/>
                            </a:rPr>
                            <a:t>Reject H0</a:t>
                          </a:r>
                          <a:r>
                            <a:rPr lang="he-IL" sz="2000" i="1" dirty="0">
                              <a:effectLst/>
                            </a:rPr>
                            <a:t> </a:t>
                          </a:r>
                          <a:endParaRPr lang="en-US" sz="2000" i="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rowSpan="2">
                      <a:txBody>
                        <a:bodyPr/>
                        <a:lstStyle/>
                        <a:p>
                          <a:pPr algn="ctr" rtl="0">
                            <a:lnSpc>
                              <a:spcPct val="107000"/>
                            </a:lnSpc>
                            <a:spcAft>
                              <a:spcPts val="800"/>
                            </a:spcAft>
                          </a:pPr>
                          <a:r>
                            <a:rPr lang="en-US" sz="2000" b="1" dirty="0">
                              <a:effectLst/>
                            </a:rPr>
                            <a:t>The Researcher’s decision</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vert="vert270" anchor="ctr"/>
                    </a:tc>
                    <a:extLst>
                      <a:ext uri="{0D108BD9-81ED-4DB2-BD59-A6C34878D82A}">
                        <a16:rowId xmlns:a16="http://schemas.microsoft.com/office/drawing/2014/main" val="3978562850"/>
                      </a:ext>
                    </a:extLst>
                  </a:tr>
                  <a:tr h="1764233">
                    <a:tc>
                      <a:txBody>
                        <a:bodyPr/>
                        <a:lstStyle/>
                        <a:p>
                          <a:endParaRPr lang="he-IL"/>
                        </a:p>
                      </a:txBody>
                      <a:tcPr marL="68580" marR="68580" marT="0" marB="0" anchor="ctr">
                        <a:blipFill>
                          <a:blip r:embed="rId2"/>
                          <a:stretch>
                            <a:fillRect l="-243" t="-163793" r="-200000" b="-690"/>
                          </a:stretch>
                        </a:blipFill>
                      </a:tcPr>
                    </a:tc>
                    <a:tc>
                      <a:txBody>
                        <a:bodyPr/>
                        <a:lstStyle/>
                        <a:p>
                          <a:endParaRPr lang="he-IL"/>
                        </a:p>
                      </a:txBody>
                      <a:tcPr marL="68580" marR="68580" marT="0" marB="0" anchor="ctr">
                        <a:blipFill>
                          <a:blip r:embed="rId2"/>
                          <a:stretch>
                            <a:fillRect l="-100243" t="-163793" r="-100000" b="-690"/>
                          </a:stretch>
                        </a:blipFill>
                      </a:tcPr>
                    </a:tc>
                    <a:tc>
                      <a:txBody>
                        <a:bodyPr/>
                        <a:lstStyle/>
                        <a:p>
                          <a:pPr algn="ctr" rtl="0">
                            <a:lnSpc>
                              <a:spcPct val="107000"/>
                            </a:lnSpc>
                            <a:spcAft>
                              <a:spcPts val="800"/>
                            </a:spcAft>
                          </a:pPr>
                          <a:r>
                            <a:rPr lang="en-US" sz="2000" i="1" dirty="0">
                              <a:effectLst/>
                            </a:rPr>
                            <a:t>Do not reject H0</a:t>
                          </a:r>
                          <a:endParaRPr lang="en-US" sz="2000" i="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vMerge="1">
                      <a:txBody>
                        <a:bodyPr/>
                        <a:lstStyle/>
                        <a:p>
                          <a:pPr rtl="1"/>
                          <a:endParaRPr lang="he-IL"/>
                        </a:p>
                      </a:txBody>
                      <a:tcPr/>
                    </a:tc>
                    <a:extLst>
                      <a:ext uri="{0D108BD9-81ED-4DB2-BD59-A6C34878D82A}">
                        <a16:rowId xmlns:a16="http://schemas.microsoft.com/office/drawing/2014/main" val="267828917"/>
                      </a:ext>
                    </a:extLst>
                  </a:tr>
                </a:tbl>
              </a:graphicData>
            </a:graphic>
          </p:graphicFrame>
        </mc:Fallback>
      </mc:AlternateContent>
    </p:spTree>
    <p:extLst>
      <p:ext uri="{BB962C8B-B14F-4D97-AF65-F5344CB8AC3E}">
        <p14:creationId xmlns:p14="http://schemas.microsoft.com/office/powerpoint/2010/main" val="1517706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615" y="184150"/>
            <a:ext cx="11211560" cy="1325563"/>
          </a:xfrm>
        </p:spPr>
        <p:txBody>
          <a:bodyPr/>
          <a:lstStyle/>
          <a:p>
            <a:pPr algn="l" rtl="0"/>
            <a:r>
              <a:rPr lang="en-US" sz="4000" dirty="0">
                <a:latin typeface="Alef" panose="00000500000000000000" pitchFamily="2" charset="-79"/>
                <a:cs typeface="Alef" panose="00000500000000000000" pitchFamily="2" charset="-79"/>
              </a:rPr>
              <a:t>Type I error</a:t>
            </a:r>
            <a:endParaRPr lang="he-IL" sz="4000" dirty="0">
              <a:latin typeface="Alef" panose="00000500000000000000" pitchFamily="2" charset="-79"/>
              <a:cs typeface="Alef" panose="00000500000000000000" pitchFamily="2" charset="-79"/>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3DC3FB12-04BF-4299-24EB-BD5C4316E346}"/>
                  </a:ext>
                </a:extLst>
              </p:cNvPr>
              <p:cNvSpPr>
                <a:spLocks noGrp="1"/>
              </p:cNvSpPr>
              <p:nvPr>
                <p:ph idx="1"/>
              </p:nvPr>
            </p:nvSpPr>
            <p:spPr>
              <a:xfrm>
                <a:off x="609600" y="1690688"/>
                <a:ext cx="11094720" cy="4698682"/>
              </a:xfrm>
            </p:spPr>
            <p:txBody>
              <a:bodyPr>
                <a:normAutofit fontScale="85000" lnSpcReduction="20000"/>
              </a:bodyPr>
              <a:lstStyle/>
              <a:p>
                <a:pPr algn="l" rtl="0"/>
                <a:r>
                  <a:rPr lang="en-US" sz="2400" dirty="0">
                    <a:latin typeface="Alef" panose="00000500000000000000" pitchFamily="2" charset="-79"/>
                    <a:cs typeface="Alef" panose="00000500000000000000" pitchFamily="2" charset="-79"/>
                  </a:rPr>
                  <a:t>Type I error: </a:t>
                </a:r>
                <a:r>
                  <a:rPr lang="en-US" sz="2400" b="1" dirty="0">
                    <a:latin typeface="Alef" panose="00000500000000000000" pitchFamily="2" charset="-79"/>
                    <a:cs typeface="Alef" panose="00000500000000000000" pitchFamily="2" charset="-79"/>
                  </a:rPr>
                  <a:t>p(</a:t>
                </a:r>
                <a:r>
                  <a:rPr lang="en-US" sz="2400" b="1" i="1" dirty="0">
                    <a:latin typeface="Alef" panose="00000500000000000000" pitchFamily="2" charset="-79"/>
                    <a:cs typeface="Alef" panose="00000500000000000000" pitchFamily="2" charset="-79"/>
                  </a:rPr>
                  <a:t>reject H0 </a:t>
                </a:r>
                <a:r>
                  <a:rPr lang="en-US" sz="2400" b="1" dirty="0">
                    <a:latin typeface="Alef" panose="00000500000000000000" pitchFamily="2" charset="-79"/>
                    <a:cs typeface="Alef" panose="00000500000000000000" pitchFamily="2" charset="-79"/>
                  </a:rPr>
                  <a:t>| </a:t>
                </a:r>
                <a:r>
                  <a:rPr lang="en-US" sz="2400" b="1" i="1" dirty="0">
                    <a:latin typeface="Alef" panose="00000500000000000000" pitchFamily="2" charset="-79"/>
                    <a:cs typeface="Alef" panose="00000500000000000000" pitchFamily="2" charset="-79"/>
                  </a:rPr>
                  <a:t>H0 correct</a:t>
                </a:r>
                <a:r>
                  <a:rPr lang="en-US" sz="2400" b="1" dirty="0">
                    <a:latin typeface="Alef" panose="00000500000000000000" pitchFamily="2" charset="-79"/>
                    <a:cs typeface="Alef" panose="00000500000000000000" pitchFamily="2" charset="-79"/>
                  </a:rPr>
                  <a:t>)</a:t>
                </a:r>
              </a:p>
              <a:p>
                <a:pPr algn="l" rtl="0"/>
                <a:endParaRPr lang="en-US" sz="2400" dirty="0">
                  <a:latin typeface="Alef" panose="00000500000000000000" pitchFamily="2" charset="-79"/>
                  <a:cs typeface="Alef" panose="00000500000000000000" pitchFamily="2" charset="-79"/>
                </a:endParaRPr>
              </a:p>
              <a:p>
                <a:pPr algn="l" rtl="0"/>
                <a:r>
                  <a:rPr lang="en-US" sz="2400" dirty="0">
                    <a:latin typeface="Alef" panose="00000500000000000000" pitchFamily="2" charset="-79"/>
                    <a:cs typeface="Alef" panose="00000500000000000000" pitchFamily="2" charset="-79"/>
                  </a:rPr>
                  <a:t>Presumably, </a:t>
                </a:r>
                <a:r>
                  <a:rPr lang="en-US" sz="2400" b="1" dirty="0">
                    <a:latin typeface="Alef" panose="00000500000000000000" pitchFamily="2" charset="-79"/>
                    <a:cs typeface="Alef" panose="00000500000000000000" pitchFamily="2" charset="-79"/>
                  </a:rPr>
                  <a:t>Type I error rate is set to </a:t>
                </a:r>
                <a14:m>
                  <m:oMath xmlns:m="http://schemas.openxmlformats.org/officeDocument/2006/math">
                    <m:r>
                      <a:rPr lang="en-US" sz="2400" b="1" i="1" smtClean="0">
                        <a:latin typeface="Cambria Math" panose="02040503050406030204" pitchFamily="18" charset="0"/>
                        <a:ea typeface="Cambria Math" panose="02040503050406030204" pitchFamily="18" charset="0"/>
                        <a:cs typeface="Alef" panose="00000500000000000000" pitchFamily="2" charset="-79"/>
                      </a:rPr>
                      <m:t>𝜶</m:t>
                    </m:r>
                  </m:oMath>
                </a14:m>
                <a:endParaRPr lang="en-US" sz="2400" b="1" dirty="0">
                  <a:latin typeface="Alef" panose="00000500000000000000" pitchFamily="2" charset="-79"/>
                  <a:cs typeface="Alef" panose="00000500000000000000" pitchFamily="2" charset="-79"/>
                </a:endParaRPr>
              </a:p>
              <a:p>
                <a:pPr lvl="1" algn="l" rtl="0"/>
                <a:r>
                  <a:rPr lang="en-US" sz="2000" dirty="0">
                    <a:latin typeface="Alef" panose="00000500000000000000" pitchFamily="2" charset="-79"/>
                    <a:cs typeface="Alef" panose="00000500000000000000" pitchFamily="2" charset="-79"/>
                  </a:rPr>
                  <a:t>Under common practice, we have a probability of ‘accidently’ rejecting H0 of  5%.</a:t>
                </a:r>
              </a:p>
              <a:p>
                <a:pPr algn="l" rtl="0"/>
                <a:endParaRPr lang="en-US" sz="2400" dirty="0">
                  <a:latin typeface="Alef" panose="00000500000000000000" pitchFamily="2" charset="-79"/>
                  <a:cs typeface="Alef" panose="00000500000000000000" pitchFamily="2" charset="-79"/>
                </a:endParaRPr>
              </a:p>
              <a:p>
                <a:pPr algn="l" rtl="0"/>
                <a:r>
                  <a:rPr lang="en-US" sz="2400" b="1" dirty="0">
                    <a:latin typeface="Alef" panose="00000500000000000000" pitchFamily="2" charset="-79"/>
                    <a:cs typeface="Alef" panose="00000500000000000000" pitchFamily="2" charset="-79"/>
                  </a:rPr>
                  <a:t>How do we reconcile this value with the replication crisis</a:t>
                </a:r>
                <a:r>
                  <a:rPr lang="en-US" sz="2400" dirty="0">
                    <a:latin typeface="Alef" panose="00000500000000000000" pitchFamily="2" charset="-79"/>
                    <a:cs typeface="Alef" panose="00000500000000000000" pitchFamily="2" charset="-79"/>
                  </a:rPr>
                  <a:t>? </a:t>
                </a:r>
              </a:p>
              <a:p>
                <a:pPr lvl="1" algn="l" rtl="0"/>
                <a:r>
                  <a:rPr lang="en-US" sz="2000" dirty="0">
                    <a:latin typeface="Alef" panose="00000500000000000000" pitchFamily="2" charset="-79"/>
                    <a:cs typeface="Alef" panose="00000500000000000000" pitchFamily="2" charset="-79"/>
                  </a:rPr>
                  <a:t>E.g., the fact that only 35/97 effects (36%) were successfully replicated? </a:t>
                </a:r>
              </a:p>
              <a:p>
                <a:pPr lvl="1" algn="l" rtl="0"/>
                <a:r>
                  <a:rPr lang="en-US" sz="2000" dirty="0">
                    <a:latin typeface="Alef" panose="00000500000000000000" pitchFamily="2" charset="-79"/>
                    <a:cs typeface="Alef" panose="00000500000000000000" pitchFamily="2" charset="-79"/>
                  </a:rPr>
                  <a:t>Does this mean that 62/97 effects (64%) reflect Type-I errors? How come?</a:t>
                </a:r>
              </a:p>
              <a:p>
                <a:pPr lvl="1" algn="l" rtl="0"/>
                <a:endParaRPr lang="en-US" sz="2000" dirty="0">
                  <a:latin typeface="Alef" panose="00000500000000000000" pitchFamily="2" charset="-79"/>
                  <a:cs typeface="Alef" panose="00000500000000000000" pitchFamily="2" charset="-79"/>
                </a:endParaRPr>
              </a:p>
              <a:p>
                <a:pPr algn="l" rtl="0"/>
                <a:r>
                  <a:rPr lang="en-US" sz="2400" dirty="0">
                    <a:latin typeface="Alef" panose="00000500000000000000" pitchFamily="2" charset="-79"/>
                    <a:cs typeface="Alef" panose="00000500000000000000" pitchFamily="2" charset="-79"/>
                  </a:rPr>
                  <a:t>Two potential (and potentially complimentary) answers:</a:t>
                </a:r>
              </a:p>
              <a:p>
                <a:pPr marL="457200" lvl="1" indent="0" algn="l" rtl="0">
                  <a:buNone/>
                </a:pPr>
                <a:r>
                  <a:rPr lang="en-US" sz="2000" b="1" dirty="0">
                    <a:latin typeface="Alef" panose="00000500000000000000" pitchFamily="2" charset="-79"/>
                    <a:cs typeface="Alef" panose="00000500000000000000" pitchFamily="2" charset="-79"/>
                  </a:rPr>
                  <a:t>1) p(Reject H0 | H0 correct) ≠ p(H1 correct | Reject H0)</a:t>
                </a:r>
              </a:p>
              <a:p>
                <a:pPr marL="457200" lvl="1" indent="0" algn="l" rtl="0">
                  <a:buNone/>
                </a:pPr>
                <a:r>
                  <a:rPr lang="en-US" sz="2000" dirty="0">
                    <a:latin typeface="Alef" panose="00000500000000000000" pitchFamily="2" charset="-79"/>
                    <a:cs typeface="Alef" panose="00000500000000000000" pitchFamily="2" charset="-79"/>
                  </a:rPr>
                  <a:t>We might think that only 5% of findings are false, but many more are! (Ioannidis, 2005)</a:t>
                </a:r>
              </a:p>
              <a:p>
                <a:pPr marL="457200" lvl="1" indent="0" algn="l" rtl="0">
                  <a:buNone/>
                </a:pPr>
                <a:r>
                  <a:rPr lang="en-US" sz="2000" b="1" dirty="0">
                    <a:latin typeface="Alef" panose="00000500000000000000" pitchFamily="2" charset="-79"/>
                    <a:cs typeface="Alef" panose="00000500000000000000" pitchFamily="2" charset="-79"/>
                  </a:rPr>
                  <a:t>2) Due to sub-optimal use of NHST, there’s an inflation of Type I error rate.</a:t>
                </a:r>
              </a:p>
              <a:p>
                <a:pPr marL="457200" lvl="1" indent="0" algn="l" rtl="0">
                  <a:buNone/>
                </a:pPr>
                <a:r>
                  <a:rPr lang="en-US" sz="2000" dirty="0">
                    <a:latin typeface="Alef" panose="00000500000000000000" pitchFamily="2" charset="-79"/>
                    <a:cs typeface="Alef" panose="00000500000000000000" pitchFamily="2" charset="-79"/>
                  </a:rPr>
                  <a:t>‘False-positive Psychology’ (Simmons et al., 2011)</a:t>
                </a:r>
                <a:br>
                  <a:rPr lang="en-US" sz="2000" dirty="0">
                    <a:latin typeface="Times New Roman" panose="02020603050405020304" pitchFamily="18" charset="0"/>
                    <a:cs typeface="Times New Roman" panose="02020603050405020304" pitchFamily="18" charset="0"/>
                  </a:rPr>
                </a:br>
                <a:endParaRPr lang="en-US" dirty="0">
                  <a:latin typeface="Alef" panose="00000500000000000000" pitchFamily="2" charset="-79"/>
                  <a:cs typeface="Alef" panose="00000500000000000000" pitchFamily="2" charset="-79"/>
                </a:endParaRPr>
              </a:p>
              <a:p>
                <a:pPr algn="l" rtl="0"/>
                <a:r>
                  <a:rPr lang="en-US" sz="2400" dirty="0">
                    <a:latin typeface="Alef" panose="00000500000000000000" pitchFamily="2" charset="-79"/>
                    <a:cs typeface="Alef" panose="00000500000000000000" pitchFamily="2" charset="-79"/>
                  </a:rPr>
                  <a:t>You’ll have to wait for the next two classes…</a:t>
                </a:r>
              </a:p>
            </p:txBody>
          </p:sp>
        </mc:Choice>
        <mc:Fallback xmlns="">
          <p:sp>
            <p:nvSpPr>
              <p:cNvPr id="4" name="Content Placeholder 2">
                <a:extLst>
                  <a:ext uri="{FF2B5EF4-FFF2-40B4-BE49-F238E27FC236}">
                    <a16:creationId xmlns:a16="http://schemas.microsoft.com/office/drawing/2014/main" id="{3DC3FB12-04BF-4299-24EB-BD5C4316E346}"/>
                  </a:ext>
                </a:extLst>
              </p:cNvPr>
              <p:cNvSpPr>
                <a:spLocks noGrp="1" noRot="1" noChangeAspect="1" noMove="1" noResize="1" noEditPoints="1" noAdjustHandles="1" noChangeArrowheads="1" noChangeShapeType="1" noTextEdit="1"/>
              </p:cNvSpPr>
              <p:nvPr>
                <p:ph idx="1"/>
              </p:nvPr>
            </p:nvSpPr>
            <p:spPr>
              <a:xfrm>
                <a:off x="609600" y="1690688"/>
                <a:ext cx="11094720" cy="4698682"/>
              </a:xfrm>
              <a:blipFill>
                <a:blip r:embed="rId3"/>
                <a:stretch>
                  <a:fillRect l="-495" t="-2075"/>
                </a:stretch>
              </a:blipFill>
            </p:spPr>
            <p:txBody>
              <a:bodyPr/>
              <a:lstStyle/>
              <a:p>
                <a:r>
                  <a:rPr lang="en-US">
                    <a:noFill/>
                  </a:rPr>
                  <a:t> </a:t>
                </a:r>
              </a:p>
            </p:txBody>
          </p:sp>
        </mc:Fallback>
      </mc:AlternateContent>
    </p:spTree>
    <p:extLst>
      <p:ext uri="{BB962C8B-B14F-4D97-AF65-F5344CB8AC3E}">
        <p14:creationId xmlns:p14="http://schemas.microsoft.com/office/powerpoint/2010/main" val="4157198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 y="-69215"/>
            <a:ext cx="11211560" cy="1325563"/>
          </a:xfrm>
        </p:spPr>
        <p:txBody>
          <a:bodyPr/>
          <a:lstStyle/>
          <a:p>
            <a:pPr algn="l" rtl="0"/>
            <a:r>
              <a:rPr lang="en-US" sz="4000" dirty="0">
                <a:latin typeface="Alef" panose="00000500000000000000" pitchFamily="2" charset="-79"/>
                <a:cs typeface="Alef" panose="00000500000000000000" pitchFamily="2" charset="-79"/>
              </a:rPr>
              <a:t>Type II error</a:t>
            </a:r>
            <a:endParaRPr lang="he-IL" sz="4000" dirty="0">
              <a:latin typeface="Alef" panose="00000500000000000000" pitchFamily="2" charset="-79"/>
              <a:cs typeface="Alef" panose="00000500000000000000" pitchFamily="2" charset="-79"/>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3DC3FB12-04BF-4299-24EB-BD5C4316E346}"/>
                  </a:ext>
                </a:extLst>
              </p:cNvPr>
              <p:cNvSpPr>
                <a:spLocks noGrp="1"/>
              </p:cNvSpPr>
              <p:nvPr>
                <p:ph idx="1"/>
              </p:nvPr>
            </p:nvSpPr>
            <p:spPr>
              <a:xfrm>
                <a:off x="609600" y="1143000"/>
                <a:ext cx="11094720" cy="5246370"/>
              </a:xfrm>
            </p:spPr>
            <p:txBody>
              <a:bodyPr>
                <a:normAutofit/>
              </a:bodyPr>
              <a:lstStyle/>
              <a:p>
                <a:pPr algn="l" rtl="0"/>
                <a:r>
                  <a:rPr lang="en-US" sz="2400" dirty="0">
                    <a:latin typeface="Alef" panose="00000500000000000000" pitchFamily="2" charset="-79"/>
                    <a:cs typeface="Alef" panose="00000500000000000000" pitchFamily="2" charset="-79"/>
                  </a:rPr>
                  <a:t>Type II error (</a:t>
                </a:r>
                <a14:m>
                  <m:oMath xmlns:m="http://schemas.openxmlformats.org/officeDocument/2006/math">
                    <m:r>
                      <a:rPr lang="el-GR" sz="2400" i="1" smtClean="0">
                        <a:latin typeface="Cambria Math" panose="02040503050406030204" pitchFamily="18" charset="0"/>
                        <a:ea typeface="Cambria Math" panose="02040503050406030204" pitchFamily="18" charset="0"/>
                      </a:rPr>
                      <m:t>𝛽</m:t>
                    </m:r>
                  </m:oMath>
                </a14:m>
                <a:r>
                  <a:rPr lang="en-US" sz="2400" dirty="0">
                    <a:latin typeface="Alef" panose="00000500000000000000" pitchFamily="2" charset="-79"/>
                    <a:cs typeface="Alef" panose="00000500000000000000" pitchFamily="2" charset="-79"/>
                  </a:rPr>
                  <a:t>): </a:t>
                </a:r>
                <a:r>
                  <a:rPr lang="en-US" sz="2400" b="1" dirty="0">
                    <a:latin typeface="Alef" panose="00000500000000000000" pitchFamily="2" charset="-79"/>
                    <a:cs typeface="Alef" panose="00000500000000000000" pitchFamily="2" charset="-79"/>
                  </a:rPr>
                  <a:t>p(</a:t>
                </a:r>
                <a:r>
                  <a:rPr lang="en-US" sz="2400" b="1" i="1" dirty="0">
                    <a:latin typeface="Alef" panose="00000500000000000000" pitchFamily="2" charset="-79"/>
                    <a:cs typeface="Alef" panose="00000500000000000000" pitchFamily="2" charset="-79"/>
                  </a:rPr>
                  <a:t>do not reject H0 </a:t>
                </a:r>
                <a:r>
                  <a:rPr lang="en-US" sz="2400" b="1" dirty="0">
                    <a:latin typeface="Alef" panose="00000500000000000000" pitchFamily="2" charset="-79"/>
                    <a:cs typeface="Alef" panose="00000500000000000000" pitchFamily="2" charset="-79"/>
                  </a:rPr>
                  <a:t>| </a:t>
                </a:r>
                <a:r>
                  <a:rPr lang="en-US" sz="2400" b="1" i="1" dirty="0">
                    <a:latin typeface="Alef" panose="00000500000000000000" pitchFamily="2" charset="-79"/>
                    <a:cs typeface="Alef" panose="00000500000000000000" pitchFamily="2" charset="-79"/>
                  </a:rPr>
                  <a:t>H1 correct</a:t>
                </a:r>
                <a:r>
                  <a:rPr lang="en-US" sz="2400" b="1" dirty="0">
                    <a:latin typeface="Alef" panose="00000500000000000000" pitchFamily="2" charset="-79"/>
                    <a:cs typeface="Alef" panose="00000500000000000000" pitchFamily="2" charset="-79"/>
                  </a:rPr>
                  <a:t>)</a:t>
                </a:r>
              </a:p>
              <a:p>
                <a:pPr algn="l" rtl="0"/>
                <a:endParaRPr lang="en-US" sz="2400" dirty="0">
                  <a:latin typeface="Alef" panose="00000500000000000000" pitchFamily="2" charset="-79"/>
                  <a:cs typeface="Alef" panose="00000500000000000000" pitchFamily="2" charset="-79"/>
                </a:endParaRPr>
              </a:p>
            </p:txBody>
          </p:sp>
        </mc:Choice>
        <mc:Fallback xmlns="">
          <p:sp>
            <p:nvSpPr>
              <p:cNvPr id="4" name="Content Placeholder 2">
                <a:extLst>
                  <a:ext uri="{FF2B5EF4-FFF2-40B4-BE49-F238E27FC236}">
                    <a16:creationId xmlns:a16="http://schemas.microsoft.com/office/drawing/2014/main" id="{3DC3FB12-04BF-4299-24EB-BD5C4316E346}"/>
                  </a:ext>
                </a:extLst>
              </p:cNvPr>
              <p:cNvSpPr>
                <a:spLocks noGrp="1" noRot="1" noChangeAspect="1" noMove="1" noResize="1" noEditPoints="1" noAdjustHandles="1" noChangeArrowheads="1" noChangeShapeType="1" noTextEdit="1"/>
              </p:cNvSpPr>
              <p:nvPr>
                <p:ph idx="1"/>
              </p:nvPr>
            </p:nvSpPr>
            <p:spPr>
              <a:xfrm>
                <a:off x="609600" y="1143000"/>
                <a:ext cx="11094720" cy="5246370"/>
              </a:xfrm>
              <a:blipFill>
                <a:blip r:embed="rId3"/>
                <a:stretch>
                  <a:fillRect l="-714" t="-1279"/>
                </a:stretch>
              </a:blipFill>
            </p:spPr>
            <p:txBody>
              <a:bodyPr/>
              <a:lstStyle/>
              <a:p>
                <a:r>
                  <a:rPr lang="he-IL">
                    <a:noFill/>
                  </a:rPr>
                  <a:t> </a:t>
                </a:r>
              </a:p>
            </p:txBody>
          </p:sp>
        </mc:Fallback>
      </mc:AlternateContent>
      <p:pic>
        <p:nvPicPr>
          <p:cNvPr id="5" name="Picture 4">
            <a:extLst>
              <a:ext uri="{FF2B5EF4-FFF2-40B4-BE49-F238E27FC236}">
                <a16:creationId xmlns:a16="http://schemas.microsoft.com/office/drawing/2014/main" id="{FE93C9E2-0640-1C0E-8ADD-55EFC84F8A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0512" y="2652713"/>
            <a:ext cx="9072136" cy="3223894"/>
          </a:xfrm>
          <a:prstGeom prst="rect">
            <a:avLst/>
          </a:prstGeom>
        </p:spPr>
      </p:pic>
      <p:cxnSp>
        <p:nvCxnSpPr>
          <p:cNvPr id="6" name="Straight Arrow Connector 5">
            <a:extLst>
              <a:ext uri="{FF2B5EF4-FFF2-40B4-BE49-F238E27FC236}">
                <a16:creationId xmlns:a16="http://schemas.microsoft.com/office/drawing/2014/main" id="{4079EC42-03BE-E5B3-6893-90A2821626C3}"/>
              </a:ext>
            </a:extLst>
          </p:cNvPr>
          <p:cNvCxnSpPr>
            <a:cxnSpLocks/>
            <a:stCxn id="7" idx="3"/>
          </p:cNvCxnSpPr>
          <p:nvPr/>
        </p:nvCxnSpPr>
        <p:spPr>
          <a:xfrm>
            <a:off x="1680210" y="3581868"/>
            <a:ext cx="1600200" cy="7958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393EF83-3DE2-0EFA-BAC4-FCC96731FD31}"/>
              </a:ext>
            </a:extLst>
          </p:cNvPr>
          <p:cNvSpPr txBox="1"/>
          <p:nvPr/>
        </p:nvSpPr>
        <p:spPr>
          <a:xfrm>
            <a:off x="235322" y="3074036"/>
            <a:ext cx="1444888" cy="1015663"/>
          </a:xfrm>
          <a:prstGeom prst="rect">
            <a:avLst/>
          </a:prstGeom>
          <a:noFill/>
        </p:spPr>
        <p:txBody>
          <a:bodyPr wrap="square" rtlCol="1">
            <a:spAutoFit/>
          </a:bodyPr>
          <a:lstStyle/>
          <a:p>
            <a:pPr algn="l" rtl="0"/>
            <a:r>
              <a:rPr lang="en-US" sz="2000" dirty="0"/>
              <a:t>Sampling distribution under H0</a:t>
            </a:r>
            <a:endParaRPr lang="he-IL" sz="2000" dirty="0"/>
          </a:p>
        </p:txBody>
      </p:sp>
      <p:cxnSp>
        <p:nvCxnSpPr>
          <p:cNvPr id="9" name="Straight Arrow Connector 8">
            <a:extLst>
              <a:ext uri="{FF2B5EF4-FFF2-40B4-BE49-F238E27FC236}">
                <a16:creationId xmlns:a16="http://schemas.microsoft.com/office/drawing/2014/main" id="{2708A198-2DC2-0665-9CB9-2BAC25BE3242}"/>
              </a:ext>
            </a:extLst>
          </p:cNvPr>
          <p:cNvCxnSpPr>
            <a:cxnSpLocks/>
            <a:stCxn id="10" idx="2"/>
          </p:cNvCxnSpPr>
          <p:nvPr/>
        </p:nvCxnSpPr>
        <p:spPr>
          <a:xfrm flipH="1">
            <a:off x="8013104" y="3699079"/>
            <a:ext cx="1316579" cy="6124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C08E68F-42E0-D213-2E90-54FB48556B1D}"/>
              </a:ext>
            </a:extLst>
          </p:cNvPr>
          <p:cNvSpPr txBox="1"/>
          <p:nvPr/>
        </p:nvSpPr>
        <p:spPr>
          <a:xfrm>
            <a:off x="8466718" y="2683416"/>
            <a:ext cx="1725930" cy="1015663"/>
          </a:xfrm>
          <a:prstGeom prst="rect">
            <a:avLst/>
          </a:prstGeom>
          <a:noFill/>
        </p:spPr>
        <p:txBody>
          <a:bodyPr wrap="square" rtlCol="1">
            <a:spAutoFit/>
          </a:bodyPr>
          <a:lstStyle/>
          <a:p>
            <a:pPr algn="l" rtl="0"/>
            <a:r>
              <a:rPr lang="en-US" sz="2000" dirty="0"/>
              <a:t>Sampling distribution under H1</a:t>
            </a:r>
            <a:endParaRPr lang="he-IL" sz="2000"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3A809C6-0505-AAD4-B268-BCAD44157D42}"/>
                  </a:ext>
                </a:extLst>
              </p:cNvPr>
              <p:cNvSpPr txBox="1"/>
              <p:nvPr/>
            </p:nvSpPr>
            <p:spPr>
              <a:xfrm>
                <a:off x="8228702" y="5586292"/>
                <a:ext cx="515248" cy="523220"/>
              </a:xfrm>
              <a:prstGeom prst="rect">
                <a:avLst/>
              </a:prstGeom>
              <a:noFill/>
              <a:ln>
                <a:solidFill>
                  <a:srgbClr val="5BB3CA"/>
                </a:solidFill>
              </a:ln>
            </p:spPr>
            <p:txBody>
              <a:bodyPr wrap="square" rtlCol="1">
                <a:spAutoFit/>
              </a:bodyPr>
              <a:lstStyle/>
              <a:p>
                <a:pPr algn="l" rtl="0"/>
                <a14:m>
                  <m:oMathPara xmlns:m="http://schemas.openxmlformats.org/officeDocument/2006/math">
                    <m:oMathParaPr>
                      <m:jc m:val="centerGroup"/>
                    </m:oMathParaPr>
                    <m:oMath xmlns:m="http://schemas.openxmlformats.org/officeDocument/2006/math">
                      <m:r>
                        <a:rPr lang="en-US" sz="2800" b="1" i="1" smtClean="0">
                          <a:solidFill>
                            <a:srgbClr val="5BB3CA"/>
                          </a:solidFill>
                          <a:latin typeface="Cambria Math" panose="02040503050406030204" pitchFamily="18" charset="0"/>
                        </a:rPr>
                        <m:t>𝜶</m:t>
                      </m:r>
                    </m:oMath>
                  </m:oMathPara>
                </a14:m>
                <a:endParaRPr lang="he-IL" sz="2800" b="1" i="1" dirty="0">
                  <a:solidFill>
                    <a:srgbClr val="5BB3CA"/>
                  </a:solidFill>
                </a:endParaRPr>
              </a:p>
            </p:txBody>
          </p:sp>
        </mc:Choice>
        <mc:Fallback xmlns="">
          <p:sp>
            <p:nvSpPr>
              <p:cNvPr id="17" name="TextBox 16">
                <a:extLst>
                  <a:ext uri="{FF2B5EF4-FFF2-40B4-BE49-F238E27FC236}">
                    <a16:creationId xmlns:a16="http://schemas.microsoft.com/office/drawing/2014/main" id="{D3A809C6-0505-AAD4-B268-BCAD44157D42}"/>
                  </a:ext>
                </a:extLst>
              </p:cNvPr>
              <p:cNvSpPr txBox="1">
                <a:spLocks noRot="1" noChangeAspect="1" noMove="1" noResize="1" noEditPoints="1" noAdjustHandles="1" noChangeArrowheads="1" noChangeShapeType="1" noTextEdit="1"/>
              </p:cNvSpPr>
              <p:nvPr/>
            </p:nvSpPr>
            <p:spPr>
              <a:xfrm>
                <a:off x="8228702" y="5586292"/>
                <a:ext cx="515248" cy="523220"/>
              </a:xfrm>
              <a:prstGeom prst="rect">
                <a:avLst/>
              </a:prstGeom>
              <a:blipFill>
                <a:blip r:embed="rId5"/>
                <a:stretch>
                  <a:fillRect/>
                </a:stretch>
              </a:blipFill>
              <a:ln>
                <a:solidFill>
                  <a:srgbClr val="5BB3CA"/>
                </a:solidFill>
              </a:ln>
            </p:spPr>
            <p:txBody>
              <a:bodyPr/>
              <a:lstStyle/>
              <a:p>
                <a:r>
                  <a:rPr lang="he-IL">
                    <a:noFill/>
                  </a:rPr>
                  <a:t> </a:t>
                </a:r>
              </a:p>
            </p:txBody>
          </p:sp>
        </mc:Fallback>
      </mc:AlternateContent>
      <p:cxnSp>
        <p:nvCxnSpPr>
          <p:cNvPr id="19" name="Straight Arrow Connector 18">
            <a:extLst>
              <a:ext uri="{FF2B5EF4-FFF2-40B4-BE49-F238E27FC236}">
                <a16:creationId xmlns:a16="http://schemas.microsoft.com/office/drawing/2014/main" id="{7AF62676-AD02-5DA4-9D3B-94E987387CF1}"/>
              </a:ext>
            </a:extLst>
          </p:cNvPr>
          <p:cNvCxnSpPr>
            <a:cxnSpLocks/>
            <a:stCxn id="17" idx="1"/>
          </p:cNvCxnSpPr>
          <p:nvPr/>
        </p:nvCxnSpPr>
        <p:spPr>
          <a:xfrm flipH="1" flipV="1">
            <a:off x="6286500" y="5119266"/>
            <a:ext cx="1942202" cy="7286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374980A-6B3F-D53A-EF05-A96F584788AC}"/>
              </a:ext>
            </a:extLst>
          </p:cNvPr>
          <p:cNvCxnSpPr>
            <a:cxnSpLocks/>
            <a:stCxn id="30" idx="1"/>
          </p:cNvCxnSpPr>
          <p:nvPr/>
        </p:nvCxnSpPr>
        <p:spPr>
          <a:xfrm flipH="1">
            <a:off x="6096000" y="2015355"/>
            <a:ext cx="1428750" cy="12079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5399683-89AD-8020-5950-3A6DE91EF787}"/>
              </a:ext>
            </a:extLst>
          </p:cNvPr>
          <p:cNvSpPr txBox="1"/>
          <p:nvPr/>
        </p:nvSpPr>
        <p:spPr>
          <a:xfrm>
            <a:off x="7524750" y="1815300"/>
            <a:ext cx="3196590" cy="400110"/>
          </a:xfrm>
          <a:prstGeom prst="rect">
            <a:avLst/>
          </a:prstGeom>
          <a:noFill/>
          <a:ln>
            <a:solidFill>
              <a:srgbClr val="BD0000"/>
            </a:solidFill>
          </a:ln>
        </p:spPr>
        <p:txBody>
          <a:bodyPr wrap="square" rtlCol="1">
            <a:spAutoFit/>
          </a:bodyPr>
          <a:lstStyle/>
          <a:p>
            <a:pPr algn="l" rtl="0"/>
            <a:r>
              <a:rPr lang="en-US" sz="2000" dirty="0">
                <a:solidFill>
                  <a:srgbClr val="BD0000"/>
                </a:solidFill>
              </a:rPr>
              <a:t>Value associated with p=0.05</a:t>
            </a:r>
            <a:endParaRPr lang="he-IL" sz="2000" dirty="0">
              <a:solidFill>
                <a:srgbClr val="BD0000"/>
              </a:solidFill>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29BA87E-F02E-20B1-A263-4D8DCBF90E38}"/>
                  </a:ext>
                </a:extLst>
              </p:cNvPr>
              <p:cNvSpPr txBox="1"/>
              <p:nvPr/>
            </p:nvSpPr>
            <p:spPr>
              <a:xfrm>
                <a:off x="3576670" y="5567690"/>
                <a:ext cx="515248" cy="523220"/>
              </a:xfrm>
              <a:prstGeom prst="rect">
                <a:avLst/>
              </a:prstGeom>
              <a:noFill/>
              <a:ln>
                <a:solidFill>
                  <a:srgbClr val="F79544"/>
                </a:solidFill>
              </a:ln>
            </p:spPr>
            <p:txBody>
              <a:bodyPr wrap="square" rtlCol="1">
                <a:spAutoFit/>
              </a:bodyPr>
              <a:lstStyle/>
              <a:p>
                <a:pPr algn="l" rtl="0"/>
                <a14:m>
                  <m:oMathPara xmlns:m="http://schemas.openxmlformats.org/officeDocument/2006/math">
                    <m:oMathParaPr>
                      <m:jc m:val="centerGroup"/>
                    </m:oMathParaPr>
                    <m:oMath xmlns:m="http://schemas.openxmlformats.org/officeDocument/2006/math">
                      <m:r>
                        <a:rPr lang="el-GR" sz="2800" b="1" i="1" smtClean="0">
                          <a:solidFill>
                            <a:srgbClr val="F79544"/>
                          </a:solidFill>
                          <a:latin typeface="Cambria Math" panose="02040503050406030204" pitchFamily="18" charset="0"/>
                          <a:ea typeface="Cambria Math" panose="02040503050406030204" pitchFamily="18" charset="0"/>
                        </a:rPr>
                        <m:t>𝜷</m:t>
                      </m:r>
                    </m:oMath>
                  </m:oMathPara>
                </a14:m>
                <a:endParaRPr lang="he-IL" sz="2800" b="1" i="1" dirty="0">
                  <a:solidFill>
                    <a:srgbClr val="F79544"/>
                  </a:solidFill>
                </a:endParaRPr>
              </a:p>
            </p:txBody>
          </p:sp>
        </mc:Choice>
        <mc:Fallback xmlns="">
          <p:sp>
            <p:nvSpPr>
              <p:cNvPr id="34" name="TextBox 33">
                <a:extLst>
                  <a:ext uri="{FF2B5EF4-FFF2-40B4-BE49-F238E27FC236}">
                    <a16:creationId xmlns:a16="http://schemas.microsoft.com/office/drawing/2014/main" id="{629BA87E-F02E-20B1-A263-4D8DCBF90E38}"/>
                  </a:ext>
                </a:extLst>
              </p:cNvPr>
              <p:cNvSpPr txBox="1">
                <a:spLocks noRot="1" noChangeAspect="1" noMove="1" noResize="1" noEditPoints="1" noAdjustHandles="1" noChangeArrowheads="1" noChangeShapeType="1" noTextEdit="1"/>
              </p:cNvSpPr>
              <p:nvPr/>
            </p:nvSpPr>
            <p:spPr>
              <a:xfrm>
                <a:off x="3576670" y="5567690"/>
                <a:ext cx="515248" cy="523220"/>
              </a:xfrm>
              <a:prstGeom prst="rect">
                <a:avLst/>
              </a:prstGeom>
              <a:blipFill>
                <a:blip r:embed="rId6"/>
                <a:stretch>
                  <a:fillRect/>
                </a:stretch>
              </a:blipFill>
              <a:ln>
                <a:solidFill>
                  <a:srgbClr val="F79544"/>
                </a:solidFill>
              </a:ln>
            </p:spPr>
            <p:txBody>
              <a:bodyPr/>
              <a:lstStyle/>
              <a:p>
                <a:r>
                  <a:rPr lang="he-IL">
                    <a:noFill/>
                  </a:rPr>
                  <a:t> </a:t>
                </a:r>
              </a:p>
            </p:txBody>
          </p:sp>
        </mc:Fallback>
      </mc:AlternateContent>
      <p:cxnSp>
        <p:nvCxnSpPr>
          <p:cNvPr id="35" name="Straight Arrow Connector 34">
            <a:extLst>
              <a:ext uri="{FF2B5EF4-FFF2-40B4-BE49-F238E27FC236}">
                <a16:creationId xmlns:a16="http://schemas.microsoft.com/office/drawing/2014/main" id="{E1211BC8-6F37-1A62-1560-1A125B760FAC}"/>
              </a:ext>
            </a:extLst>
          </p:cNvPr>
          <p:cNvCxnSpPr>
            <a:cxnSpLocks/>
            <a:stCxn id="34" idx="0"/>
          </p:cNvCxnSpPr>
          <p:nvPr/>
        </p:nvCxnSpPr>
        <p:spPr>
          <a:xfrm flipV="1">
            <a:off x="3834294" y="4857750"/>
            <a:ext cx="1594956" cy="70994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5364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7" grpId="0" animBg="1"/>
      <p:bldP spid="30" grpId="0" animBg="1"/>
      <p:bldP spid="3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2977</TotalTime>
  <Words>6707</Words>
  <Application>Microsoft Office PowerPoint</Application>
  <PresentationFormat>Widescreen</PresentationFormat>
  <Paragraphs>655</Paragraphs>
  <Slides>53</Slides>
  <Notes>34</Notes>
  <HiddenSlides>0</HiddenSlides>
  <MMClips>1</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53</vt:i4>
      </vt:variant>
    </vt:vector>
  </HeadingPairs>
  <TitlesOfParts>
    <vt:vector size="62" baseType="lpstr">
      <vt:lpstr>Alef</vt:lpstr>
      <vt:lpstr>Arial</vt:lpstr>
      <vt:lpstr>Calibri</vt:lpstr>
      <vt:lpstr>Calibri Light</vt:lpstr>
      <vt:lpstr>Cambria Math</vt:lpstr>
      <vt:lpstr>Times New Roman</vt:lpstr>
      <vt:lpstr>Wingdings</vt:lpstr>
      <vt:lpstr>Office Theme</vt:lpstr>
      <vt:lpstr>Equation.3</vt:lpstr>
      <vt:lpstr>Statistics for Graduate Students: Class #2</vt:lpstr>
      <vt:lpstr>Previously, on Stats for Grad Students…</vt:lpstr>
      <vt:lpstr>Previously, on Stats for Grad Students…</vt:lpstr>
      <vt:lpstr>Inference Errors Type I &amp; Type II errors</vt:lpstr>
      <vt:lpstr>Inference errors</vt:lpstr>
      <vt:lpstr>Inference errors</vt:lpstr>
      <vt:lpstr>Inference errors</vt:lpstr>
      <vt:lpstr>Type I error</vt:lpstr>
      <vt:lpstr>Type II error</vt:lpstr>
      <vt:lpstr>Type II error</vt:lpstr>
      <vt:lpstr>Type II error</vt:lpstr>
      <vt:lpstr>Type II error</vt:lpstr>
      <vt:lpstr>A little bit more formally</vt:lpstr>
      <vt:lpstr>And a general note</vt:lpstr>
      <vt:lpstr>Summary: Type I and Type II errors</vt:lpstr>
      <vt:lpstr>Two-sample t-test Independent samples</vt:lpstr>
      <vt:lpstr>Two-sample tests</vt:lpstr>
      <vt:lpstr>Two-sample tests</vt:lpstr>
      <vt:lpstr>An example: Statistical learning performance in individuals with dyslexia</vt:lpstr>
      <vt:lpstr>An example: Statistical learning performance in individuals with dyslexia</vt:lpstr>
      <vt:lpstr>An example: Statistical learning performance in individuals with dyslexia</vt:lpstr>
      <vt:lpstr>An example: Statistical learning performance in individuals with dyslexia</vt:lpstr>
      <vt:lpstr>An example: Statistical learning performance in individuals with dyslexia</vt:lpstr>
      <vt:lpstr>An example: Statistical learning performance in individuals with dyslexia</vt:lpstr>
      <vt:lpstr>An example: Statistical learning performance in individuals with dyslexia</vt:lpstr>
      <vt:lpstr>Two-sample t-test (the bottom line)</vt:lpstr>
      <vt:lpstr>Back to our example…</vt:lpstr>
      <vt:lpstr>Two-sample t-test in R</vt:lpstr>
      <vt:lpstr>Two sample t-test: assumptions</vt:lpstr>
      <vt:lpstr>We sometimes (often?) violate these assumptions…</vt:lpstr>
      <vt:lpstr>Two-sample t-test for unequal variances: Welch’s t-test</vt:lpstr>
      <vt:lpstr>Two-sample t-test for unequal variance: Welch’s t-test</vt:lpstr>
      <vt:lpstr>Two-sample t-test for unequal variance: Welch’s t-test</vt:lpstr>
      <vt:lpstr>Paired sample t-test</vt:lpstr>
      <vt:lpstr>Paired-sample t-test</vt:lpstr>
      <vt:lpstr>Paired-sample t test: A redhead example</vt:lpstr>
      <vt:lpstr>Paired-sample t test in R</vt:lpstr>
      <vt:lpstr>What’s better? Between-subject or within-subject?</vt:lpstr>
      <vt:lpstr>Beyond dichotomous inference Confidence intervals Effect size estimates  Aka, “the new statistics”</vt:lpstr>
      <vt:lpstr>NHST is inherently dichotomous </vt:lpstr>
      <vt:lpstr>Effect size estimates</vt:lpstr>
      <vt:lpstr>Why add an effect size estimate to your report?</vt:lpstr>
      <vt:lpstr>Confidence Interval (CI)</vt:lpstr>
      <vt:lpstr>For example</vt:lpstr>
      <vt:lpstr>But what does a CI mean?</vt:lpstr>
      <vt:lpstr>But what does a CI mean?</vt:lpstr>
      <vt:lpstr>Another interpretation of CI</vt:lpstr>
      <vt:lpstr>CI for an effect size</vt:lpstr>
      <vt:lpstr>Summary: Confidence intervals and effect sizes</vt:lpstr>
      <vt:lpstr>Summary: Confidence intervals and effect sizes</vt:lpstr>
      <vt:lpstr>Cumming, 2014: An eight-step new-statistics strategy for research with integrity</vt:lpstr>
      <vt:lpstr>Cumming, 2014: An eight-step new-statistics strategy for research with integrity</vt:lpstr>
      <vt:lpstr>More on the new(er ) statistics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שיטות מחקר בקוגניציה – שיעור מספר 12</dc:title>
  <dc:creator>Noam Siegelman</dc:creator>
  <cp:lastModifiedBy>Noam Siegelman</cp:lastModifiedBy>
  <cp:revision>265</cp:revision>
  <dcterms:created xsi:type="dcterms:W3CDTF">2015-09-20T10:38:44Z</dcterms:created>
  <dcterms:modified xsi:type="dcterms:W3CDTF">2022-11-08T06:53:49Z</dcterms:modified>
</cp:coreProperties>
</file>